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107"/>
  </p:notesMasterIdLst>
  <p:sldIdLst>
    <p:sldId id="871" r:id="rId2"/>
    <p:sldId id="798" r:id="rId3"/>
    <p:sldId id="800" r:id="rId4"/>
    <p:sldId id="801" r:id="rId5"/>
    <p:sldId id="804" r:id="rId6"/>
    <p:sldId id="802" r:id="rId7"/>
    <p:sldId id="803" r:id="rId8"/>
    <p:sldId id="805" r:id="rId9"/>
    <p:sldId id="809" r:id="rId10"/>
    <p:sldId id="810" r:id="rId11"/>
    <p:sldId id="811" r:id="rId12"/>
    <p:sldId id="812" r:id="rId13"/>
    <p:sldId id="822" r:id="rId14"/>
    <p:sldId id="813" r:id="rId15"/>
    <p:sldId id="814" r:id="rId16"/>
    <p:sldId id="815" r:id="rId17"/>
    <p:sldId id="816" r:id="rId18"/>
    <p:sldId id="817" r:id="rId19"/>
    <p:sldId id="818" r:id="rId20"/>
    <p:sldId id="819" r:id="rId21"/>
    <p:sldId id="820" r:id="rId22"/>
    <p:sldId id="821" r:id="rId23"/>
    <p:sldId id="825" r:id="rId24"/>
    <p:sldId id="826" r:id="rId25"/>
    <p:sldId id="827" r:id="rId26"/>
    <p:sldId id="828" r:id="rId27"/>
    <p:sldId id="829" r:id="rId28"/>
    <p:sldId id="830" r:id="rId29"/>
    <p:sldId id="831" r:id="rId30"/>
    <p:sldId id="832" r:id="rId31"/>
    <p:sldId id="833" r:id="rId32"/>
    <p:sldId id="834" r:id="rId33"/>
    <p:sldId id="835" r:id="rId34"/>
    <p:sldId id="836" r:id="rId35"/>
    <p:sldId id="837" r:id="rId36"/>
    <p:sldId id="838" r:id="rId37"/>
    <p:sldId id="839" r:id="rId38"/>
    <p:sldId id="840" r:id="rId39"/>
    <p:sldId id="841" r:id="rId40"/>
    <p:sldId id="842" r:id="rId41"/>
    <p:sldId id="843" r:id="rId42"/>
    <p:sldId id="844" r:id="rId43"/>
    <p:sldId id="845" r:id="rId44"/>
    <p:sldId id="846" r:id="rId45"/>
    <p:sldId id="872" r:id="rId46"/>
    <p:sldId id="873" r:id="rId47"/>
    <p:sldId id="874" r:id="rId48"/>
    <p:sldId id="875" r:id="rId49"/>
    <p:sldId id="876" r:id="rId50"/>
    <p:sldId id="877" r:id="rId51"/>
    <p:sldId id="878" r:id="rId52"/>
    <p:sldId id="879" r:id="rId53"/>
    <p:sldId id="880" r:id="rId54"/>
    <p:sldId id="881" r:id="rId55"/>
    <p:sldId id="882" r:id="rId56"/>
    <p:sldId id="883" r:id="rId57"/>
    <p:sldId id="884" r:id="rId58"/>
    <p:sldId id="885" r:id="rId59"/>
    <p:sldId id="886" r:id="rId60"/>
    <p:sldId id="887" r:id="rId61"/>
    <p:sldId id="888" r:id="rId62"/>
    <p:sldId id="889" r:id="rId63"/>
    <p:sldId id="890" r:id="rId64"/>
    <p:sldId id="891" r:id="rId65"/>
    <p:sldId id="892" r:id="rId66"/>
    <p:sldId id="893" r:id="rId67"/>
    <p:sldId id="894" r:id="rId68"/>
    <p:sldId id="900" r:id="rId69"/>
    <p:sldId id="901" r:id="rId70"/>
    <p:sldId id="902" r:id="rId71"/>
    <p:sldId id="903" r:id="rId72"/>
    <p:sldId id="904" r:id="rId73"/>
    <p:sldId id="905" r:id="rId74"/>
    <p:sldId id="906" r:id="rId75"/>
    <p:sldId id="907" r:id="rId76"/>
    <p:sldId id="908" r:id="rId77"/>
    <p:sldId id="895" r:id="rId78"/>
    <p:sldId id="899" r:id="rId79"/>
    <p:sldId id="305" r:id="rId80"/>
    <p:sldId id="391" r:id="rId81"/>
    <p:sldId id="359" r:id="rId82"/>
    <p:sldId id="366" r:id="rId83"/>
    <p:sldId id="367" r:id="rId84"/>
    <p:sldId id="360" r:id="rId85"/>
    <p:sldId id="303" r:id="rId86"/>
    <p:sldId id="392" r:id="rId87"/>
    <p:sldId id="896" r:id="rId88"/>
    <p:sldId id="897" r:id="rId89"/>
    <p:sldId id="361" r:id="rId90"/>
    <p:sldId id="368" r:id="rId91"/>
    <p:sldId id="394" r:id="rId92"/>
    <p:sldId id="306" r:id="rId93"/>
    <p:sldId id="393" r:id="rId94"/>
    <p:sldId id="362" r:id="rId95"/>
    <p:sldId id="307" r:id="rId96"/>
    <p:sldId id="363" r:id="rId97"/>
    <p:sldId id="369" r:id="rId98"/>
    <p:sldId id="370" r:id="rId99"/>
    <p:sldId id="308" r:id="rId100"/>
    <p:sldId id="371" r:id="rId101"/>
    <p:sldId id="365" r:id="rId102"/>
    <p:sldId id="389" r:id="rId103"/>
    <p:sldId id="395" r:id="rId104"/>
    <p:sldId id="364" r:id="rId105"/>
    <p:sldId id="372" r:id="rId10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3300"/>
    <a:srgbClr val="FF00FF"/>
    <a:srgbClr val="261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745" autoAdjust="0"/>
  </p:normalViewPr>
  <p:slideViewPr>
    <p:cSldViewPr>
      <p:cViewPr varScale="1">
        <p:scale>
          <a:sx n="146" d="100"/>
          <a:sy n="146" d="100"/>
        </p:scale>
        <p:origin x="16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chenyingshan\&#25945;&#23398;\&#20840;&#33521;&#35838;20-21\&#27010;&#29575;&#35770;&#19982;&#25968;&#29702;&#32479;&#35745;\&#26032;&#24314;%20Microsoft%20Excel%20&#24037;&#20316;&#3492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chenyingshan\&#25945;&#23398;\&#20840;&#33521;&#35838;20-21\&#27010;&#29575;&#35770;&#19982;&#25968;&#29702;&#32479;&#35745;\&#26032;&#24314;%20Microsoft%20Excel%20&#24037;&#20316;&#34920;.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518009583864501"/>
          <c:y val="3.5310075918579001E-2"/>
          <c:w val="0.79416388749772304"/>
          <c:h val="0.78063924468552504"/>
        </c:manualLayout>
      </c:layout>
      <c:barChart>
        <c:barDir val="col"/>
        <c:grouping val="clustered"/>
        <c:varyColors val="0"/>
        <c:ser>
          <c:idx val="0"/>
          <c:order val="0"/>
          <c:spPr>
            <a:ln w="28575">
              <a:noFill/>
            </a:ln>
          </c:spPr>
          <c:invertIfNegative val="0"/>
          <c:cat>
            <c:numRef>
              <c:f>Sheet2!$A$1:$A$5</c:f>
              <c:numCache>
                <c:formatCode>General</c:formatCode>
                <c:ptCount val="5"/>
                <c:pt idx="0">
                  <c:v>0</c:v>
                </c:pt>
                <c:pt idx="1">
                  <c:v>1</c:v>
                </c:pt>
                <c:pt idx="2">
                  <c:v>2</c:v>
                </c:pt>
                <c:pt idx="3">
                  <c:v>3</c:v>
                </c:pt>
                <c:pt idx="4">
                  <c:v>4</c:v>
                </c:pt>
              </c:numCache>
            </c:numRef>
          </c:cat>
          <c:val>
            <c:numRef>
              <c:f>Sheet2!$B$1:$B$5</c:f>
              <c:numCache>
                <c:formatCode>General</c:formatCode>
                <c:ptCount val="5"/>
                <c:pt idx="0">
                  <c:v>6.25E-2</c:v>
                </c:pt>
                <c:pt idx="1">
                  <c:v>0.25</c:v>
                </c:pt>
                <c:pt idx="2">
                  <c:v>0.375</c:v>
                </c:pt>
                <c:pt idx="3">
                  <c:v>0.25</c:v>
                </c:pt>
                <c:pt idx="4">
                  <c:v>6.25E-2</c:v>
                </c:pt>
              </c:numCache>
            </c:numRef>
          </c:val>
          <c:extLst>
            <c:ext xmlns:c16="http://schemas.microsoft.com/office/drawing/2014/chart" uri="{C3380CC4-5D6E-409C-BE32-E72D297353CC}">
              <c16:uniqueId val="{00000000-CCA6-456E-91B9-39E2B8645D09}"/>
            </c:ext>
          </c:extLst>
        </c:ser>
        <c:dLbls>
          <c:showLegendKey val="0"/>
          <c:showVal val="0"/>
          <c:showCatName val="0"/>
          <c:showSerName val="0"/>
          <c:showPercent val="0"/>
          <c:showBubbleSize val="0"/>
        </c:dLbls>
        <c:gapWidth val="150"/>
        <c:axId val="1854889072"/>
        <c:axId val="-2038327632"/>
      </c:barChart>
      <c:catAx>
        <c:axId val="1854889072"/>
        <c:scaling>
          <c:orientation val="minMax"/>
        </c:scaling>
        <c:delete val="0"/>
        <c:axPos val="b"/>
        <c:numFmt formatCode="General" sourceLinked="1"/>
        <c:majorTickMark val="out"/>
        <c:minorTickMark val="none"/>
        <c:tickLblPos val="nextTo"/>
        <c:crossAx val="-2038327632"/>
        <c:crosses val="autoZero"/>
        <c:auto val="1"/>
        <c:lblAlgn val="ctr"/>
        <c:lblOffset val="100"/>
        <c:noMultiLvlLbl val="0"/>
      </c:catAx>
      <c:valAx>
        <c:axId val="-2038327632"/>
        <c:scaling>
          <c:orientation val="minMax"/>
        </c:scaling>
        <c:delete val="0"/>
        <c:axPos val="l"/>
        <c:numFmt formatCode="General" sourceLinked="1"/>
        <c:majorTickMark val="out"/>
        <c:minorTickMark val="none"/>
        <c:tickLblPos val="nextTo"/>
        <c:crossAx val="185488907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561020646088599"/>
          <c:y val="5.2941509900260503E-2"/>
          <c:w val="0.86570603674540703"/>
          <c:h val="0.839297535724701"/>
        </c:manualLayout>
      </c:layout>
      <c:scatterChart>
        <c:scatterStyle val="smoothMarker"/>
        <c:varyColors val="0"/>
        <c:ser>
          <c:idx val="0"/>
          <c:order val="0"/>
          <c:marker>
            <c:symbol val="none"/>
          </c:marker>
          <c:xVal>
            <c:numRef>
              <c:f>Sheet2!$D$1:$D$21</c:f>
              <c:numCache>
                <c:formatCode>General</c:formatCode>
                <c:ptCount val="21"/>
                <c:pt idx="0">
                  <c:v>0</c:v>
                </c:pt>
                <c:pt idx="1">
                  <c:v>0.2</c:v>
                </c:pt>
                <c:pt idx="2">
                  <c:v>0.4</c:v>
                </c:pt>
                <c:pt idx="3">
                  <c:v>0.6</c:v>
                </c:pt>
                <c:pt idx="4">
                  <c:v>0.8</c:v>
                </c:pt>
                <c:pt idx="5">
                  <c:v>1</c:v>
                </c:pt>
                <c:pt idx="6">
                  <c:v>1.2</c:v>
                </c:pt>
                <c:pt idx="7">
                  <c:v>1.4</c:v>
                </c:pt>
                <c:pt idx="8">
                  <c:v>1.6</c:v>
                </c:pt>
                <c:pt idx="9">
                  <c:v>1.8</c:v>
                </c:pt>
                <c:pt idx="10">
                  <c:v>2</c:v>
                </c:pt>
                <c:pt idx="11">
                  <c:v>2.2000000000000002</c:v>
                </c:pt>
                <c:pt idx="12">
                  <c:v>2.4</c:v>
                </c:pt>
                <c:pt idx="13">
                  <c:v>2.6</c:v>
                </c:pt>
                <c:pt idx="14">
                  <c:v>2.8</c:v>
                </c:pt>
                <c:pt idx="15">
                  <c:v>3</c:v>
                </c:pt>
                <c:pt idx="16">
                  <c:v>3.2</c:v>
                </c:pt>
                <c:pt idx="17">
                  <c:v>3.4</c:v>
                </c:pt>
                <c:pt idx="18">
                  <c:v>3.6</c:v>
                </c:pt>
                <c:pt idx="19">
                  <c:v>3.8</c:v>
                </c:pt>
                <c:pt idx="20">
                  <c:v>4</c:v>
                </c:pt>
              </c:numCache>
            </c:numRef>
          </c:xVal>
          <c:yVal>
            <c:numRef>
              <c:f>Sheet2!$E$1:$E$21</c:f>
              <c:numCache>
                <c:formatCode>General</c:formatCode>
                <c:ptCount val="21"/>
                <c:pt idx="0">
                  <c:v>5.3990966513188098E-2</c:v>
                </c:pt>
                <c:pt idx="1">
                  <c:v>7.8950158300894094E-2</c:v>
                </c:pt>
                <c:pt idx="2">
                  <c:v>0.110920834679456</c:v>
                </c:pt>
                <c:pt idx="3">
                  <c:v>0.14972746563574499</c:v>
                </c:pt>
                <c:pt idx="4">
                  <c:v>0.19418605498321301</c:v>
                </c:pt>
                <c:pt idx="5">
                  <c:v>0.241970724519143</c:v>
                </c:pt>
                <c:pt idx="6">
                  <c:v>0.28969155276148301</c:v>
                </c:pt>
                <c:pt idx="7">
                  <c:v>0.3332246028918</c:v>
                </c:pt>
                <c:pt idx="8">
                  <c:v>0.368270140303323</c:v>
                </c:pt>
                <c:pt idx="9">
                  <c:v>0.39104269397545599</c:v>
                </c:pt>
                <c:pt idx="10">
                  <c:v>0.39894228040143298</c:v>
                </c:pt>
                <c:pt idx="11">
                  <c:v>0.39104269397545599</c:v>
                </c:pt>
                <c:pt idx="12">
                  <c:v>0.368270140303323</c:v>
                </c:pt>
                <c:pt idx="13">
                  <c:v>0.3332246028918</c:v>
                </c:pt>
                <c:pt idx="14">
                  <c:v>0.28969155276148301</c:v>
                </c:pt>
                <c:pt idx="15">
                  <c:v>0.241970724519143</c:v>
                </c:pt>
                <c:pt idx="16">
                  <c:v>0.19418605498321301</c:v>
                </c:pt>
                <c:pt idx="17">
                  <c:v>0.14972746563574499</c:v>
                </c:pt>
                <c:pt idx="18">
                  <c:v>0.110920834679456</c:v>
                </c:pt>
                <c:pt idx="19">
                  <c:v>7.8950158300894205E-2</c:v>
                </c:pt>
                <c:pt idx="20">
                  <c:v>5.3990966513188098E-2</c:v>
                </c:pt>
              </c:numCache>
            </c:numRef>
          </c:yVal>
          <c:smooth val="1"/>
          <c:extLst>
            <c:ext xmlns:c16="http://schemas.microsoft.com/office/drawing/2014/chart" uri="{C3380CC4-5D6E-409C-BE32-E72D297353CC}">
              <c16:uniqueId val="{00000000-F2AA-4C14-A3A5-15B0D7684F61}"/>
            </c:ext>
          </c:extLst>
        </c:ser>
        <c:dLbls>
          <c:showLegendKey val="0"/>
          <c:showVal val="0"/>
          <c:showCatName val="0"/>
          <c:showSerName val="0"/>
          <c:showPercent val="0"/>
          <c:showBubbleSize val="0"/>
        </c:dLbls>
        <c:axId val="-2065100304"/>
        <c:axId val="-2066687840"/>
      </c:scatterChart>
      <c:valAx>
        <c:axId val="-2065100304"/>
        <c:scaling>
          <c:orientation val="minMax"/>
        </c:scaling>
        <c:delete val="0"/>
        <c:axPos val="b"/>
        <c:numFmt formatCode="General" sourceLinked="1"/>
        <c:majorTickMark val="out"/>
        <c:minorTickMark val="none"/>
        <c:tickLblPos val="nextTo"/>
        <c:crossAx val="-2066687840"/>
        <c:crosses val="autoZero"/>
        <c:crossBetween val="midCat"/>
      </c:valAx>
      <c:valAx>
        <c:axId val="-2066687840"/>
        <c:scaling>
          <c:orientation val="minMax"/>
        </c:scaling>
        <c:delete val="0"/>
        <c:axPos val="l"/>
        <c:numFmt formatCode="General" sourceLinked="1"/>
        <c:majorTickMark val="out"/>
        <c:minorTickMark val="none"/>
        <c:tickLblPos val="nextTo"/>
        <c:crossAx val="-2065100304"/>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696765718841697E-2"/>
          <c:y val="3.0347245367798599E-2"/>
          <c:w val="0.69476859142607195"/>
          <c:h val="0.839297535724701"/>
        </c:manualLayout>
      </c:layout>
      <c:barChart>
        <c:barDir val="col"/>
        <c:grouping val="clustered"/>
        <c:varyColors val="0"/>
        <c:ser>
          <c:idx val="0"/>
          <c:order val="0"/>
          <c:tx>
            <c:v>n=5, p=0.1</c:v>
          </c:tx>
          <c:invertIfNegative val="0"/>
          <c:cat>
            <c:numRef>
              <c:f>Sheet1!$I$1:$I$6</c:f>
              <c:numCache>
                <c:formatCode>General</c:formatCode>
                <c:ptCount val="6"/>
                <c:pt idx="0">
                  <c:v>0</c:v>
                </c:pt>
                <c:pt idx="1">
                  <c:v>1</c:v>
                </c:pt>
                <c:pt idx="2">
                  <c:v>2</c:v>
                </c:pt>
                <c:pt idx="3">
                  <c:v>3</c:v>
                </c:pt>
                <c:pt idx="4">
                  <c:v>4</c:v>
                </c:pt>
                <c:pt idx="5">
                  <c:v>5</c:v>
                </c:pt>
              </c:numCache>
            </c:numRef>
          </c:cat>
          <c:val>
            <c:numRef>
              <c:f>Sheet1!$J$1:$J$6</c:f>
              <c:numCache>
                <c:formatCode>General</c:formatCode>
                <c:ptCount val="6"/>
                <c:pt idx="0">
                  <c:v>0.59048999999999996</c:v>
                </c:pt>
                <c:pt idx="1">
                  <c:v>0.32805000000000001</c:v>
                </c:pt>
                <c:pt idx="2">
                  <c:v>7.2900000000000006E-2</c:v>
                </c:pt>
                <c:pt idx="3">
                  <c:v>8.0999999999999996E-3</c:v>
                </c:pt>
                <c:pt idx="4">
                  <c:v>4.5000000000000102E-4</c:v>
                </c:pt>
                <c:pt idx="5">
                  <c:v>1.0000000000000001E-5</c:v>
                </c:pt>
              </c:numCache>
            </c:numRef>
          </c:val>
          <c:extLst>
            <c:ext xmlns:c16="http://schemas.microsoft.com/office/drawing/2014/chart" uri="{C3380CC4-5D6E-409C-BE32-E72D297353CC}">
              <c16:uniqueId val="{00000000-171A-4743-9A81-BD9392468D84}"/>
            </c:ext>
          </c:extLst>
        </c:ser>
        <c:dLbls>
          <c:showLegendKey val="0"/>
          <c:showVal val="0"/>
          <c:showCatName val="0"/>
          <c:showSerName val="0"/>
          <c:showPercent val="0"/>
          <c:showBubbleSize val="0"/>
        </c:dLbls>
        <c:gapWidth val="150"/>
        <c:axId val="-2037978144"/>
        <c:axId val="1819573872"/>
      </c:barChart>
      <c:catAx>
        <c:axId val="-2037978144"/>
        <c:scaling>
          <c:orientation val="minMax"/>
        </c:scaling>
        <c:delete val="0"/>
        <c:axPos val="b"/>
        <c:numFmt formatCode="General" sourceLinked="1"/>
        <c:majorTickMark val="out"/>
        <c:minorTickMark val="none"/>
        <c:tickLblPos val="nextTo"/>
        <c:crossAx val="1819573872"/>
        <c:crosses val="autoZero"/>
        <c:auto val="1"/>
        <c:lblAlgn val="ctr"/>
        <c:lblOffset val="100"/>
        <c:noMultiLvlLbl val="0"/>
      </c:catAx>
      <c:valAx>
        <c:axId val="1819573872"/>
        <c:scaling>
          <c:orientation val="minMax"/>
        </c:scaling>
        <c:delete val="0"/>
        <c:axPos val="l"/>
        <c:numFmt formatCode="General" sourceLinked="1"/>
        <c:majorTickMark val="out"/>
        <c:minorTickMark val="none"/>
        <c:tickLblPos val="nextTo"/>
        <c:crossAx val="-203797814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Sheet1!$I$1:$I$11</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Sheet1!$J$1:$J$11</c:f>
              <c:numCache>
                <c:formatCode>General</c:formatCode>
                <c:ptCount val="11"/>
                <c:pt idx="0">
                  <c:v>0.34867844009999999</c:v>
                </c:pt>
                <c:pt idx="1">
                  <c:v>0.38742048899999998</c:v>
                </c:pt>
                <c:pt idx="2">
                  <c:v>0.19371024449999999</c:v>
                </c:pt>
                <c:pt idx="3">
                  <c:v>5.7395627999999997E-2</c:v>
                </c:pt>
                <c:pt idx="4">
                  <c:v>1.1160260999999999E-2</c:v>
                </c:pt>
                <c:pt idx="5">
                  <c:v>1.4880347999999999E-3</c:v>
                </c:pt>
                <c:pt idx="6">
                  <c:v>1.3778099999999999E-4</c:v>
                </c:pt>
                <c:pt idx="7">
                  <c:v>8.7480000000000101E-6</c:v>
                </c:pt>
                <c:pt idx="8">
                  <c:v>3.6450000000000102E-7</c:v>
                </c:pt>
                <c:pt idx="9">
                  <c:v>8.9999999999999995E-9</c:v>
                </c:pt>
                <c:pt idx="10">
                  <c:v>1E-10</c:v>
                </c:pt>
              </c:numCache>
            </c:numRef>
          </c:val>
          <c:extLst>
            <c:ext xmlns:c16="http://schemas.microsoft.com/office/drawing/2014/chart" uri="{C3380CC4-5D6E-409C-BE32-E72D297353CC}">
              <c16:uniqueId val="{00000000-601E-49DF-B4DB-4B97D71CE6DB}"/>
            </c:ext>
          </c:extLst>
        </c:ser>
        <c:dLbls>
          <c:showLegendKey val="0"/>
          <c:showVal val="0"/>
          <c:showCatName val="0"/>
          <c:showSerName val="0"/>
          <c:showPercent val="0"/>
          <c:showBubbleSize val="0"/>
        </c:dLbls>
        <c:gapWidth val="150"/>
        <c:axId val="1577312704"/>
        <c:axId val="1578054720"/>
      </c:barChart>
      <c:catAx>
        <c:axId val="1577312704"/>
        <c:scaling>
          <c:orientation val="minMax"/>
        </c:scaling>
        <c:delete val="0"/>
        <c:axPos val="b"/>
        <c:numFmt formatCode="General" sourceLinked="1"/>
        <c:majorTickMark val="out"/>
        <c:minorTickMark val="none"/>
        <c:tickLblPos val="nextTo"/>
        <c:crossAx val="1578054720"/>
        <c:crosses val="autoZero"/>
        <c:auto val="1"/>
        <c:lblAlgn val="ctr"/>
        <c:lblOffset val="100"/>
        <c:noMultiLvlLbl val="0"/>
      </c:catAx>
      <c:valAx>
        <c:axId val="1578054720"/>
        <c:scaling>
          <c:orientation val="minMax"/>
        </c:scaling>
        <c:delete val="0"/>
        <c:axPos val="l"/>
        <c:numFmt formatCode="General" sourceLinked="1"/>
        <c:majorTickMark val="out"/>
        <c:minorTickMark val="none"/>
        <c:tickLblPos val="nextTo"/>
        <c:crossAx val="1577312704"/>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92572742223"/>
          <c:y val="8.2091888780034594E-2"/>
          <c:w val="0.858700437436134"/>
          <c:h val="0.82190302087646805"/>
        </c:manualLayout>
      </c:layout>
      <c:barChart>
        <c:barDir val="col"/>
        <c:grouping val="clustered"/>
        <c:varyColors val="0"/>
        <c:ser>
          <c:idx val="0"/>
          <c:order val="0"/>
          <c:invertIfNegative val="0"/>
          <c:cat>
            <c:numRef>
              <c:f>Sheet1!$I$1:$I$21</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Sheet1!$J$1:$J$21</c:f>
              <c:numCache>
                <c:formatCode>General</c:formatCode>
                <c:ptCount val="21"/>
                <c:pt idx="0">
                  <c:v>5.1537752073201101E-3</c:v>
                </c:pt>
                <c:pt idx="1">
                  <c:v>2.86320844851118E-2</c:v>
                </c:pt>
                <c:pt idx="2">
                  <c:v>7.7942896653915295E-2</c:v>
                </c:pt>
                <c:pt idx="3">
                  <c:v>0.13856514960696101</c:v>
                </c:pt>
                <c:pt idx="4">
                  <c:v>0.18090450087575399</c:v>
                </c:pt>
                <c:pt idx="5">
                  <c:v>0.18492460089521501</c:v>
                </c:pt>
                <c:pt idx="6">
                  <c:v>0.154103834079346</c:v>
                </c:pt>
                <c:pt idx="7">
                  <c:v>0.107628074595099</c:v>
                </c:pt>
                <c:pt idx="8">
                  <c:v>6.4277877883183898E-2</c:v>
                </c:pt>
                <c:pt idx="9">
                  <c:v>3.3329270013502797E-2</c:v>
                </c:pt>
                <c:pt idx="10">
                  <c:v>1.5183334117262399E-2</c:v>
                </c:pt>
                <c:pt idx="11">
                  <c:v>6.1346804514191399E-3</c:v>
                </c:pt>
                <c:pt idx="12">
                  <c:v>2.21530127412358E-3</c:v>
                </c:pt>
                <c:pt idx="13">
                  <c:v>7.1949955911706099E-4</c:v>
                </c:pt>
                <c:pt idx="14">
                  <c:v>2.1128161656612101E-4</c:v>
                </c:pt>
                <c:pt idx="15">
                  <c:v>5.6341764417632202E-5</c:v>
                </c:pt>
                <c:pt idx="16">
                  <c:v>1.36941788515079E-5</c:v>
                </c:pt>
                <c:pt idx="17">
                  <c:v>3.0431508558906298E-6</c:v>
                </c:pt>
                <c:pt idx="18">
                  <c:v>6.1990110027401797E-7</c:v>
                </c:pt>
                <c:pt idx="19">
                  <c:v>1.16004884261804E-7</c:v>
                </c:pt>
                <c:pt idx="20">
                  <c:v>1.9978618956199599E-8</c:v>
                </c:pt>
              </c:numCache>
            </c:numRef>
          </c:val>
          <c:extLst>
            <c:ext xmlns:c16="http://schemas.microsoft.com/office/drawing/2014/chart" uri="{C3380CC4-5D6E-409C-BE32-E72D297353CC}">
              <c16:uniqueId val="{00000000-E466-450C-BDC1-11893AC2E0F2}"/>
            </c:ext>
          </c:extLst>
        </c:ser>
        <c:dLbls>
          <c:showLegendKey val="0"/>
          <c:showVal val="0"/>
          <c:showCatName val="0"/>
          <c:showSerName val="0"/>
          <c:showPercent val="0"/>
          <c:showBubbleSize val="0"/>
        </c:dLbls>
        <c:gapWidth val="150"/>
        <c:axId val="1819643184"/>
        <c:axId val="-2038414272"/>
      </c:barChart>
      <c:catAx>
        <c:axId val="1819643184"/>
        <c:scaling>
          <c:orientation val="minMax"/>
        </c:scaling>
        <c:delete val="0"/>
        <c:axPos val="b"/>
        <c:numFmt formatCode="General" sourceLinked="1"/>
        <c:majorTickMark val="out"/>
        <c:minorTickMark val="none"/>
        <c:tickLblPos val="nextTo"/>
        <c:crossAx val="-2038414272"/>
        <c:crosses val="autoZero"/>
        <c:auto val="1"/>
        <c:lblAlgn val="ctr"/>
        <c:lblOffset val="100"/>
        <c:tickLblSkip val="2"/>
        <c:noMultiLvlLbl val="0"/>
      </c:catAx>
      <c:valAx>
        <c:axId val="-2038414272"/>
        <c:scaling>
          <c:orientation val="minMax"/>
        </c:scaling>
        <c:delete val="0"/>
        <c:axPos val="l"/>
        <c:numFmt formatCode="General" sourceLinked="1"/>
        <c:majorTickMark val="out"/>
        <c:minorTickMark val="none"/>
        <c:tickLblPos val="nextTo"/>
        <c:crossAx val="181964318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Sheet1!$I$1:$I$25</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Sheet1!$J$1:$J$25</c:f>
              <c:numCache>
                <c:formatCode>General</c:formatCode>
                <c:ptCount val="25"/>
                <c:pt idx="0">
                  <c:v>2.65613988875875E-5</c:v>
                </c:pt>
                <c:pt idx="1">
                  <c:v>2.9512665430652801E-4</c:v>
                </c:pt>
                <c:pt idx="2">
                  <c:v>1.6231965986859E-3</c:v>
                </c:pt>
                <c:pt idx="3">
                  <c:v>5.8916024693043897E-3</c:v>
                </c:pt>
                <c:pt idx="4">
                  <c:v>1.58745955422924E-2</c:v>
                </c:pt>
                <c:pt idx="5">
                  <c:v>3.3865803823557E-2</c:v>
                </c:pt>
                <c:pt idx="6">
                  <c:v>5.9578728948850398E-2</c:v>
                </c:pt>
                <c:pt idx="7">
                  <c:v>8.8895246368125999E-2</c:v>
                </c:pt>
                <c:pt idx="8">
                  <c:v>0.11482302655882901</c:v>
                </c:pt>
                <c:pt idx="9">
                  <c:v>0.13041627707916401</c:v>
                </c:pt>
                <c:pt idx="10">
                  <c:v>0.131865346824488</c:v>
                </c:pt>
                <c:pt idx="11">
                  <c:v>0.119877588022262</c:v>
                </c:pt>
                <c:pt idx="12">
                  <c:v>9.8788012351678903E-2</c:v>
                </c:pt>
                <c:pt idx="13">
                  <c:v>7.4302094760237095E-2</c:v>
                </c:pt>
                <c:pt idx="14">
                  <c:v>5.1303827334449499E-2</c:v>
                </c:pt>
                <c:pt idx="15">
                  <c:v>3.26824381537974E-2</c:v>
                </c:pt>
                <c:pt idx="16">
                  <c:v>1.92917169657832E-2</c:v>
                </c:pt>
                <c:pt idx="17">
                  <c:v>1.0591530883175101E-2</c:v>
                </c:pt>
                <c:pt idx="18">
                  <c:v>5.4265250821205696E-3</c:v>
                </c:pt>
                <c:pt idx="19">
                  <c:v>2.6021933142332601E-3</c:v>
                </c:pt>
                <c:pt idx="20">
                  <c:v>1.17098699140497E-3</c:v>
                </c:pt>
                <c:pt idx="21">
                  <c:v>4.9565586937776402E-4</c:v>
                </c:pt>
                <c:pt idx="22">
                  <c:v>1.9776168525678401E-4</c:v>
                </c:pt>
                <c:pt idx="23">
                  <c:v>7.4518895893861098E-5</c:v>
                </c:pt>
                <c:pt idx="24">
                  <c:v>2.6564606406607802E-5</c:v>
                </c:pt>
              </c:numCache>
            </c:numRef>
          </c:val>
          <c:extLst>
            <c:ext xmlns:c16="http://schemas.microsoft.com/office/drawing/2014/chart" uri="{C3380CC4-5D6E-409C-BE32-E72D297353CC}">
              <c16:uniqueId val="{00000000-73C9-44C2-ABFA-3B23416DDC01}"/>
            </c:ext>
          </c:extLst>
        </c:ser>
        <c:dLbls>
          <c:showLegendKey val="0"/>
          <c:showVal val="0"/>
          <c:showCatName val="0"/>
          <c:showSerName val="0"/>
          <c:showPercent val="0"/>
          <c:showBubbleSize val="0"/>
        </c:dLbls>
        <c:gapWidth val="150"/>
        <c:axId val="-2037457328"/>
        <c:axId val="-2037797200"/>
      </c:barChart>
      <c:catAx>
        <c:axId val="-2037457328"/>
        <c:scaling>
          <c:orientation val="minMax"/>
        </c:scaling>
        <c:delete val="0"/>
        <c:axPos val="b"/>
        <c:numFmt formatCode="General" sourceLinked="1"/>
        <c:majorTickMark val="out"/>
        <c:minorTickMark val="none"/>
        <c:tickLblPos val="nextTo"/>
        <c:crossAx val="-2037797200"/>
        <c:crosses val="autoZero"/>
        <c:auto val="1"/>
        <c:lblAlgn val="ctr"/>
        <c:lblOffset val="100"/>
        <c:tickLblSkip val="2"/>
        <c:noMultiLvlLbl val="0"/>
      </c:catAx>
      <c:valAx>
        <c:axId val="-2037797200"/>
        <c:scaling>
          <c:orientation val="minMax"/>
        </c:scaling>
        <c:delete val="0"/>
        <c:axPos val="l"/>
        <c:numFmt formatCode="General" sourceLinked="1"/>
        <c:majorTickMark val="out"/>
        <c:minorTickMark val="none"/>
        <c:tickLblPos val="nextTo"/>
        <c:crossAx val="-2037457328"/>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0.54064</cdr:x>
      <cdr:y>0.04901</cdr:y>
    </cdr:from>
    <cdr:to>
      <cdr:x>1</cdr:x>
      <cdr:y>0.19298</cdr:y>
    </cdr:to>
    <cdr:sp macro="" textlink="">
      <cdr:nvSpPr>
        <cdr:cNvPr id="2" name="矩形 1"/>
        <cdr:cNvSpPr/>
      </cdr:nvSpPr>
      <cdr:spPr>
        <a:xfrm xmlns:a="http://schemas.openxmlformats.org/drawingml/2006/main">
          <a:off x="2311476" y="125723"/>
          <a:ext cx="1963999"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xmlns:a="http://schemas.openxmlformats.org/drawingml/2006/main">
          <a:r>
            <a:rPr lang="en-US" altLang="zh-CN" sz="1800" i="0">
              <a:latin typeface="Cambria Math"/>
            </a:rPr>
            <a:t>𝑋</a:t>
          </a:r>
          <a:r>
            <a:rPr lang="en-US" altLang="zh-CN" sz="1800" i="0">
              <a:latin typeface="Cambria Math"/>
              <a:ea typeface="Cambria Math"/>
            </a:rPr>
            <a:t>~𝐵𝑖𝑛(</a:t>
          </a:r>
          <a:r>
            <a:rPr lang="en-US" altLang="zh-CN" sz="1800" b="0" i="0">
              <a:latin typeface="Cambria Math"/>
              <a:ea typeface="Cambria Math"/>
            </a:rPr>
            <a:t>100</a:t>
          </a:r>
          <a:r>
            <a:rPr lang="en-US" altLang="zh-CN" sz="1800" i="0">
              <a:latin typeface="Cambria Math"/>
              <a:ea typeface="Cambria Math"/>
            </a:rPr>
            <a:t>, </a:t>
          </a:r>
          <a:r>
            <a:rPr lang="en-US" altLang="zh-CN" sz="1800" i="0">
              <a:solidFill>
                <a:srgbClr val="FF0000"/>
              </a:solidFill>
              <a:latin typeface="Cambria Math"/>
              <a:ea typeface="Cambria Math"/>
            </a:rPr>
            <a:t>0.1</a:t>
          </a:r>
          <a:r>
            <a:rPr lang="en-US" altLang="zh-CN" sz="1800" i="0">
              <a:latin typeface="Cambria Math"/>
              <a:ea typeface="Cambria Math"/>
            </a:rPr>
            <a:t>)</a:t>
          </a:r>
          <a:r>
            <a:rPr lang="en-US" altLang="zh-CN" sz="1800" dirty="0"/>
            <a:t>. </a:t>
          </a:r>
          <a:endParaRPr lang="zh-CN" altLang="en-US" sz="18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dirty="0"/>
          </a:p>
        </p:txBody>
      </p:sp>
      <p:sp>
        <p:nvSpPr>
          <p:cNvPr id="358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D3016393-A70A-4475-9CD7-8B231A96BA57}" type="slidenum">
              <a:rPr lang="en-US" altLang="zh-CN"/>
              <a:pPr>
                <a:defRPr/>
              </a:pPr>
              <a:t>‹#›</a:t>
            </a:fld>
            <a:endParaRPr lang="en-US" altLang="zh-CN" dirty="0"/>
          </a:p>
        </p:txBody>
      </p:sp>
    </p:spTree>
    <p:extLst>
      <p:ext uri="{BB962C8B-B14F-4D97-AF65-F5344CB8AC3E}">
        <p14:creationId xmlns:p14="http://schemas.microsoft.com/office/powerpoint/2010/main" val="27017001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2</a:t>
            </a:fld>
            <a:endParaRPr lang="en-US" altLang="zh-CN" dirty="0"/>
          </a:p>
        </p:txBody>
      </p:sp>
    </p:spTree>
    <p:extLst>
      <p:ext uri="{BB962C8B-B14F-4D97-AF65-F5344CB8AC3E}">
        <p14:creationId xmlns:p14="http://schemas.microsoft.com/office/powerpoint/2010/main" val="194546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13</a:t>
            </a:fld>
            <a:endParaRPr lang="en-US" altLang="zh-CN" dirty="0"/>
          </a:p>
        </p:txBody>
      </p:sp>
    </p:spTree>
    <p:extLst>
      <p:ext uri="{BB962C8B-B14F-4D97-AF65-F5344CB8AC3E}">
        <p14:creationId xmlns:p14="http://schemas.microsoft.com/office/powerpoint/2010/main" val="414885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17</a:t>
            </a:fld>
            <a:endParaRPr lang="en-US" altLang="zh-CN" dirty="0"/>
          </a:p>
        </p:txBody>
      </p:sp>
    </p:spTree>
    <p:extLst>
      <p:ext uri="{BB962C8B-B14F-4D97-AF65-F5344CB8AC3E}">
        <p14:creationId xmlns:p14="http://schemas.microsoft.com/office/powerpoint/2010/main" val="229261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3016393-A70A-4475-9CD7-8B231A96BA57}" type="slidenum">
              <a:rPr lang="en-US" altLang="zh-CN" smtClean="0"/>
              <a:pPr>
                <a:defRPr/>
              </a:pPr>
              <a:t>37</a:t>
            </a:fld>
            <a:endParaRPr lang="en-US" altLang="zh-CN" dirty="0"/>
          </a:p>
        </p:txBody>
      </p:sp>
    </p:spTree>
    <p:extLst>
      <p:ext uri="{BB962C8B-B14F-4D97-AF65-F5344CB8AC3E}">
        <p14:creationId xmlns:p14="http://schemas.microsoft.com/office/powerpoint/2010/main" val="600842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D3016393-A70A-4475-9CD7-8B231A96BA57}" type="slidenum">
              <a:rPr lang="en-US" altLang="zh-CN" smtClean="0"/>
              <a:pPr>
                <a:defRPr/>
              </a:pPr>
              <a:t>63</a:t>
            </a:fld>
            <a:endParaRPr lang="en-US" altLang="zh-CN" dirty="0"/>
          </a:p>
        </p:txBody>
      </p:sp>
    </p:spTree>
    <p:extLst>
      <p:ext uri="{BB962C8B-B14F-4D97-AF65-F5344CB8AC3E}">
        <p14:creationId xmlns:p14="http://schemas.microsoft.com/office/powerpoint/2010/main" val="125448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64</a:t>
            </a:fld>
            <a:endParaRPr lang="en-US" altLang="zh-CN" dirty="0"/>
          </a:p>
        </p:txBody>
      </p:sp>
    </p:spTree>
    <p:extLst>
      <p:ext uri="{BB962C8B-B14F-4D97-AF65-F5344CB8AC3E}">
        <p14:creationId xmlns:p14="http://schemas.microsoft.com/office/powerpoint/2010/main" val="475745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6BA839-DF57-A442-A108-C4F4595972B5}" type="slidenum">
              <a:rPr lang="en-US" smtClean="0"/>
              <a:t>94</a:t>
            </a:fld>
            <a:endParaRPr lang="en-US"/>
          </a:p>
        </p:txBody>
      </p:sp>
    </p:spTree>
    <p:extLst>
      <p:ext uri="{BB962C8B-B14F-4D97-AF65-F5344CB8AC3E}">
        <p14:creationId xmlns:p14="http://schemas.microsoft.com/office/powerpoint/2010/main" val="1458433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grpSp>
      </p:grpSp>
      <p:sp>
        <p:nvSpPr>
          <p:cNvPr id="9729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p>
        </p:txBody>
      </p:sp>
      <p:sp>
        <p:nvSpPr>
          <p:cNvPr id="9730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zh-CN" altLang="en-US"/>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fld id="{0653A020-A7F4-3541-989E-64EA9AD17EA2}" type="datetime1">
              <a:rPr lang="zh-CN" altLang="en-US" smtClean="0"/>
              <a:t>2023/4/12</a:t>
            </a:fld>
            <a:endParaRPr lang="en-US" altLang="zh-CN" dirty="0"/>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dirty="0"/>
          </a:p>
        </p:txBody>
      </p:sp>
      <p:sp>
        <p:nvSpPr>
          <p:cNvPr id="20" name="Rectangle 18"/>
          <p:cNvSpPr>
            <a:spLocks noGrp="1" noChangeArrowheads="1"/>
          </p:cNvSpPr>
          <p:nvPr>
            <p:ph type="sldNum" sz="quarter" idx="12"/>
          </p:nvPr>
        </p:nvSpPr>
        <p:spPr/>
        <p:txBody>
          <a:bodyPr/>
          <a:lstStyle>
            <a:lvl1pPr>
              <a:defRPr/>
            </a:lvl1pPr>
          </a:lstStyle>
          <a:p>
            <a:pPr>
              <a:defRPr/>
            </a:pPr>
            <a:fld id="{9ACBF67C-D392-4266-B257-89EF141B4C96}" type="slidenum">
              <a:rPr lang="zh-CN" altLang="en-US"/>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60731AD2-347B-4556-8C76-0B9F5A076723}"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48C26855-7BA9-A14E-B13C-0B295D44710A}" type="datetime1">
              <a:rPr lang="zh-CN" altLang="en-US" smtClean="0"/>
              <a:t>2023/4/12</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C202FF9A-5947-45F3-ABFC-436EA032393B}"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92B61ABD-BA81-1244-9202-8543D613096A}" type="datetime1">
              <a:rPr lang="zh-CN" altLang="en-US" smtClean="0"/>
              <a:t>2023/4/12</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8618F8B8-3FB5-463C-A387-6BC2D35C345E}"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BC971C20-0FC8-4840-93A4-8F7BAF24757D}" type="datetime1">
              <a:rPr lang="zh-CN" altLang="en-US" smtClean="0"/>
              <a:t>2023/4/12</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0F7A1AD1-6775-4F19-AFB3-AF6BA98F5527}"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9D563A71-201A-BF47-A3AC-ADB94F342082}" type="datetime1">
              <a:rPr lang="zh-CN" altLang="en-US" smtClean="0"/>
              <a:t>2023/4/12</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FC1003CE-5D26-4498-8D64-AA72FDE883B5}"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92F55BF7-8783-D349-B5CB-C9A1E9E26543}" type="datetime1">
              <a:rPr lang="zh-CN" altLang="en-US" smtClean="0"/>
              <a:t>2023/4/12</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8" name="Rectangle 3"/>
          <p:cNvSpPr>
            <a:spLocks noGrp="1" noChangeArrowheads="1"/>
          </p:cNvSpPr>
          <p:nvPr>
            <p:ph type="sldNum" sz="quarter" idx="11"/>
          </p:nvPr>
        </p:nvSpPr>
        <p:spPr>
          <a:ln/>
        </p:spPr>
        <p:txBody>
          <a:bodyPr/>
          <a:lstStyle>
            <a:lvl1pPr>
              <a:defRPr/>
            </a:lvl1pPr>
          </a:lstStyle>
          <a:p>
            <a:pPr>
              <a:defRPr/>
            </a:pPr>
            <a:fld id="{F9FE9860-A828-41B0-9186-87D182A4A18C}" type="slidenum">
              <a:rPr lang="zh-CN" altLang="en-US"/>
              <a:pPr>
                <a:defRPr/>
              </a:pPr>
              <a:t>‹#›</a:t>
            </a:fld>
            <a:endParaRPr lang="en-US" altLang="zh-CN" dirty="0"/>
          </a:p>
        </p:txBody>
      </p:sp>
      <p:sp>
        <p:nvSpPr>
          <p:cNvPr id="9" name="Rectangle 16"/>
          <p:cNvSpPr>
            <a:spLocks noGrp="1" noChangeArrowheads="1"/>
          </p:cNvSpPr>
          <p:nvPr>
            <p:ph type="dt" sz="half" idx="12"/>
          </p:nvPr>
        </p:nvSpPr>
        <p:spPr>
          <a:ln/>
        </p:spPr>
        <p:txBody>
          <a:bodyPr/>
          <a:lstStyle>
            <a:lvl1pPr>
              <a:defRPr/>
            </a:lvl1pPr>
          </a:lstStyle>
          <a:p>
            <a:pPr>
              <a:defRPr/>
            </a:pPr>
            <a:fld id="{FC475FC0-8AEB-D74E-86EC-CAF490F59470}" type="datetime1">
              <a:rPr lang="zh-CN" altLang="en-US" smtClean="0"/>
              <a:t>2023/4/12</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4" name="Rectangle 3"/>
          <p:cNvSpPr>
            <a:spLocks noGrp="1" noChangeArrowheads="1"/>
          </p:cNvSpPr>
          <p:nvPr>
            <p:ph type="sldNum" sz="quarter" idx="11"/>
          </p:nvPr>
        </p:nvSpPr>
        <p:spPr>
          <a:ln/>
        </p:spPr>
        <p:txBody>
          <a:bodyPr/>
          <a:lstStyle>
            <a:lvl1pPr>
              <a:defRPr/>
            </a:lvl1pPr>
          </a:lstStyle>
          <a:p>
            <a:pPr>
              <a:defRPr/>
            </a:pPr>
            <a:fld id="{9E439B0B-B20F-4942-B44E-357D3D8660AF}" type="slidenum">
              <a:rPr lang="zh-CN" altLang="en-US"/>
              <a:pPr>
                <a:defRPr/>
              </a:pPr>
              <a:t>‹#›</a:t>
            </a:fld>
            <a:endParaRPr lang="en-US" altLang="zh-CN" dirty="0"/>
          </a:p>
        </p:txBody>
      </p:sp>
      <p:sp>
        <p:nvSpPr>
          <p:cNvPr id="5" name="Rectangle 16"/>
          <p:cNvSpPr>
            <a:spLocks noGrp="1" noChangeArrowheads="1"/>
          </p:cNvSpPr>
          <p:nvPr>
            <p:ph type="dt" sz="half" idx="12"/>
          </p:nvPr>
        </p:nvSpPr>
        <p:spPr>
          <a:ln/>
        </p:spPr>
        <p:txBody>
          <a:bodyPr/>
          <a:lstStyle>
            <a:lvl1pPr>
              <a:defRPr/>
            </a:lvl1pPr>
          </a:lstStyle>
          <a:p>
            <a:pPr>
              <a:defRPr/>
            </a:pPr>
            <a:fld id="{C51986D9-1378-6E43-8684-A218C8F3C93A}" type="datetime1">
              <a:rPr lang="zh-CN" altLang="en-US" smtClean="0"/>
              <a:t>2023/4/12</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3" name="Rectangle 3"/>
          <p:cNvSpPr>
            <a:spLocks noGrp="1" noChangeArrowheads="1"/>
          </p:cNvSpPr>
          <p:nvPr>
            <p:ph type="sldNum" sz="quarter" idx="11"/>
          </p:nvPr>
        </p:nvSpPr>
        <p:spPr>
          <a:ln/>
        </p:spPr>
        <p:txBody>
          <a:bodyPr/>
          <a:lstStyle>
            <a:lvl1pPr>
              <a:defRPr/>
            </a:lvl1pPr>
          </a:lstStyle>
          <a:p>
            <a:pPr>
              <a:defRPr/>
            </a:pPr>
            <a:fld id="{DF2308B0-52A9-437D-9700-D7B37876F5B1}" type="slidenum">
              <a:rPr lang="zh-CN" altLang="en-US"/>
              <a:pPr>
                <a:defRPr/>
              </a:pPr>
              <a:t>‹#›</a:t>
            </a:fld>
            <a:endParaRPr lang="en-US" altLang="zh-CN" dirty="0"/>
          </a:p>
        </p:txBody>
      </p:sp>
      <p:sp>
        <p:nvSpPr>
          <p:cNvPr id="4" name="Rectangle 16"/>
          <p:cNvSpPr>
            <a:spLocks noGrp="1" noChangeArrowheads="1"/>
          </p:cNvSpPr>
          <p:nvPr>
            <p:ph type="dt" sz="half" idx="12"/>
          </p:nvPr>
        </p:nvSpPr>
        <p:spPr>
          <a:ln/>
        </p:spPr>
        <p:txBody>
          <a:bodyPr/>
          <a:lstStyle>
            <a:lvl1pPr>
              <a:defRPr/>
            </a:lvl1pPr>
          </a:lstStyle>
          <a:p>
            <a:pPr>
              <a:defRPr/>
            </a:pPr>
            <a:fld id="{552988D4-7BE1-E241-876B-D05D9FE9B569}" type="datetime1">
              <a:rPr lang="zh-CN" altLang="en-US" smtClean="0"/>
              <a:t>2023/4/12</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637A787D-D16F-476E-A606-15D8F2548A4F}"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1323B40C-E303-B848-B8B8-52909CD58578}" type="datetime1">
              <a:rPr lang="zh-CN" altLang="en-US" smtClean="0"/>
              <a:t>2023/4/12</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9ACAB107-A67B-4AFA-AB3F-D044887F35E5}"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80C08714-E137-6D4C-98CC-EB917A7F1197}" type="datetime1">
              <a:rPr lang="zh-CN" altLang="en-US" smtClean="0"/>
              <a:t>2023/4/12</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ltLang="zh-CN" dirty="0"/>
          </a:p>
        </p:txBody>
      </p:sp>
      <p:sp>
        <p:nvSpPr>
          <p:cNvPr id="9625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a:defRPr/>
            </a:pPr>
            <a:fld id="{34342225-89FC-4846-9E75-635859F1B946}" type="slidenum">
              <a:rPr lang="zh-CN" altLang="en-US"/>
              <a:pPr>
                <a:defRPr/>
              </a:pPr>
              <a:t>‹#›</a:t>
            </a:fld>
            <a:endParaRPr lang="en-US" altLang="zh-CN" dirty="0"/>
          </a:p>
        </p:txBody>
      </p:sp>
      <p:grpSp>
        <p:nvGrpSpPr>
          <p:cNvPr id="1028" name="Group 4"/>
          <p:cNvGrpSpPr>
            <a:grpSpLocks/>
          </p:cNvGrpSpPr>
          <p:nvPr/>
        </p:nvGrpSpPr>
        <p:grpSpPr bwMode="auto">
          <a:xfrm>
            <a:off x="0" y="0"/>
            <a:ext cx="9144000" cy="546100"/>
            <a:chOff x="0" y="0"/>
            <a:chExt cx="5760" cy="344"/>
          </a:xfrm>
        </p:grpSpPr>
        <p:sp>
          <p:nvSpPr>
            <p:cNvPr id="9626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9626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en-US" sz="2400">
                <a:latin typeface="Times New Roman" pitchFamily="18" charset="0"/>
              </a:endParaRPr>
            </a:p>
          </p:txBody>
        </p:sp>
        <p:sp>
          <p:nvSpPr>
            <p:cNvPr id="96263"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4"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5"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sp>
          <p:nvSpPr>
            <p:cNvPr id="96266"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7"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96268"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sp>
          <p:nvSpPr>
            <p:cNvPr id="96269"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627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44FE2CE3-A1BB-B64A-87D8-BE29C9227E96}" type="datetime1">
              <a:rPr lang="zh-CN" altLang="en-US" smtClean="0"/>
              <a:t>2023/4/12</a:t>
            </a:fld>
            <a:endParaRPr lang="en-US" altLang="zh-CN" dirty="0"/>
          </a:p>
        </p:txBody>
      </p:sp>
    </p:spTree>
  </p:cSld>
  <p:clrMap bg1="lt1" tx1="dk1" bg2="lt2" tx2="dk2" accent1="accent1" accent2="accent2" accent3="accent3" accent4="accent4" accent5="accent5" accent6="accent6" hlink="hlink" folHlink="folHlink"/>
  <p:sldLayoutIdLst>
    <p:sldLayoutId id="2147483682" r:id="rId1"/>
    <p:sldLayoutId id="2147483681" r:id="rId2"/>
    <p:sldLayoutId id="2147483680" r:id="rId3"/>
    <p:sldLayoutId id="2147483679" r:id="rId4"/>
    <p:sldLayoutId id="2147483678" r:id="rId5"/>
    <p:sldLayoutId id="2147483677" r:id="rId6"/>
    <p:sldLayoutId id="2147483676" r:id="rId7"/>
    <p:sldLayoutId id="2147483675" r:id="rId8"/>
    <p:sldLayoutId id="2147483674" r:id="rId9"/>
    <p:sldLayoutId id="2147483673" r:id="rId10"/>
    <p:sldLayoutId id="2147483672"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charset="-122"/>
        </a:defRPr>
      </a:lvl2pPr>
      <a:lvl3pPr algn="l" rtl="0" eaLnBrk="0" fontAlgn="base" hangingPunct="0">
        <a:spcBef>
          <a:spcPct val="0"/>
        </a:spcBef>
        <a:spcAft>
          <a:spcPct val="0"/>
        </a:spcAft>
        <a:defRPr sz="4400">
          <a:solidFill>
            <a:schemeClr val="tx1"/>
          </a:solidFill>
          <a:latin typeface="Arial" charset="0"/>
          <a:ea typeface="宋体" charset="-122"/>
        </a:defRPr>
      </a:lvl3pPr>
      <a:lvl4pPr algn="l" rtl="0" eaLnBrk="0" fontAlgn="base" hangingPunct="0">
        <a:spcBef>
          <a:spcPct val="0"/>
        </a:spcBef>
        <a:spcAft>
          <a:spcPct val="0"/>
        </a:spcAft>
        <a:defRPr sz="4400">
          <a:solidFill>
            <a:schemeClr val="tx1"/>
          </a:solidFill>
          <a:latin typeface="Arial" charset="0"/>
          <a:ea typeface="宋体" charset="-122"/>
        </a:defRPr>
      </a:lvl4pPr>
      <a:lvl5pPr algn="l" rtl="0" eaLnBrk="0" fontAlgn="base" hangingPunct="0">
        <a:spcBef>
          <a:spcPct val="0"/>
        </a:spcBef>
        <a:spcAft>
          <a:spcPct val="0"/>
        </a:spcAft>
        <a:defRPr sz="4400">
          <a:solidFill>
            <a:schemeClr val="tx1"/>
          </a:solidFill>
          <a:latin typeface="Arial" charset="0"/>
          <a:ea typeface="宋体" charset="-122"/>
        </a:defRPr>
      </a:lvl5pPr>
      <a:lvl6pPr marL="457200" algn="l" rtl="0" fontAlgn="base">
        <a:spcBef>
          <a:spcPct val="0"/>
        </a:spcBef>
        <a:spcAft>
          <a:spcPct val="0"/>
        </a:spcAft>
        <a:defRPr sz="4400">
          <a:solidFill>
            <a:schemeClr val="tx1"/>
          </a:solidFill>
          <a:latin typeface="Arial" charset="0"/>
          <a:ea typeface="宋体" charset="-122"/>
        </a:defRPr>
      </a:lvl6pPr>
      <a:lvl7pPr marL="914400" algn="l" rtl="0" fontAlgn="base">
        <a:spcBef>
          <a:spcPct val="0"/>
        </a:spcBef>
        <a:spcAft>
          <a:spcPct val="0"/>
        </a:spcAft>
        <a:defRPr sz="4400">
          <a:solidFill>
            <a:schemeClr val="tx1"/>
          </a:solidFill>
          <a:latin typeface="Arial" charset="0"/>
          <a:ea typeface="宋体" charset="-122"/>
        </a:defRPr>
      </a:lvl7pPr>
      <a:lvl8pPr marL="1371600" algn="l" rtl="0" fontAlgn="base">
        <a:spcBef>
          <a:spcPct val="0"/>
        </a:spcBef>
        <a:spcAft>
          <a:spcPct val="0"/>
        </a:spcAft>
        <a:defRPr sz="4400">
          <a:solidFill>
            <a:schemeClr val="tx1"/>
          </a:solidFill>
          <a:latin typeface="Arial" charset="0"/>
          <a:ea typeface="宋体" charset="-122"/>
        </a:defRPr>
      </a:lvl8pPr>
      <a:lvl9pPr marL="1828800" algn="l" rtl="0" fontAlgn="base">
        <a:spcBef>
          <a:spcPct val="0"/>
        </a:spcBef>
        <a:spcAft>
          <a:spcPct val="0"/>
        </a:spcAft>
        <a:defRPr sz="4400">
          <a:solidFill>
            <a:schemeClr val="tx1"/>
          </a:solidFill>
          <a:latin typeface="Arial" charset="0"/>
          <a:ea typeface="宋体"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29.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70.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30.png"/><Relationship Id="rId7" Type="http://schemas.openxmlformats.org/officeDocument/2006/relationships/image" Target="../media/image5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110.png"/><Relationship Id="rId5" Type="http://schemas.openxmlformats.org/officeDocument/2006/relationships/image" Target="../media/image1010.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310.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41.png"/><Relationship Id="rId7" Type="http://schemas.openxmlformats.org/officeDocument/2006/relationships/image" Target="../media/image16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810.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310.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50.png"/><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480.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490.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69.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660.png"/><Relationship Id="rId5" Type="http://schemas.openxmlformats.org/officeDocument/2006/relationships/image" Target="../media/image97.png"/><Relationship Id="rId4" Type="http://schemas.openxmlformats.org/officeDocument/2006/relationships/image" Target="../media/image570.png"/></Relationships>
</file>

<file path=ppt/slides/_rels/slide29.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99.png"/><Relationship Id="rId7" Type="http://schemas.openxmlformats.org/officeDocument/2006/relationships/image" Target="../media/image780.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20.png"/><Relationship Id="rId5" Type="http://schemas.openxmlformats.org/officeDocument/2006/relationships/image" Target="../media/image740.png"/><Relationship Id="rId10"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800.png"/></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20.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11.png"/><Relationship Id="rId5" Type="http://schemas.openxmlformats.org/officeDocument/2006/relationships/image" Target="../media/image106.png"/><Relationship Id="rId4" Type="http://schemas.openxmlformats.org/officeDocument/2006/relationships/image" Target="../media/image990.png"/><Relationship Id="rId9" Type="http://schemas.openxmlformats.org/officeDocument/2006/relationships/image" Target="../media/image1040.png"/></Relationships>
</file>

<file path=ppt/slides/_rels/slide32.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2010.png"/><Relationship Id="rId5" Type="http://schemas.openxmlformats.org/officeDocument/2006/relationships/image" Target="../media/image193.png"/><Relationship Id="rId4" Type="http://schemas.openxmlformats.org/officeDocument/2006/relationships/image" Target="../media/image1810.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242.png"/><Relationship Id="rId12"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2210.pn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1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4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410.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470.png"/><Relationship Id="rId4" Type="http://schemas.openxmlformats.org/officeDocument/2006/relationships/image" Target="../media/image460.png"/></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136.png"/><Relationship Id="rId7" Type="http://schemas.openxmlformats.org/officeDocument/2006/relationships/image" Target="../media/image570.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137.png"/><Relationship Id="rId9" Type="http://schemas.openxmlformats.org/officeDocument/2006/relationships/image" Target="../media/image139.png"/></Relationships>
</file>

<file path=ppt/slides/_rels/slide4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153.png"/><Relationship Id="rId7"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154.png"/><Relationship Id="rId4" Type="http://schemas.openxmlformats.org/officeDocument/2006/relationships/image" Target="../media/image730.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image" Target="../media/image790.png"/><Relationship Id="rId1" Type="http://schemas.openxmlformats.org/officeDocument/2006/relationships/slideLayout" Target="../slideLayouts/slideLayout7.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0.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0.png"/><Relationship Id="rId7" Type="http://schemas.openxmlformats.org/officeDocument/2006/relationships/image" Target="../media/image94.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4.xml"/><Relationship Id="rId7" Type="http://schemas.openxmlformats.org/officeDocument/2006/relationships/image" Target="../media/image211.png"/><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chart" Target="../charts/chart6.xml"/><Relationship Id="rId4" Type="http://schemas.openxmlformats.org/officeDocument/2006/relationships/chart" Target="../charts/chart5.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90.pn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73.png"/></Relationships>
</file>

<file path=ppt/slides/_rels/slide6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8.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7.tiff"/><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161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8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2" Type="http://schemas.openxmlformats.org/officeDocument/2006/relationships/image" Target="../media/image21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10.png"/><Relationship Id="rId5" Type="http://schemas.openxmlformats.org/officeDocument/2006/relationships/image" Target="../media/image20.png"/><Relationship Id="rId4" Type="http://schemas.openxmlformats.org/officeDocument/2006/relationships/image" Target="../media/image120.png"/></Relationships>
</file>

<file path=ppt/slides/_rels/slide9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9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3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1690" y="1718810"/>
            <a:ext cx="6984885" cy="2209800"/>
          </a:xfrm>
        </p:spPr>
        <p:txBody>
          <a:bodyPr/>
          <a:lstStyle/>
          <a:p>
            <a:r>
              <a:rPr lang="en-US" dirty="0">
                <a:solidFill>
                  <a:srgbClr val="FF3300"/>
                </a:solidFill>
                <a:latin typeface="Times New Roman" panose="02020603050405020304" pitchFamily="18" charset="0"/>
                <a:cs typeface="Times New Roman" panose="02020603050405020304" pitchFamily="18" charset="0"/>
              </a:rPr>
              <a:t>Chapter 4: Continuous Random variables and Probability Distributions</a:t>
            </a:r>
          </a:p>
        </p:txBody>
      </p:sp>
      <p:sp>
        <p:nvSpPr>
          <p:cNvPr id="3" name="Subtitle 2"/>
          <p:cNvSpPr>
            <a:spLocks noGrp="1"/>
          </p:cNvSpPr>
          <p:nvPr>
            <p:ph type="subTitle" idx="1"/>
          </p:nvPr>
        </p:nvSpPr>
        <p:spPr>
          <a:xfrm>
            <a:off x="611560" y="4267199"/>
            <a:ext cx="8380040" cy="2267145"/>
          </a:xfrm>
        </p:spPr>
        <p:txBody>
          <a:bodyPr/>
          <a:lstStyle/>
          <a:p>
            <a:r>
              <a:rPr lang="en-US" sz="2000" dirty="0">
                <a:latin typeface="Times New Roman" panose="02020603050405020304" pitchFamily="18" charset="0"/>
                <a:cs typeface="Times New Roman" panose="02020603050405020304" pitchFamily="18" charset="0"/>
              </a:rPr>
              <a:t>4.1  Probability Density Functions   </a:t>
            </a:r>
          </a:p>
          <a:p>
            <a:r>
              <a:rPr lang="en-US" sz="2000" dirty="0">
                <a:latin typeface="Times New Roman" panose="02020603050405020304" pitchFamily="18" charset="0"/>
                <a:cs typeface="Times New Roman" panose="02020603050405020304" pitchFamily="18" charset="0"/>
              </a:rPr>
              <a:t>4.2  Cumulative Distribution Functions and Expected Values </a:t>
            </a:r>
          </a:p>
          <a:p>
            <a:r>
              <a:rPr lang="en-US" sz="2000" dirty="0">
                <a:latin typeface="Times New Roman" panose="02020603050405020304" pitchFamily="18" charset="0"/>
                <a:cs typeface="Times New Roman" panose="02020603050405020304" pitchFamily="18" charset="0"/>
              </a:rPr>
              <a:t>4.3  The Normal Distribution </a:t>
            </a:r>
          </a:p>
          <a:p>
            <a:r>
              <a:rPr lang="en-US" sz="2000" dirty="0">
                <a:latin typeface="Times New Roman" panose="02020603050405020304" pitchFamily="18" charset="0"/>
                <a:cs typeface="Times New Roman" panose="02020603050405020304" pitchFamily="18" charset="0"/>
              </a:rPr>
              <a:t>4.4  The Exponential and Gamma Distributions  </a:t>
            </a:r>
          </a:p>
          <a:p>
            <a:r>
              <a:rPr lang="en-US" sz="2000" dirty="0">
                <a:latin typeface="Times New Roman" panose="02020603050405020304" pitchFamily="18" charset="0"/>
                <a:cs typeface="Times New Roman" panose="02020603050405020304" pitchFamily="18" charset="0"/>
              </a:rPr>
              <a:t>4.5  Other Continuous Distributions  </a:t>
            </a:r>
          </a:p>
          <a:p>
            <a:r>
              <a:rPr lang="en-US" sz="2000" dirty="0">
                <a:latin typeface="Times New Roman" panose="02020603050405020304" pitchFamily="18" charset="0"/>
                <a:cs typeface="Times New Roman" panose="02020603050405020304" pitchFamily="18" charset="0"/>
              </a:rPr>
              <a:t>4.6  Probability Plots </a:t>
            </a: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9ACBF67C-D392-4266-B257-89EF141B4C96}" type="slidenum">
              <a:rPr lang="zh-CN" altLang="en-US" smtClean="0"/>
              <a:pPr>
                <a:defRPr/>
              </a:pPr>
              <a:t>1</a:t>
            </a:fld>
            <a:endParaRPr lang="en-US" altLang="zh-CN" dirty="0"/>
          </a:p>
        </p:txBody>
      </p:sp>
    </p:spTree>
    <p:extLst>
      <p:ext uri="{BB962C8B-B14F-4D97-AF65-F5344CB8AC3E}">
        <p14:creationId xmlns:p14="http://schemas.microsoft.com/office/powerpoint/2010/main" val="112931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14929" y="2438890"/>
                <a:ext cx="6070123" cy="1107996"/>
              </a:xfrm>
              <a:prstGeom prst="rect">
                <a:avLst/>
              </a:prstGeom>
            </p:spPr>
            <p:txBody>
              <a:bodyPr wrap="none">
                <a:spAutoFit/>
              </a:bodyPr>
              <a:lstStyle/>
              <a:p>
                <a:pPr marL="457200" indent="-457200">
                  <a:buAutoNum type="arabicPeriod"/>
                </a:pP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is continuous and increases as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increases.</a:t>
                </a:r>
              </a:p>
              <a:p>
                <a:pPr marL="457200" indent="-457200">
                  <a:buAutoNum type="arabicPeriod"/>
                </a:pP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m:t>
                        </m:r>
                      </m:e>
                    </m:d>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a:t>
                </a:r>
              </a:p>
              <a:p>
                <a:pPr marL="457200" indent="-457200">
                  <a:buAutoNum type="arabicPeriod"/>
                </a:pP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m:t>
                        </m:r>
                      </m:e>
                    </m:d>
                    <m:r>
                      <a:rPr lang="en-US" altLang="zh-CN" sz="2200" b="0" i="1" smtClean="0">
                        <a:latin typeface="Cambria Math"/>
                      </a:rPr>
                      <m:t>=1.</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14929" y="2438890"/>
                <a:ext cx="6070123" cy="1107996"/>
              </a:xfrm>
              <a:prstGeom prst="rect">
                <a:avLst/>
              </a:prstGeom>
              <a:blipFill>
                <a:blip r:embed="rId2"/>
                <a:stretch>
                  <a:fillRect l="-1205" t="-3846" r="-201" b="-9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14930" y="1493785"/>
                <a:ext cx="8612566"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For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the cumulative distribution function </a:t>
                </a:r>
                <a14:m>
                  <m:oMath xmlns:m="http://schemas.openxmlformats.org/officeDocument/2006/math">
                    <m:r>
                      <a:rPr lang="en-US" altLang="zh-CN" sz="2200" i="1" dirty="0">
                        <a:latin typeface="Cambria Math"/>
                      </a:rPr>
                      <m:t>𝐹</m:t>
                    </m:r>
                    <m:r>
                      <a:rPr lang="en-US" altLang="zh-CN" sz="2200" i="1" dirty="0">
                        <a:latin typeface="Cambria Math"/>
                      </a:rPr>
                      <m:t>(</m:t>
                    </m:r>
                    <m:r>
                      <a:rPr lang="en-US" altLang="zh-CN" sz="2200" i="1" dirty="0">
                        <a:latin typeface="Cambria Math"/>
                      </a:rPr>
                      <m:t>𝑥</m:t>
                    </m:r>
                    <m:r>
                      <a:rPr lang="en-US" altLang="zh-CN" sz="2200" i="1" dirty="0">
                        <a:latin typeface="Cambria Math"/>
                      </a:rPr>
                      <m:t>)</m:t>
                    </m:r>
                  </m:oMath>
                </a14:m>
                <a:r>
                  <a:rPr lang="en-US" altLang="zh-CN" sz="2200" dirty="0">
                    <a:latin typeface="Times New Roman" panose="02020603050405020304" pitchFamily="18" charset="0"/>
                    <a:cs typeface="Times New Roman" panose="02020603050405020304" pitchFamily="18" charset="0"/>
                  </a:rPr>
                  <a:t> has the following properties.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14930" y="1493785"/>
                <a:ext cx="8612566" cy="769441"/>
              </a:xfrm>
              <a:prstGeom prst="rect">
                <a:avLst/>
              </a:prstGeom>
              <a:blipFill>
                <a:blip r:embed="rId3"/>
                <a:stretch>
                  <a:fillRect l="-920" t="-5556" b="-15873"/>
                </a:stretch>
              </a:blipFill>
            </p:spPr>
            <p:txBody>
              <a:bodyPr/>
              <a:lstStyle/>
              <a:p>
                <a:r>
                  <a:rPr lang="zh-CN" altLang="en-US">
                    <a:noFill/>
                  </a:rPr>
                  <a:t> </a:t>
                </a:r>
              </a:p>
            </p:txBody>
          </p:sp>
        </mc:Fallback>
      </mc:AlternateContent>
      <p:sp>
        <p:nvSpPr>
          <p:cNvPr id="4" name="矩形 3"/>
          <p:cNvSpPr/>
          <p:nvPr/>
        </p:nvSpPr>
        <p:spPr>
          <a:xfrm>
            <a:off x="432858" y="3798621"/>
            <a:ext cx="8484319"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For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if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is available, then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can be derived. </a:t>
            </a:r>
            <a:endParaRPr lang="zh-CN" altLang="en-US" sz="2200" dirty="0">
              <a:latin typeface="Times New Roman" panose="02020603050405020304" pitchFamily="18" charset="0"/>
              <a:cs typeface="Times New Roman" panose="02020603050405020304" pitchFamily="18" charset="0"/>
            </a:endParaRPr>
          </a:p>
        </p:txBody>
      </p:sp>
      <p:sp>
        <p:nvSpPr>
          <p:cNvPr id="5" name="矩形 4"/>
          <p:cNvSpPr/>
          <p:nvPr/>
        </p:nvSpPr>
        <p:spPr>
          <a:xfrm>
            <a:off x="414930" y="4481058"/>
            <a:ext cx="834253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This process can be reversed to obtain the </a:t>
            </a:r>
            <a:r>
              <a:rPr lang="en-US" altLang="zh-CN" sz="2200" dirty="0" err="1">
                <a:solidFill>
                  <a:srgbClr val="FF0000"/>
                </a:solidFill>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from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whenever the latter function is available.</a:t>
            </a:r>
            <a:endParaRPr lang="zh-CN" altLang="en-US" sz="22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1"/>
          </p:nvPr>
        </p:nvSpPr>
        <p:spPr/>
        <p:txBody>
          <a:bodyPr/>
          <a:lstStyle/>
          <a:p>
            <a:pPr>
              <a:defRPr/>
            </a:pPr>
            <a:fld id="{DF2308B0-52A9-437D-9700-D7B37876F5B1}" type="slidenum">
              <a:rPr lang="zh-CN" altLang="en-US" smtClean="0"/>
              <a:pPr>
                <a:defRPr/>
              </a:pPr>
              <a:t>10</a:t>
            </a:fld>
            <a:endParaRPr lang="en-US" altLang="zh-CN" dirty="0"/>
          </a:p>
        </p:txBody>
      </p:sp>
    </p:spTree>
    <p:extLst>
      <p:ext uri="{BB962C8B-B14F-4D97-AF65-F5344CB8AC3E}">
        <p14:creationId xmlns:p14="http://schemas.microsoft.com/office/powerpoint/2010/main" val="191169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622169" y="1253732"/>
                <a:ext cx="8192078" cy="4178067"/>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Example2: </a:t>
                </a:r>
                <a:r>
                  <a:rPr lang="en-US" altLang="zh-CN" sz="2100" dirty="0">
                    <a:latin typeface="Times New Roman" charset="0"/>
                    <a:ea typeface="Times New Roman" charset="0"/>
                    <a:cs typeface="Times New Roman" charset="0"/>
                  </a:rPr>
                  <a:t>The accompanying sample consisting of </a:t>
                </a:r>
                <a14:m>
                  <m:oMath xmlns:m="http://schemas.openxmlformats.org/officeDocument/2006/math">
                    <m:r>
                      <a:rPr lang="en-US" altLang="zh-CN" sz="2100" i="1">
                        <a:latin typeface="Cambria Math" panose="02040503050406030204" pitchFamily="18" charset="0"/>
                        <a:ea typeface="Times New Roman" charset="0"/>
                        <a:cs typeface="Times New Roman" charset="0"/>
                      </a:rPr>
                      <m:t>𝑛</m:t>
                    </m:r>
                    <m:r>
                      <a:rPr lang="en-US" altLang="zh-CN" sz="2100" i="1">
                        <a:latin typeface="Cambria Math" panose="02040503050406030204" pitchFamily="18" charset="0"/>
                        <a:ea typeface="Times New Roman" charset="0"/>
                        <a:cs typeface="Times New Roman" charset="0"/>
                      </a:rPr>
                      <m:t>=20</m:t>
                    </m:r>
                  </m:oMath>
                </a14:m>
                <a:r>
                  <a:rPr lang="en-US" altLang="zh-CN" sz="2100" dirty="0">
                    <a:latin typeface="Times New Roman" charset="0"/>
                    <a:ea typeface="Times New Roman" charset="0"/>
                    <a:cs typeface="Times New Roman" charset="0"/>
                  </a:rPr>
                  <a:t> observations on dielectric</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非传导的</a:t>
                </a:r>
                <a:r>
                  <a:rPr lang="en-US" altLang="zh-CN" sz="2100" dirty="0">
                    <a:latin typeface="Times New Roman" charset="0"/>
                    <a:ea typeface="Times New Roman" charset="0"/>
                    <a:cs typeface="Times New Roman" charset="0"/>
                  </a:rPr>
                  <a:t>) </a:t>
                </a:r>
                <a:r>
                  <a:rPr lang="en-US" altLang="zh-CN" sz="2100" dirty="0">
                    <a:solidFill>
                      <a:srgbClr val="FF0000"/>
                    </a:solidFill>
                    <a:latin typeface="Times New Roman" charset="0"/>
                    <a:ea typeface="Times New Roman" charset="0"/>
                    <a:cs typeface="Times New Roman" charset="0"/>
                  </a:rPr>
                  <a:t>breakdown voltage </a:t>
                </a:r>
                <a:r>
                  <a:rPr lang="en-US" altLang="zh-CN" sz="2100" dirty="0">
                    <a:latin typeface="Times New Roman" charset="0"/>
                    <a:ea typeface="Times New Roman" charset="0"/>
                    <a:cs typeface="Times New Roman" charset="0"/>
                  </a:rPr>
                  <a:t>of a piece of epoxy</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宋体" panose="02010600030101010101" pitchFamily="2" charset="-122"/>
                    <a:ea typeface="宋体" panose="02010600030101010101" pitchFamily="2" charset="-122"/>
                    <a:cs typeface="Times New Roman" panose="02020603050405020304" pitchFamily="18" charset="0"/>
                  </a:rPr>
                  <a:t>环氧树脂</a:t>
                </a:r>
                <a:r>
                  <a:rPr lang="en-US" altLang="zh-CN" sz="2100" dirty="0">
                    <a:latin typeface="Times New Roman" charset="0"/>
                    <a:ea typeface="Times New Roman" charset="0"/>
                    <a:cs typeface="Times New Roman" charset="0"/>
                  </a:rPr>
                  <a:t>) resin</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宋体" panose="02010600030101010101" pitchFamily="2" charset="-122"/>
                    <a:ea typeface="宋体" panose="02010600030101010101" pitchFamily="2" charset="-122"/>
                  </a:rPr>
                  <a:t>树脂</a:t>
                </a:r>
                <a:r>
                  <a:rPr lang="en-US" altLang="zh-CN" sz="2100" dirty="0">
                    <a:latin typeface="Times New Roman" charset="0"/>
                    <a:ea typeface="Times New Roman" charset="0"/>
                    <a:cs typeface="Times New Roman" charset="0"/>
                  </a:rPr>
                  <a:t>) appeared in the article “Maximum Likelihood Estimation in the 3-Parameter Weibull Distribution”. The values of </a:t>
                </a:r>
                <a14:m>
                  <m:oMath xmlns:m="http://schemas.openxmlformats.org/officeDocument/2006/math">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𝑖</m:t>
                    </m:r>
                    <m:r>
                      <a:rPr lang="en-US" altLang="zh-CN" sz="2100" i="1">
                        <a:latin typeface="Cambria Math" panose="02040503050406030204" pitchFamily="18" charset="0"/>
                        <a:ea typeface="Times New Roman" charset="0"/>
                        <a:cs typeface="Times New Roman" charset="0"/>
                      </a:rPr>
                      <m:t>−.5)/</m:t>
                    </m:r>
                    <m:r>
                      <a:rPr lang="en-US" altLang="zh-CN" sz="2100" i="1">
                        <a:latin typeface="Cambria Math" panose="02040503050406030204" pitchFamily="18" charset="0"/>
                        <a:ea typeface="Times New Roman" charset="0"/>
                        <a:cs typeface="Times New Roman" charset="0"/>
                      </a:rPr>
                      <m:t>𝑛</m:t>
                    </m:r>
                  </m:oMath>
                </a14:m>
                <a:r>
                  <a:rPr lang="en-US" altLang="zh-CN" sz="2100" dirty="0">
                    <a:latin typeface="Times New Roman" charset="0"/>
                    <a:ea typeface="Times New Roman" charset="0"/>
                    <a:cs typeface="Times New Roman" charset="0"/>
                  </a:rPr>
                  <a:t> for which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𝑧</m:t>
                    </m:r>
                  </m:oMath>
                </a14:m>
                <a:r>
                  <a:rPr lang="en-US" altLang="zh-CN" sz="2100" dirty="0">
                    <a:latin typeface="Times New Roman" charset="0"/>
                    <a:ea typeface="Times New Roman" charset="0"/>
                    <a:cs typeface="Times New Roman" charset="0"/>
                  </a:rPr>
                  <a:t> percentiles are needed are </a:t>
                </a:r>
                <a14:m>
                  <m:oMath xmlns:m="http://schemas.openxmlformats.org/officeDocument/2006/math">
                    <m:r>
                      <a:rPr lang="en-US" altLang="zh-CN" sz="2100" i="1">
                        <a:latin typeface="Cambria Math" panose="02040503050406030204" pitchFamily="18" charset="0"/>
                        <a:ea typeface="Times New Roman" charset="0"/>
                        <a:cs typeface="Times New Roman" charset="0"/>
                      </a:rPr>
                      <m:t>(1−.5)/20</m:t>
                    </m:r>
                    <m:r>
                      <a:rPr lang="en-US" altLang="zh-CN" sz="2100" i="1" dirty="0">
                        <a:latin typeface="Cambria Math" panose="02040503050406030204" pitchFamily="18" charset="0"/>
                        <a:ea typeface="Times New Roman" charset="0"/>
                        <a:cs typeface="Times New Roman" charset="0"/>
                      </a:rPr>
                      <m:t>=.025</m:t>
                    </m:r>
                  </m:oMath>
                </a14:m>
                <a:r>
                  <a:rPr lang="en-US" altLang="zh-CN" sz="2100" dirty="0">
                    <a:latin typeface="Times New Roman" charset="0"/>
                    <a:ea typeface="Times New Roman" charset="0"/>
                    <a:cs typeface="Times New Roman" charset="0"/>
                  </a:rPr>
                  <a:t>,</a:t>
                </a:r>
                <a:r>
                  <a:rPr lang="en-US" altLang="zh-CN" sz="2100" dirty="0">
                    <a:ea typeface="Times New Roman" charset="0"/>
                    <a:cs typeface="Times New Roman" charset="0"/>
                  </a:rPr>
                  <a:t> </a:t>
                </a:r>
                <a14:m>
                  <m:oMath xmlns:m="http://schemas.openxmlformats.org/officeDocument/2006/math">
                    <m:r>
                      <a:rPr lang="en-US" altLang="zh-CN" sz="2100" i="1">
                        <a:latin typeface="Cambria Math" panose="02040503050406030204" pitchFamily="18" charset="0"/>
                        <a:ea typeface="Times New Roman" charset="0"/>
                        <a:cs typeface="Times New Roman" charset="0"/>
                      </a:rPr>
                      <m:t>(2−.5)/20</m:t>
                    </m:r>
                    <m:r>
                      <a:rPr lang="en-US" altLang="zh-CN" sz="2100" i="1" dirty="0">
                        <a:latin typeface="Cambria Math" panose="02040503050406030204" pitchFamily="18" charset="0"/>
                        <a:ea typeface="Times New Roman" charset="0"/>
                        <a:cs typeface="Times New Roman" charset="0"/>
                      </a:rPr>
                      <m:t>=.075</m:t>
                    </m:r>
                  </m:oMath>
                </a14:m>
                <a:r>
                  <a:rPr lang="en-US" altLang="zh-CN" sz="2100" dirty="0">
                    <a:latin typeface="Times New Roman" charset="0"/>
                    <a:ea typeface="Times New Roman" charset="0"/>
                    <a:cs typeface="Times New Roman" charset="0"/>
                  </a:rPr>
                  <a:t>,</a:t>
                </a:r>
                <a:r>
                  <a:rPr lang="mr-IN" altLang="zh-CN" sz="2100" dirty="0">
                    <a:latin typeface="Times New Roman" charset="0"/>
                    <a:ea typeface="Times New Roman" charset="0"/>
                    <a:cs typeface="Times New Roman" charset="0"/>
                  </a:rPr>
                  <a:t>…</a:t>
                </a:r>
                <a:r>
                  <a:rPr lang="en-US" altLang="zh-CN" sz="2100" dirty="0">
                    <a:latin typeface="Times New Roman" charset="0"/>
                    <a:ea typeface="Times New Roman" charset="0"/>
                    <a:cs typeface="Times New Roman" charset="0"/>
                  </a:rPr>
                  <a:t>, and .975</a:t>
                </a:r>
              </a:p>
              <a:p>
                <a:pPr algn="just"/>
                <a:endParaRPr lang="en-US" altLang="zh-CN" sz="1950" dirty="0">
                  <a:latin typeface="Times New Roman" charset="0"/>
                  <a:ea typeface="Times New Roman" charset="0"/>
                  <a:cs typeface="Times New Roman" charset="0"/>
                </a:endParaRPr>
              </a:p>
              <a:p>
                <a:pPr algn="just"/>
                <a:endParaRPr lang="en-US" altLang="zh-CN" sz="1950" dirty="0">
                  <a:latin typeface="Times New Roman" charset="0"/>
                  <a:ea typeface="Times New Roman" charset="0"/>
                  <a:cs typeface="Times New Roman" charset="0"/>
                </a:endParaRPr>
              </a:p>
              <a:p>
                <a:pPr algn="just"/>
                <a:endParaRPr lang="en-US" altLang="zh-CN" sz="1950" dirty="0">
                  <a:latin typeface="Times New Roman" charset="0"/>
                  <a:ea typeface="Times New Roman" charset="0"/>
                  <a:cs typeface="Times New Roman" charset="0"/>
                </a:endParaRPr>
              </a:p>
              <a:p>
                <a:pPr algn="just"/>
                <a:endParaRPr lang="en-US" altLang="zh-CN" sz="1950" dirty="0">
                  <a:latin typeface="Times New Roman" charset="0"/>
                  <a:ea typeface="Times New Roman" charset="0"/>
                  <a:cs typeface="Times New Roman" charset="0"/>
                </a:endParaRPr>
              </a:p>
              <a:p>
                <a:pPr algn="just"/>
                <a:endParaRPr lang="en-US" altLang="zh-CN" sz="1950" dirty="0">
                  <a:latin typeface="Times New Roman" charset="0"/>
                  <a:ea typeface="Times New Roman" charset="0"/>
                  <a:cs typeface="Times New Roman" charset="0"/>
                </a:endParaRPr>
              </a:p>
              <a:p>
                <a:pPr algn="just"/>
                <a:endParaRPr lang="en-US" altLang="zh-CN" sz="2100" dirty="0">
                  <a:latin typeface="Times New Roman" charset="0"/>
                  <a:ea typeface="Times New Roman" charset="0"/>
                  <a:cs typeface="Times New Roman" charset="0"/>
                </a:endParaRPr>
              </a:p>
              <a:p>
                <a:pPr algn="just"/>
                <a:endParaRPr lang="en-US" altLang="zh-CN" sz="2100" dirty="0">
                  <a:latin typeface="Times New Roman"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622169" y="1253732"/>
                <a:ext cx="8192078" cy="4178067"/>
              </a:xfrm>
              <a:prstGeom prst="rect">
                <a:avLst/>
              </a:prstGeom>
              <a:blipFill>
                <a:blip r:embed="rId2"/>
                <a:stretch>
                  <a:fillRect l="-893" t="-1022" r="-89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7026345-7A87-480B-BFC5-CFE470727B76}"/>
              </a:ext>
            </a:extLst>
          </p:cNvPr>
          <p:cNvPicPr>
            <a:picLocks noChangeAspect="1"/>
          </p:cNvPicPr>
          <p:nvPr/>
        </p:nvPicPr>
        <p:blipFill>
          <a:blip r:embed="rId3"/>
          <a:stretch>
            <a:fillRect/>
          </a:stretch>
        </p:blipFill>
        <p:spPr>
          <a:xfrm>
            <a:off x="622170" y="3510350"/>
            <a:ext cx="8192077" cy="1239590"/>
          </a:xfrm>
          <a:prstGeom prst="rect">
            <a:avLst/>
          </a:prstGeom>
        </p:spPr>
      </p:pic>
      <p:sp>
        <p:nvSpPr>
          <p:cNvPr id="2" name="灯片编号占位符 1">
            <a:extLst>
              <a:ext uri="{FF2B5EF4-FFF2-40B4-BE49-F238E27FC236}">
                <a16:creationId xmlns:a16="http://schemas.microsoft.com/office/drawing/2014/main" id="{B6481688-2C93-4639-BCC6-69F37C14BADF}"/>
              </a:ext>
            </a:extLst>
          </p:cNvPr>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2309273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FF12361-5268-4324-8A41-CB0B925CB192}"/>
              </a:ext>
            </a:extLst>
          </p:cNvPr>
          <p:cNvSpPr/>
          <p:nvPr/>
        </p:nvSpPr>
        <p:spPr>
          <a:xfrm>
            <a:off x="813061" y="1477813"/>
            <a:ext cx="7932749" cy="1061829"/>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figure below shows the resulting normal probability plot. The pattern in the plot is </a:t>
            </a:r>
            <a:r>
              <a:rPr lang="en-US" altLang="zh-CN" sz="2100" dirty="0">
                <a:solidFill>
                  <a:srgbClr val="FF0000"/>
                </a:solidFill>
                <a:latin typeface="Times New Roman" charset="0"/>
                <a:ea typeface="Times New Roman" charset="0"/>
                <a:cs typeface="Times New Roman" charset="0"/>
              </a:rPr>
              <a:t>quite straight</a:t>
            </a:r>
            <a:r>
              <a:rPr lang="en-US" altLang="zh-CN" sz="2100" dirty="0">
                <a:latin typeface="Times New Roman" charset="0"/>
                <a:ea typeface="Times New Roman" charset="0"/>
                <a:cs typeface="Times New Roman" charset="0"/>
              </a:rPr>
              <a:t>, indicating it is plausible that the </a:t>
            </a:r>
            <a:r>
              <a:rPr lang="en-US" altLang="zh-CN" sz="2100" dirty="0">
                <a:solidFill>
                  <a:srgbClr val="FF0000"/>
                </a:solidFill>
                <a:latin typeface="Times New Roman" charset="0"/>
                <a:ea typeface="Times New Roman" charset="0"/>
                <a:cs typeface="Times New Roman" charset="0"/>
              </a:rPr>
              <a:t>population distribution </a:t>
            </a:r>
            <a:r>
              <a:rPr lang="en-US" altLang="zh-CN" sz="2100" dirty="0">
                <a:latin typeface="Times New Roman" charset="0"/>
                <a:ea typeface="Times New Roman" charset="0"/>
                <a:cs typeface="Times New Roman" charset="0"/>
              </a:rPr>
              <a:t>of dielectric breakdown voltage is </a:t>
            </a:r>
            <a:r>
              <a:rPr lang="en-US" altLang="zh-CN" sz="2100" dirty="0">
                <a:solidFill>
                  <a:srgbClr val="FF0000"/>
                </a:solidFill>
                <a:latin typeface="Times New Roman" charset="0"/>
                <a:ea typeface="Times New Roman" charset="0"/>
                <a:cs typeface="Times New Roman" charset="0"/>
              </a:rPr>
              <a:t>normal</a:t>
            </a:r>
            <a:r>
              <a:rPr lang="en-US" altLang="zh-CN" sz="2100" dirty="0">
                <a:latin typeface="Times New Roman" charset="0"/>
                <a:ea typeface="Times New Roman" charset="0"/>
                <a:cs typeface="Times New Roman" charset="0"/>
              </a:rPr>
              <a:t>.</a:t>
            </a:r>
          </a:p>
        </p:txBody>
      </p:sp>
      <p:pic>
        <p:nvPicPr>
          <p:cNvPr id="6" name="图片 5">
            <a:extLst>
              <a:ext uri="{FF2B5EF4-FFF2-40B4-BE49-F238E27FC236}">
                <a16:creationId xmlns:a16="http://schemas.microsoft.com/office/drawing/2014/main" id="{F0D44C19-95C5-4818-B31D-8EEAE2842E9B}"/>
              </a:ext>
            </a:extLst>
          </p:cNvPr>
          <p:cNvPicPr>
            <a:picLocks noChangeAspect="1"/>
          </p:cNvPicPr>
          <p:nvPr/>
        </p:nvPicPr>
        <p:blipFill>
          <a:blip r:embed="rId2"/>
          <a:stretch>
            <a:fillRect/>
          </a:stretch>
        </p:blipFill>
        <p:spPr>
          <a:xfrm>
            <a:off x="4904295" y="2884118"/>
            <a:ext cx="3784862" cy="3033258"/>
          </a:xfrm>
          <a:prstGeom prst="rect">
            <a:avLst/>
          </a:prstGeom>
        </p:spPr>
      </p:pic>
      <p:sp>
        <p:nvSpPr>
          <p:cNvPr id="2" name="灯片编号占位符 1">
            <a:extLst>
              <a:ext uri="{FF2B5EF4-FFF2-40B4-BE49-F238E27FC236}">
                <a16:creationId xmlns:a16="http://schemas.microsoft.com/office/drawing/2014/main" id="{68D09492-19F7-42F1-B4F6-E6D6687E08BC}"/>
              </a:ext>
            </a:extLst>
          </p:cNvPr>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29015745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8738" y="1447800"/>
            <a:ext cx="6486525" cy="3962400"/>
          </a:xfrm>
          <a:prstGeom prst="rect">
            <a:avLst/>
          </a:prstGeom>
        </p:spPr>
      </p:pic>
      <p:sp>
        <p:nvSpPr>
          <p:cNvPr id="2" name="灯片编号占位符 1">
            <a:extLst>
              <a:ext uri="{FF2B5EF4-FFF2-40B4-BE49-F238E27FC236}">
                <a16:creationId xmlns:a16="http://schemas.microsoft.com/office/drawing/2014/main" id="{039C6288-603F-486A-91F9-831A30143958}"/>
              </a:ext>
            </a:extLst>
          </p:cNvPr>
          <p:cNvSpPr>
            <a:spLocks noGrp="1"/>
          </p:cNvSpPr>
          <p:nvPr>
            <p:ph type="sldNum" sz="quarter" idx="12"/>
          </p:nvPr>
        </p:nvSpPr>
        <p:spPr/>
        <p:txBody>
          <a:bodyPr/>
          <a:lstStyle/>
          <a:p>
            <a:fld id="{D57F1E4F-1CFF-5643-939E-217C01CDF565}" type="slidenum">
              <a:rPr lang="en-US" smtClean="0"/>
              <a:pPr/>
              <a:t>102</a:t>
            </a:fld>
            <a:endParaRPr lang="en-US" dirty="0"/>
          </a:p>
        </p:txBody>
      </p:sp>
    </p:spTree>
    <p:extLst>
      <p:ext uri="{BB962C8B-B14F-4D97-AF65-F5344CB8AC3E}">
        <p14:creationId xmlns:p14="http://schemas.microsoft.com/office/powerpoint/2010/main" val="9787949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83684" y="2089651"/>
                <a:ext cx="7229475" cy="927690"/>
              </a:xfrm>
              <a:prstGeom prst="rect">
                <a:avLst/>
              </a:prstGeom>
              <a:solidFill>
                <a:schemeClr val="bg1"/>
              </a:solidFill>
            </p:spPr>
            <p:txBody>
              <a:bodyPr wrap="square">
                <a:spAutoFit/>
              </a:bodyPr>
              <a:lstStyle/>
              <a:p>
                <a:r>
                  <a:rPr lang="zh-CN" altLang="en-US" sz="2100"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rPr>
                  <a:t>The parameters </a:t>
                </a:r>
                <a14:m>
                  <m:oMath xmlns:m="http://schemas.openxmlformats.org/officeDocument/2006/math">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1</m:t>
                        </m:r>
                      </m:sub>
                    </m:sSub>
                  </m:oMath>
                </a14:m>
                <a:r>
                  <a:rPr lang="en-US" sz="2100" dirty="0">
                    <a:latin typeface="Times New Roman" charset="0"/>
                    <a:ea typeface="Times New Roman" charset="0"/>
                    <a:cs typeface="Times New Roman" charset="0"/>
                  </a:rPr>
                  <a:t> and </a:t>
                </a:r>
                <a14:m>
                  <m:oMath xmlns:m="http://schemas.openxmlformats.org/officeDocument/2006/math">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2</m:t>
                        </m:r>
                      </m:sub>
                    </m:sSub>
                  </m:oMath>
                </a14:m>
                <a:r>
                  <a:rPr lang="en-US" sz="2100" dirty="0">
                    <a:latin typeface="Times New Roman" charset="0"/>
                    <a:ea typeface="Times New Roman" charset="0"/>
                    <a:cs typeface="Times New Roman" charset="0"/>
                  </a:rPr>
                  <a:t> are said to be </a:t>
                </a:r>
                <a:r>
                  <a:rPr lang="en-US" sz="2100" b="1" dirty="0">
                    <a:latin typeface="Times New Roman" charset="0"/>
                    <a:ea typeface="Times New Roman" charset="0"/>
                    <a:cs typeface="Times New Roman" charset="0"/>
                  </a:rPr>
                  <a:t>location </a:t>
                </a:r>
                <a:r>
                  <a:rPr lang="en-US" sz="2100" dirty="0">
                    <a:latin typeface="Times New Roman" charset="0"/>
                    <a:ea typeface="Times New Roman" charset="0"/>
                    <a:cs typeface="Times New Roman" charset="0"/>
                  </a:rPr>
                  <a:t>and </a:t>
                </a:r>
                <a:r>
                  <a:rPr lang="en-US" sz="2100" b="1" dirty="0">
                    <a:latin typeface="Times New Roman" charset="0"/>
                    <a:ea typeface="Times New Roman" charset="0"/>
                    <a:cs typeface="Times New Roman" charset="0"/>
                  </a:rPr>
                  <a:t>scale parameters, </a:t>
                </a:r>
                <a:r>
                  <a:rPr lang="en-US" sz="2100" dirty="0">
                    <a:latin typeface="Times New Roman" charset="0"/>
                    <a:ea typeface="Times New Roman" charset="0"/>
                    <a:cs typeface="Times New Roman" charset="0"/>
                  </a:rPr>
                  <a:t>respectively, if </a:t>
                </a:r>
                <a14:m>
                  <m:oMath xmlns:m="http://schemas.openxmlformats.org/officeDocument/2006/math">
                    <m:r>
                      <a:rPr lang="en-US" altLang="zh-CN" sz="2100" i="1">
                        <a:latin typeface="Cambria Math" charset="0"/>
                        <a:ea typeface="Times New Roman" charset="0"/>
                        <a:cs typeface="Times New Roman" charset="0"/>
                      </a:rPr>
                      <m:t>𝐹</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𝑥</m:t>
                    </m:r>
                    <m:r>
                      <a:rPr lang="en-US" altLang="zh-CN" sz="2100" i="1">
                        <a:latin typeface="Cambria Math" charset="0"/>
                        <a:ea typeface="Times New Roman" charset="0"/>
                        <a:cs typeface="Times New Roman" charset="0"/>
                      </a:rPr>
                      <m:t>;</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1</m:t>
                        </m:r>
                      </m:sub>
                    </m:sSub>
                    <m:r>
                      <a:rPr lang="en-US" altLang="zh-CN" sz="2100" i="1">
                        <a:latin typeface="Cambria Math" charset="0"/>
                        <a:ea typeface="Times New Roman" charset="0"/>
                        <a:cs typeface="Times New Roman" charset="0"/>
                      </a:rPr>
                      <m:t>,</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2</m:t>
                        </m:r>
                      </m:sub>
                    </m:sSub>
                    <m:r>
                      <a:rPr lang="en-US" altLang="zh-CN" sz="2100" i="1">
                        <a:latin typeface="Cambria Math" charset="0"/>
                        <a:ea typeface="Times New Roman" charset="0"/>
                        <a:cs typeface="Times New Roman" charset="0"/>
                      </a:rPr>
                      <m:t>)</m:t>
                    </m:r>
                  </m:oMath>
                </a14:m>
                <a:r>
                  <a:rPr lang="en-US" sz="2100" dirty="0">
                    <a:latin typeface="Times New Roman" charset="0"/>
                    <a:ea typeface="Times New Roman" charset="0"/>
                    <a:cs typeface="Times New Roman" charset="0"/>
                  </a:rPr>
                  <a:t> is a function</a:t>
                </a:r>
                <a:r>
                  <a:rPr lang="zh-CN" altLang="en-US" sz="2100" dirty="0">
                    <a:latin typeface="Times New Roman" charset="0"/>
                    <a:ea typeface="Times New Roman" charset="0"/>
                    <a:cs typeface="Times New Roman" charset="0"/>
                  </a:rPr>
                  <a:t> </a:t>
                </a:r>
                <a14:m>
                  <m:oMath xmlns:m="http://schemas.openxmlformats.org/officeDocument/2006/math">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charset="0"/>
                            <a:ea typeface="Times New Roman" charset="0"/>
                            <a:cs typeface="Times New Roman" charset="0"/>
                          </a:rPr>
                          <m:t>𝑥</m:t>
                        </m:r>
                        <m:r>
                          <a:rPr lang="en-US" altLang="zh-CN" sz="2100" i="1">
                            <a:latin typeface="Cambria Math" charset="0"/>
                            <a:ea typeface="Times New Roman" charset="0"/>
                            <a:cs typeface="Times New Roman" charset="0"/>
                          </a:rPr>
                          <m:t>−</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1</m:t>
                            </m:r>
                          </m:sub>
                        </m:sSub>
                      </m:num>
                      <m:den>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2</m:t>
                            </m:r>
                          </m:sub>
                        </m:sSub>
                      </m:den>
                    </m:f>
                    <m:r>
                      <a:rPr lang="en-US" altLang="zh-CN" sz="2100" i="1">
                        <a:latin typeface="Cambria Math" charset="0"/>
                        <a:ea typeface="Times New Roman" charset="0"/>
                        <a:cs typeface="Times New Roman" charset="0"/>
                      </a:rPr>
                      <m:t>.</m:t>
                    </m:r>
                  </m:oMath>
                </a14:m>
                <a:endParaRPr lang="en-US" sz="2100" dirty="0">
                  <a:latin typeface="Times New Roman" charset="0"/>
                  <a:ea typeface="Times New Roman" charset="0"/>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983684" y="2089651"/>
                <a:ext cx="7229475" cy="927690"/>
              </a:xfrm>
              <a:prstGeom prst="rect">
                <a:avLst/>
              </a:prstGeom>
              <a:blipFill>
                <a:blip r:embed="rId2"/>
                <a:stretch>
                  <a:fillRect l="-1012" t="-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10729" y="2994226"/>
                <a:ext cx="7229475" cy="1946302"/>
              </a:xfrm>
              <a:prstGeom prst="rect">
                <a:avLst/>
              </a:prstGeom>
              <a:solidFill>
                <a:schemeClr val="bg1"/>
              </a:solidFill>
            </p:spPr>
            <p:txBody>
              <a:bodyPr wrap="square" rtlCol="0">
                <a:spAutoFit/>
              </a:bodyPr>
              <a:lstStyle/>
              <a:p>
                <a:r>
                  <a:rPr lang="zh-CN" altLang="en-US" sz="2100" b="1" dirty="0">
                    <a:latin typeface="Cambria Math" charset="0"/>
                    <a:ea typeface="Times New Roman" charset="0"/>
                    <a:cs typeface="Times New Roman" charset="0"/>
                  </a:rPr>
                  <a:t>        </a:t>
                </a:r>
                <a:r>
                  <a:rPr lang="en-US" altLang="zh-CN" sz="2100" b="1" dirty="0">
                    <a:latin typeface="Cambria Math" charset="0"/>
                    <a:ea typeface="Times New Roman" charset="0"/>
                    <a:cs typeface="Times New Roman" charset="0"/>
                  </a:rPr>
                  <a:t>For</a:t>
                </a:r>
                <a:r>
                  <a:rPr lang="zh-CN" altLang="en-US" sz="2100" b="1" dirty="0">
                    <a:latin typeface="Cambria Math" charset="0"/>
                    <a:ea typeface="Times New Roman" charset="0"/>
                    <a:cs typeface="Times New Roman" charset="0"/>
                  </a:rPr>
                  <a:t> </a:t>
                </a:r>
                <a:r>
                  <a:rPr lang="en-US" altLang="zh-CN" sz="2100" b="1" dirty="0">
                    <a:latin typeface="Cambria Math" charset="0"/>
                    <a:ea typeface="Times New Roman" charset="0"/>
                    <a:cs typeface="Times New Roman" charset="0"/>
                  </a:rPr>
                  <a:t>example:</a:t>
                </a:r>
              </a:p>
              <a:p>
                <a:pPr/>
                <a14:m>
                  <m:oMathPara xmlns:m="http://schemas.openxmlformats.org/officeDocument/2006/math">
                    <m:oMathParaPr>
                      <m:jc m:val="center"/>
                    </m:oMathParaPr>
                    <m:oMath xmlns:m="http://schemas.openxmlformats.org/officeDocument/2006/math">
                      <m:r>
                        <a:rPr lang="en-US" altLang="zh-CN" sz="2100" i="1">
                          <a:latin typeface="Cambria Math"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charset="0"/>
                              <a:ea typeface="Times New Roman" charset="0"/>
                              <a:cs typeface="Times New Roman" charset="0"/>
                            </a:rPr>
                            <m:t>𝑥</m:t>
                          </m:r>
                          <m:r>
                            <a:rPr lang="en-US" altLang="zh-CN" sz="2100" i="1">
                              <a:latin typeface="Cambria Math" charset="0"/>
                              <a:ea typeface="Times New Roman" charset="0"/>
                              <a:cs typeface="Times New Roman" charset="0"/>
                            </a:rPr>
                            <m:t>;</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1</m:t>
                              </m:r>
                            </m:sub>
                          </m:sSub>
                          <m:r>
                            <a:rPr lang="en-US" altLang="zh-CN" sz="2100" i="1">
                              <a:latin typeface="Cambria Math" charset="0"/>
                              <a:ea typeface="Times New Roman" charset="0"/>
                              <a:cs typeface="Times New Roman" charset="0"/>
                            </a:rPr>
                            <m:t>,</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2</m:t>
                              </m:r>
                            </m:sub>
                          </m:sSub>
                        </m:e>
                      </m:d>
                      <m:r>
                        <a:rPr lang="en-US" altLang="zh-CN" sz="2100" i="1">
                          <a:latin typeface="Cambria Math" charset="0"/>
                          <a:ea typeface="Times New Roman" charset="0"/>
                          <a:cs typeface="Times New Roman" charset="0"/>
                        </a:rPr>
                        <m:t>=1−</m:t>
                      </m:r>
                      <m:sSup>
                        <m:sSupPr>
                          <m:ctrlPr>
                            <a:rPr lang="en-US" altLang="zh-CN" sz="2100" i="1">
                              <a:latin typeface="Cambria Math" panose="02040503050406030204" pitchFamily="18" charset="0"/>
                              <a:ea typeface="Times New Roman" charset="0"/>
                              <a:cs typeface="Times New Roman" charset="0"/>
                            </a:rPr>
                          </m:ctrlPr>
                        </m:sSupPr>
                        <m:e>
                          <m:r>
                            <a:rPr lang="en-US" altLang="zh-CN" sz="2100" i="1">
                              <a:latin typeface="Cambria Math" charset="0"/>
                              <a:ea typeface="Times New Roman" charset="0"/>
                              <a:cs typeface="Times New Roman" charset="0"/>
                            </a:rPr>
                            <m:t>𝑒</m:t>
                          </m:r>
                        </m:e>
                        <m:sup>
                          <m:r>
                            <a:rPr lang="en-US" altLang="zh-CN" sz="2100" i="1">
                              <a:latin typeface="Cambria Math" charset="0"/>
                              <a:ea typeface="Times New Roman" charset="0"/>
                              <a:cs typeface="Times New Roman" charset="0"/>
                            </a:rPr>
                            <m:t>−</m:t>
                          </m:r>
                          <m:sSup>
                            <m:sSupPr>
                              <m:ctrlPr>
                                <a:rPr lang="en-US" altLang="zh-CN" sz="2100" i="1">
                                  <a:latin typeface="Cambria Math" panose="02040503050406030204" pitchFamily="18" charset="0"/>
                                  <a:ea typeface="Times New Roman" charset="0"/>
                                  <a:cs typeface="Times New Roman" charset="0"/>
                                </a:rPr>
                              </m:ctrlPr>
                            </m:sSupPr>
                            <m:e>
                              <m:r>
                                <a:rPr lang="en-US" altLang="zh-CN" sz="2100" i="1">
                                  <a:latin typeface="Cambria Math" charset="0"/>
                                  <a:ea typeface="Times New Roman" charset="0"/>
                                  <a:cs typeface="Times New Roman" charset="0"/>
                                </a:rPr>
                                <m:t>𝑒</m:t>
                              </m:r>
                            </m:e>
                            <m:sup>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charset="0"/>
                                      <a:ea typeface="Times New Roman" charset="0"/>
                                      <a:cs typeface="Times New Roman" charset="0"/>
                                    </a:rPr>
                                    <m:t>𝑥</m:t>
                                  </m:r>
                                  <m:r>
                                    <a:rPr lang="en-US" altLang="zh-CN" sz="2100" i="1">
                                      <a:latin typeface="Cambria Math" charset="0"/>
                                      <a:ea typeface="Times New Roman" charset="0"/>
                                      <a:cs typeface="Times New Roman" charset="0"/>
                                    </a:rPr>
                                    <m:t>−</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1</m:t>
                                      </m:r>
                                    </m:sub>
                                  </m:sSub>
                                </m:num>
                                <m:den>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2</m:t>
                                      </m:r>
                                    </m:sub>
                                  </m:sSub>
                                </m:den>
                              </m:f>
                            </m:sup>
                          </m:sSup>
                        </m:sup>
                      </m:sSup>
                      <m:r>
                        <a:rPr lang="zh-CN" altLang="en-US" sz="2100" i="1">
                          <a:latin typeface="Cambria Math" charset="0"/>
                          <a:ea typeface="Times New Roman" charset="0"/>
                          <a:cs typeface="Times New Roman" charset="0"/>
                        </a:rPr>
                        <m:t>  </m:t>
                      </m:r>
                      <m:r>
                        <a:rPr lang="en-US" altLang="zh-CN" sz="2100" i="1">
                          <a:latin typeface="Cambria Math" charset="0"/>
                          <a:ea typeface="Times New Roman" charset="0"/>
                          <a:cs typeface="Times New Roman" charset="0"/>
                        </a:rPr>
                        <m:t>,</m:t>
                      </m:r>
                      <m:r>
                        <a:rPr lang="zh-CN" altLang="en-US" sz="2100" i="1">
                          <a:latin typeface="Cambria Math" charset="0"/>
                          <a:ea typeface="Times New Roman" charset="0"/>
                          <a:cs typeface="Times New Roman" charset="0"/>
                        </a:rPr>
                        <m:t>      </m:t>
                      </m:r>
                      <m:r>
                        <a:rPr lang="en-US" altLang="zh-CN" sz="2100" i="1">
                          <a:latin typeface="Cambria Math" charset="0"/>
                          <a:ea typeface="Times New Roman" charset="0"/>
                          <a:cs typeface="Times New Roman" charset="0"/>
                        </a:rPr>
                        <m:t>𝑥</m:t>
                      </m:r>
                      <m:r>
                        <a:rPr lang="en-US" altLang="zh-CN" sz="2100" i="1">
                          <a:latin typeface="Cambria Math" charset="0"/>
                          <a:ea typeface="Times New Roman" charset="0"/>
                          <a:cs typeface="Times New Roman" charset="0"/>
                        </a:rPr>
                        <m:t>∈</m:t>
                      </m:r>
                      <m:r>
                        <a:rPr lang="en-US" altLang="zh-CN" sz="2100" i="1">
                          <a:latin typeface="Cambria Math" charset="0"/>
                          <a:ea typeface="Cambria Math" charset="0"/>
                          <a:cs typeface="Cambria Math" charset="0"/>
                        </a:rPr>
                        <m:t>ℝ</m:t>
                      </m:r>
                    </m:oMath>
                  </m:oMathPara>
                </a14:m>
                <a:endParaRPr lang="en-US" sz="2100" dirty="0">
                  <a:latin typeface="Times New Roman" charset="0"/>
                  <a:ea typeface="Times New Roman" charset="0"/>
                  <a:cs typeface="Times New Roman" charset="0"/>
                </a:endParaRPr>
              </a:p>
              <a:p>
                <a14:m>
                  <m:oMath xmlns:m="http://schemas.openxmlformats.org/officeDocument/2006/math">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1</m:t>
                        </m:r>
                      </m:sub>
                    </m:sSub>
                    <m:r>
                      <a:rPr lang="zh-CN" altLang="en-US" sz="2100" i="1">
                        <a:latin typeface="Cambria Math" charset="0"/>
                        <a:ea typeface="Times New Roman" charset="0"/>
                        <a:cs typeface="Times New Roman" charset="0"/>
                      </a:rPr>
                      <m:t> </m:t>
                    </m:r>
                    <m:r>
                      <m:rPr>
                        <m:sty m:val="p"/>
                      </m:rPr>
                      <a:rPr lang="en-US" altLang="zh-CN" sz="2100">
                        <a:latin typeface="Cambria Math" charset="0"/>
                        <a:ea typeface="Times New Roman" charset="0"/>
                        <a:cs typeface="Times New Roman" charset="0"/>
                      </a:rPr>
                      <m:t>is</m:t>
                    </m:r>
                    <m:r>
                      <a:rPr lang="zh-CN" altLang="en-US" sz="2100">
                        <a:latin typeface="Cambria Math" charset="0"/>
                        <a:ea typeface="Times New Roman" charset="0"/>
                        <a:cs typeface="Times New Roman" charset="0"/>
                      </a:rPr>
                      <m:t> </m:t>
                    </m:r>
                    <m:r>
                      <m:rPr>
                        <m:sty m:val="p"/>
                      </m:rPr>
                      <a:rPr lang="en-US" altLang="zh-CN" sz="2100">
                        <a:latin typeface="Cambria Math" charset="0"/>
                        <a:ea typeface="Times New Roman" charset="0"/>
                        <a:cs typeface="Times New Roman" charset="0"/>
                      </a:rPr>
                      <m:t>location</m:t>
                    </m:r>
                    <m:r>
                      <a:rPr lang="en-US" altLang="zh-CN" sz="2100" i="1">
                        <a:latin typeface="Cambria Math" charset="0"/>
                        <a:ea typeface="Times New Roman" charset="0"/>
                        <a:cs typeface="Times New Roman" charset="0"/>
                      </a:rPr>
                      <m:t>,</m:t>
                    </m:r>
                    <m:r>
                      <a:rPr lang="zh-CN" altLang="en-US" sz="2100" i="1">
                        <a:latin typeface="Cambria Math" charset="0"/>
                        <a:ea typeface="Times New Roman" charset="0"/>
                        <a:cs typeface="Times New Roman" charset="0"/>
                      </a:rPr>
                      <m:t>  </m:t>
                    </m:r>
                    <m:sSub>
                      <m:sSubPr>
                        <m:ctrlPr>
                          <a:rPr lang="en-US" altLang="zh-CN" sz="2100" i="1">
                            <a:latin typeface="Cambria Math" panose="02040503050406030204" pitchFamily="18" charset="0"/>
                            <a:ea typeface="Times New Roman" charset="0"/>
                            <a:cs typeface="Times New Roman" charset="0"/>
                          </a:rPr>
                        </m:ctrlPr>
                      </m:sSubPr>
                      <m:e>
                        <m:r>
                          <a:rPr lang="en-US" altLang="zh-CN" sz="2100" i="1">
                            <a:latin typeface="Cambria Math" charset="0"/>
                            <a:ea typeface="Times New Roman" charset="0"/>
                            <a:cs typeface="Times New Roman" charset="0"/>
                          </a:rPr>
                          <m:t>𝜃</m:t>
                        </m:r>
                      </m:e>
                      <m:sub>
                        <m:r>
                          <a:rPr lang="en-US" altLang="zh-CN" sz="2100" i="1">
                            <a:latin typeface="Cambria Math" charset="0"/>
                            <a:ea typeface="Times New Roman" charset="0"/>
                            <a:cs typeface="Times New Roman" charset="0"/>
                          </a:rPr>
                          <m:t>2</m:t>
                        </m:r>
                      </m:sub>
                    </m:sSub>
                  </m:oMath>
                </a14:m>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is</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scale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parameter.</a:t>
                </a:r>
                <a:r>
                  <a:rPr lang="zh-CN" altLang="en-US" sz="2100"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rPr>
                  <a:t>A </a:t>
                </a:r>
                <a:r>
                  <a:rPr lang="en-US" altLang="zh-CN" sz="2100" dirty="0" err="1">
                    <a:latin typeface="Times New Roman" charset="0"/>
                    <a:ea typeface="Times New Roman" charset="0"/>
                    <a:cs typeface="Times New Roman" charset="0"/>
                  </a:rPr>
                  <a:t>rv</a:t>
                </a:r>
                <a:r>
                  <a:rPr lang="zh-CN" altLang="en-US" sz="2100" dirty="0">
                    <a:latin typeface="Times New Roman" charset="0"/>
                    <a:ea typeface="Times New Roman" charset="0"/>
                    <a:cs typeface="Times New Roman" charset="0"/>
                  </a:rPr>
                  <a:t> </a:t>
                </a:r>
                <a:r>
                  <a:rPr lang="en-US" sz="2100" dirty="0">
                    <a:latin typeface="Times New Roman" charset="0"/>
                    <a:ea typeface="Times New Roman" charset="0"/>
                    <a:cs typeface="Times New Roman" charset="0"/>
                  </a:rPr>
                  <a:t>with this </a:t>
                </a:r>
                <a:r>
                  <a:rPr lang="en-US" sz="2100" dirty="0" err="1">
                    <a:latin typeface="Times New Roman" charset="0"/>
                    <a:ea typeface="Times New Roman" charset="0"/>
                    <a:cs typeface="Times New Roman" charset="0"/>
                  </a:rPr>
                  <a:t>cdf</a:t>
                </a:r>
                <a:r>
                  <a:rPr lang="en-US" sz="2100" dirty="0">
                    <a:latin typeface="Times New Roman" charset="0"/>
                    <a:ea typeface="Times New Roman" charset="0"/>
                    <a:cs typeface="Times New Roman" charset="0"/>
                  </a:rPr>
                  <a:t> is said to have an </a:t>
                </a:r>
                <a:r>
                  <a:rPr lang="en-US" sz="2100" b="1" i="1" dirty="0">
                    <a:latin typeface="Times New Roman" charset="0"/>
                    <a:ea typeface="Times New Roman" charset="0"/>
                    <a:cs typeface="Times New Roman" charset="0"/>
                  </a:rPr>
                  <a:t>extreme value distribution</a:t>
                </a:r>
                <a:r>
                  <a:rPr lang="en-US" altLang="zh-CN" sz="2100" i="1" dirty="0">
                    <a:latin typeface="Times New Roman" charset="0"/>
                    <a:ea typeface="Times New Roman" charset="0"/>
                    <a:cs typeface="Times New Roman" charset="0"/>
                  </a:rPr>
                  <a:t>.</a:t>
                </a:r>
                <a:r>
                  <a:rPr lang="zh-CN" altLang="en-US" sz="2100" i="1"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It is used in applications involving component </a:t>
                </a:r>
                <a:r>
                  <a:rPr lang="en-US" altLang="zh-CN" sz="2100" dirty="0">
                    <a:solidFill>
                      <a:srgbClr val="FF0000"/>
                    </a:solidFill>
                    <a:latin typeface="Times New Roman" charset="0"/>
                    <a:ea typeface="Times New Roman" charset="0"/>
                    <a:cs typeface="Times New Roman" charset="0"/>
                  </a:rPr>
                  <a:t>lifetime</a:t>
                </a:r>
                <a:r>
                  <a:rPr lang="en-US" altLang="zh-CN" sz="2100" dirty="0">
                    <a:latin typeface="Times New Roman" charset="0"/>
                    <a:ea typeface="Times New Roman" charset="0"/>
                    <a:cs typeface="Times New Roman" charset="0"/>
                  </a:rPr>
                  <a:t> and </a:t>
                </a:r>
                <a:r>
                  <a:rPr lang="en-US" altLang="zh-CN" sz="2100" dirty="0">
                    <a:solidFill>
                      <a:srgbClr val="FF0000"/>
                    </a:solidFill>
                    <a:latin typeface="Times New Roman" charset="0"/>
                    <a:ea typeface="Times New Roman" charset="0"/>
                    <a:cs typeface="Times New Roman" charset="0"/>
                  </a:rPr>
                  <a:t>material strength</a:t>
                </a:r>
                <a:r>
                  <a:rPr lang="en-US" altLang="zh-CN" sz="2100" dirty="0">
                    <a:latin typeface="Times New Roman" charset="0"/>
                    <a:ea typeface="Times New Roman" charset="0"/>
                    <a:cs typeface="Times New Roman"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110729" y="2994226"/>
                <a:ext cx="7229475" cy="1946302"/>
              </a:xfrm>
              <a:prstGeom prst="rect">
                <a:avLst/>
              </a:prstGeom>
              <a:blipFill>
                <a:blip r:embed="rId3"/>
                <a:stretch>
                  <a:fillRect l="-1012" t="-1881" r="-1686" b="-564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BAD9637-444E-4A42-972F-F64DAEB50FB2}"/>
              </a:ext>
            </a:extLst>
          </p:cNvPr>
          <p:cNvSpPr>
            <a:spLocks noGrp="1"/>
          </p:cNvSpPr>
          <p:nvPr>
            <p:ph type="sldNum" sz="quarter" idx="12"/>
          </p:nvPr>
        </p:nvSpPr>
        <p:spPr/>
        <p:txBody>
          <a:bodyPr/>
          <a:lstStyle/>
          <a:p>
            <a:fld id="{D57F1E4F-1CFF-5643-939E-217C01CDF565}" type="slidenum">
              <a:rPr lang="en-US" smtClean="0"/>
              <a:pPr/>
              <a:t>103</a:t>
            </a:fld>
            <a:endParaRPr lang="en-US" dirty="0"/>
          </a:p>
        </p:txBody>
      </p:sp>
      <p:sp>
        <p:nvSpPr>
          <p:cNvPr id="3" name="文本框 2">
            <a:extLst>
              <a:ext uri="{FF2B5EF4-FFF2-40B4-BE49-F238E27FC236}">
                <a16:creationId xmlns:a16="http://schemas.microsoft.com/office/drawing/2014/main" id="{96B5F0CD-044A-430F-B810-18AB30C239EB}"/>
              </a:ext>
            </a:extLst>
          </p:cNvPr>
          <p:cNvSpPr txBox="1"/>
          <p:nvPr/>
        </p:nvSpPr>
        <p:spPr>
          <a:xfrm>
            <a:off x="1317928" y="1238913"/>
            <a:ext cx="3077155" cy="507831"/>
          </a:xfrm>
          <a:prstGeom prst="rect">
            <a:avLst/>
          </a:prstGeom>
          <a:noFill/>
        </p:spPr>
        <p:txBody>
          <a:bodyPr wrap="square" rtlCol="0">
            <a:spAutoFit/>
          </a:bodyPr>
          <a:lstStyle/>
          <a:p>
            <a:r>
              <a:rPr lang="en-US" altLang="zh-CN" sz="2700" b="1" dirty="0">
                <a:solidFill>
                  <a:prstClr val="black"/>
                </a:solidFill>
                <a:latin typeface="Times New Roman" charset="0"/>
                <a:ea typeface="Times New Roman" charset="0"/>
                <a:cs typeface="Times New Roman" charset="0"/>
              </a:rPr>
              <a:t>Beyond Normality</a:t>
            </a:r>
            <a:endParaRPr lang="zh-CN" altLang="en-US" sz="2700" b="1" dirty="0">
              <a:solidFill>
                <a:prstClr val="black"/>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1525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289322" y="919274"/>
                <a:ext cx="8715818" cy="2896434"/>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Example3: </a:t>
                </a:r>
                <a:r>
                  <a:rPr lang="en-US" altLang="zh-CN" sz="2100" dirty="0">
                    <a:latin typeface="Times New Roman" charset="0"/>
                    <a:ea typeface="Times New Roman" charset="0"/>
                    <a:cs typeface="Times New Roman" charset="0"/>
                  </a:rPr>
                  <a:t> </a:t>
                </a:r>
                <a:r>
                  <a:rPr lang="en-US" altLang="zh-CN" sz="1950" dirty="0">
                    <a:latin typeface="Times New Roman" charset="0"/>
                    <a:ea typeface="Times New Roman" charset="0"/>
                    <a:cs typeface="Times New Roman" charset="0"/>
                  </a:rPr>
                  <a:t>The accompanying observations are on lifetime (in hours) of power apparatus insulation when thermal and electrical stress acceleration were fixed at particular values (“On the Estimation of Life of Power Apparatus Insulation Under Combined Electrical and Thermal Stress,” </a:t>
                </a:r>
                <a:r>
                  <a:rPr lang="en-US" altLang="zh-CN" sz="1950" i="1" dirty="0">
                    <a:latin typeface="Times New Roman" charset="0"/>
                    <a:ea typeface="Times New Roman" charset="0"/>
                    <a:cs typeface="Times New Roman" charset="0"/>
                  </a:rPr>
                  <a:t>IEEE Trans. on Electrical Insulation</a:t>
                </a:r>
                <a:r>
                  <a:rPr lang="en-US" altLang="zh-CN" sz="1950" dirty="0">
                    <a:latin typeface="Times New Roman" charset="0"/>
                    <a:ea typeface="Times New Roman" charset="0"/>
                    <a:cs typeface="Times New Roman" charset="0"/>
                  </a:rPr>
                  <a:t>, 1985: 70–78). </a:t>
                </a:r>
                <a:r>
                  <a:rPr lang="en-US" altLang="zh-CN" sz="1950" dirty="0">
                    <a:solidFill>
                      <a:srgbClr val="FF0000"/>
                    </a:solidFill>
                    <a:latin typeface="Times New Roman" charset="0"/>
                    <a:ea typeface="Times New Roman" charset="0"/>
                    <a:cs typeface="Times New Roman" charset="0"/>
                  </a:rPr>
                  <a:t>A Weibull probability plot necessitates first computing the 5th, 15th, . . . , and 95th percentiles of the </a:t>
                </a:r>
                <a:r>
                  <a:rPr lang="en-US" altLang="zh-CN" sz="1950" b="1" dirty="0">
                    <a:latin typeface="Times New Roman" charset="0"/>
                    <a:ea typeface="Times New Roman" charset="0"/>
                    <a:cs typeface="Times New Roman" charset="0"/>
                  </a:rPr>
                  <a:t>standard extreme value distribution</a:t>
                </a:r>
                <a:r>
                  <a:rPr lang="en-US" altLang="zh-CN" sz="1950" dirty="0">
                    <a:latin typeface="Times New Roman" charset="0"/>
                    <a:ea typeface="Times New Roman" charset="0"/>
                    <a:cs typeface="Times New Roman" charset="0"/>
                  </a:rPr>
                  <a:t>. The </a:t>
                </a:r>
                <a14:m>
                  <m:oMath xmlns:m="http://schemas.openxmlformats.org/officeDocument/2006/math">
                    <m:r>
                      <a:rPr lang="en-US" altLang="zh-CN" sz="1950" i="1" dirty="0">
                        <a:latin typeface="Cambria Math" panose="02040503050406030204" pitchFamily="18" charset="0"/>
                        <a:ea typeface="Times New Roman" charset="0"/>
                        <a:cs typeface="Times New Roman" charset="0"/>
                      </a:rPr>
                      <m:t>(100</m:t>
                    </m:r>
                    <m:r>
                      <a:rPr lang="en-US" altLang="zh-CN" sz="1950" i="1" dirty="0">
                        <a:latin typeface="Cambria Math" panose="02040503050406030204" pitchFamily="18" charset="0"/>
                        <a:ea typeface="Times New Roman" charset="0"/>
                        <a:cs typeface="Times New Roman" charset="0"/>
                      </a:rPr>
                      <m:t>𝑝</m:t>
                    </m:r>
                    <m:r>
                      <a:rPr lang="en-US" altLang="zh-CN" sz="1950" i="1" dirty="0">
                        <a:latin typeface="Cambria Math" panose="02040503050406030204" pitchFamily="18" charset="0"/>
                        <a:ea typeface="Times New Roman" charset="0"/>
                        <a:cs typeface="Times New Roman" charset="0"/>
                      </a:rPr>
                      <m:t>)</m:t>
                    </m:r>
                  </m:oMath>
                </a14:m>
                <a:r>
                  <a:rPr lang="en-US" altLang="zh-CN" sz="1950" dirty="0" err="1">
                    <a:latin typeface="Times New Roman" charset="0"/>
                    <a:ea typeface="Times New Roman" charset="0"/>
                    <a:cs typeface="Times New Roman" charset="0"/>
                  </a:rPr>
                  <a:t>th</a:t>
                </a:r>
                <a:r>
                  <a:rPr lang="en-US" altLang="zh-CN" sz="1950" dirty="0">
                    <a:latin typeface="Times New Roman" charset="0"/>
                    <a:ea typeface="Times New Roman" charset="0"/>
                    <a:cs typeface="Times New Roman" charset="0"/>
                  </a:rPr>
                  <a:t> percentile </a:t>
                </a:r>
                <a14:m>
                  <m:oMath xmlns:m="http://schemas.openxmlformats.org/officeDocument/2006/math">
                    <m:r>
                      <a:rPr lang="zh-CN" altLang="en-US" sz="1950" i="1">
                        <a:latin typeface="Cambria Math" panose="02040503050406030204" pitchFamily="18" charset="0"/>
                        <a:ea typeface="Times New Roman" charset="0"/>
                        <a:cs typeface="Times New Roman" charset="0"/>
                      </a:rPr>
                      <m:t>𝜂</m:t>
                    </m:r>
                    <m:r>
                      <a:rPr lang="en-US" altLang="zh-CN" sz="1950" i="1">
                        <a:latin typeface="Cambria Math" panose="02040503050406030204" pitchFamily="18" charset="0"/>
                        <a:ea typeface="Times New Roman" charset="0"/>
                        <a:cs typeface="Times New Roman" charset="0"/>
                      </a:rPr>
                      <m:t>(</m:t>
                    </m:r>
                    <m:r>
                      <a:rPr lang="en-US" altLang="zh-CN" sz="1950" i="1">
                        <a:latin typeface="Cambria Math" panose="02040503050406030204" pitchFamily="18" charset="0"/>
                        <a:ea typeface="Times New Roman" charset="0"/>
                        <a:cs typeface="Times New Roman" charset="0"/>
                      </a:rPr>
                      <m:t>𝑝</m:t>
                    </m:r>
                    <m:r>
                      <a:rPr lang="en-US" altLang="zh-CN" sz="1950" i="1">
                        <a:latin typeface="Cambria Math" panose="02040503050406030204" pitchFamily="18" charset="0"/>
                        <a:ea typeface="Times New Roman" charset="0"/>
                        <a:cs typeface="Times New Roman" charset="0"/>
                      </a:rPr>
                      <m:t>)</m:t>
                    </m:r>
                  </m:oMath>
                </a14:m>
                <a:r>
                  <a:rPr lang="en-US" altLang="zh-CN" sz="1950" dirty="0">
                    <a:latin typeface="Times New Roman" charset="0"/>
                    <a:ea typeface="Times New Roman" charset="0"/>
                    <a:cs typeface="Times New Roman" charset="0"/>
                  </a:rPr>
                  <a:t> satisfies</a:t>
                </a:r>
              </a:p>
              <a:p>
                <a:pPr algn="just"/>
                <a14:m>
                  <m:oMathPara xmlns:m="http://schemas.openxmlformats.org/officeDocument/2006/math">
                    <m:oMathParaPr>
                      <m:jc m:val="centerGroup"/>
                    </m:oMathParaPr>
                    <m:oMath xmlns:m="http://schemas.openxmlformats.org/officeDocument/2006/math">
                      <m:r>
                        <a:rPr lang="en-US" altLang="zh-CN" sz="1950" i="1">
                          <a:latin typeface="Cambria Math" panose="02040503050406030204" pitchFamily="18" charset="0"/>
                          <a:ea typeface="Times New Roman" charset="0"/>
                          <a:cs typeface="Times New Roman" charset="0"/>
                        </a:rPr>
                        <m:t>𝑝</m:t>
                      </m:r>
                      <m:r>
                        <a:rPr lang="en-US" altLang="zh-CN" sz="1950" i="1">
                          <a:latin typeface="Cambria Math" panose="02040503050406030204" pitchFamily="18" charset="0"/>
                          <a:ea typeface="Times New Roman" charset="0"/>
                          <a:cs typeface="Times New Roman" charset="0"/>
                        </a:rPr>
                        <m:t>=</m:t>
                      </m:r>
                      <m:r>
                        <a:rPr lang="en-US" altLang="zh-CN" sz="1950" i="1">
                          <a:latin typeface="Cambria Math" panose="02040503050406030204" pitchFamily="18" charset="0"/>
                          <a:ea typeface="Times New Roman" charset="0"/>
                          <a:cs typeface="Times New Roman" charset="0"/>
                        </a:rPr>
                        <m:t>𝐹</m:t>
                      </m:r>
                      <m:d>
                        <m:dPr>
                          <m:ctrlPr>
                            <a:rPr lang="en-US" altLang="zh-CN" sz="1950" i="1">
                              <a:latin typeface="Cambria Math" panose="02040503050406030204" pitchFamily="18" charset="0"/>
                              <a:ea typeface="Times New Roman" charset="0"/>
                              <a:cs typeface="Times New Roman" charset="0"/>
                            </a:rPr>
                          </m:ctrlPr>
                        </m:dPr>
                        <m:e>
                          <m:r>
                            <a:rPr lang="zh-CN" altLang="en-US" sz="1950" i="1">
                              <a:latin typeface="Cambria Math" panose="02040503050406030204" pitchFamily="18" charset="0"/>
                              <a:ea typeface="Times New Roman" charset="0"/>
                              <a:cs typeface="Times New Roman" charset="0"/>
                            </a:rPr>
                            <m:t>𝜂</m:t>
                          </m:r>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𝑝</m:t>
                              </m:r>
                            </m:e>
                          </m:d>
                        </m:e>
                      </m:d>
                      <m:r>
                        <a:rPr lang="en-US" altLang="zh-CN" sz="1950" i="1">
                          <a:latin typeface="Cambria Math" panose="02040503050406030204" pitchFamily="18" charset="0"/>
                          <a:ea typeface="Times New Roman" charset="0"/>
                          <a:cs typeface="Times New Roman" charset="0"/>
                        </a:rPr>
                        <m:t>=1−</m:t>
                      </m:r>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zh-CN" altLang="en-US" sz="1950" i="1">
                                  <a:latin typeface="Cambria Math" panose="02040503050406030204" pitchFamily="18" charset="0"/>
                                  <a:cs typeface="Times New Roman" charset="0"/>
                                </a:rPr>
                                <m:t>𝜂</m:t>
                              </m:r>
                              <m:r>
                                <a:rPr lang="en-US" altLang="zh-CN" sz="1950" i="1">
                                  <a:latin typeface="Cambria Math" panose="02040503050406030204" pitchFamily="18" charset="0"/>
                                  <a:cs typeface="Times New Roman" charset="0"/>
                                </a:rPr>
                                <m:t>(</m:t>
                              </m:r>
                              <m:r>
                                <a:rPr lang="en-US" altLang="zh-CN" sz="1950" i="1">
                                  <a:latin typeface="Cambria Math" panose="02040503050406030204" pitchFamily="18" charset="0"/>
                                  <a:cs typeface="Times New Roman" charset="0"/>
                                </a:rPr>
                                <m:t>𝑝</m:t>
                              </m:r>
                              <m:r>
                                <a:rPr lang="en-US" altLang="zh-CN" sz="1950" i="1">
                                  <a:latin typeface="Cambria Math" panose="02040503050406030204" pitchFamily="18" charset="0"/>
                                  <a:cs typeface="Times New Roman" charset="0"/>
                                </a:rPr>
                                <m:t>)</m:t>
                              </m:r>
                            </m:sup>
                          </m:sSup>
                        </m:sup>
                      </m:sSup>
                    </m:oMath>
                  </m:oMathPara>
                </a14:m>
                <a:endParaRPr lang="en-US" altLang="zh-CN" sz="1950" dirty="0">
                  <a:latin typeface="Times New Roman" charset="0"/>
                  <a:ea typeface="Times New Roman" charset="0"/>
                  <a:cs typeface="Times New Roman" charset="0"/>
                </a:endParaRPr>
              </a:p>
              <a:p>
                <a:pPr algn="just"/>
                <a:r>
                  <a:rPr lang="en-US" altLang="zh-CN" sz="1950" dirty="0">
                    <a:latin typeface="Times New Roman" charset="0"/>
                    <a:cs typeface="Times New Roman" charset="0"/>
                  </a:rPr>
                  <a:t>from which </a:t>
                </a:r>
                <a14:m>
                  <m:oMath xmlns:m="http://schemas.openxmlformats.org/officeDocument/2006/math">
                    <m:r>
                      <a:rPr lang="zh-CN" altLang="en-US" sz="1950" i="1">
                        <a:latin typeface="Cambria Math" panose="02040503050406030204" pitchFamily="18" charset="0"/>
                        <a:ea typeface="Times New Roman" charset="0"/>
                        <a:cs typeface="Times New Roman" charset="0"/>
                      </a:rPr>
                      <m:t>𝜂</m:t>
                    </m:r>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𝑝</m:t>
                        </m:r>
                      </m:e>
                    </m:d>
                    <m:r>
                      <a:rPr lang="en-US" altLang="zh-CN" sz="1950" i="1">
                        <a:latin typeface="Cambria Math" panose="02040503050406030204" pitchFamily="18" charset="0"/>
                        <a:ea typeface="Times New Roman" charset="0"/>
                        <a:cs typeface="Times New Roman" charset="0"/>
                      </a:rPr>
                      <m:t>=</m:t>
                    </m:r>
                    <m:r>
                      <m:rPr>
                        <m:sty m:val="p"/>
                      </m:rPr>
                      <a:rPr lang="en-US" altLang="zh-CN" sz="1950">
                        <a:latin typeface="Cambria Math" panose="02040503050406030204" pitchFamily="18" charset="0"/>
                        <a:ea typeface="Times New Roman" charset="0"/>
                        <a:cs typeface="Times New Roman" charset="0"/>
                      </a:rPr>
                      <m:t>ln</m:t>
                    </m:r>
                    <m:r>
                      <a:rPr lang="en-US" altLang="zh-CN" sz="1950" i="1">
                        <a:latin typeface="Cambria Math" panose="02040503050406030204" pitchFamily="18" charset="0"/>
                        <a:ea typeface="Times New Roman" charset="0"/>
                        <a:cs typeface="Times New Roman" charset="0"/>
                      </a:rPr>
                      <m:t>⁡[−</m:t>
                    </m:r>
                    <m:r>
                      <m:rPr>
                        <m:sty m:val="p"/>
                      </m:rPr>
                      <a:rPr lang="en-US" altLang="zh-CN" sz="1950">
                        <a:latin typeface="Cambria Math" panose="02040503050406030204" pitchFamily="18" charset="0"/>
                        <a:ea typeface="Times New Roman" charset="0"/>
                        <a:cs typeface="Times New Roman" charset="0"/>
                      </a:rPr>
                      <m:t>ln</m:t>
                    </m:r>
                    <m:r>
                      <a:rPr lang="en-US" altLang="zh-CN" sz="1950" i="1">
                        <a:latin typeface="Cambria Math" panose="02040503050406030204" pitchFamily="18" charset="0"/>
                        <a:ea typeface="Times New Roman" charset="0"/>
                        <a:cs typeface="Times New Roman" charset="0"/>
                      </a:rPr>
                      <m:t>⁡(1−</m:t>
                    </m:r>
                    <m:r>
                      <a:rPr lang="en-US" altLang="zh-CN" sz="1950" i="1">
                        <a:latin typeface="Cambria Math" panose="02040503050406030204" pitchFamily="18" charset="0"/>
                        <a:ea typeface="Times New Roman" charset="0"/>
                        <a:cs typeface="Times New Roman" charset="0"/>
                      </a:rPr>
                      <m:t>𝑝</m:t>
                    </m:r>
                    <m:r>
                      <a:rPr lang="en-US" altLang="zh-CN" sz="1950" i="1">
                        <a:latin typeface="Cambria Math" panose="02040503050406030204" pitchFamily="18" charset="0"/>
                        <a:ea typeface="Times New Roman" charset="0"/>
                        <a:cs typeface="Times New Roman" charset="0"/>
                      </a:rPr>
                      <m:t>)]</m:t>
                    </m:r>
                  </m:oMath>
                </a14:m>
                <a:r>
                  <a:rPr lang="en-US" altLang="zh-CN" sz="1950" i="1" dirty="0">
                    <a:latin typeface="Cambria Math" panose="02040503050406030204" pitchFamily="18" charset="0"/>
                    <a:ea typeface="Times New Roman" charset="0"/>
                    <a:cs typeface="Times New Roman" charset="0"/>
                  </a:rPr>
                  <a:t>.</a:t>
                </a: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289322" y="919274"/>
                <a:ext cx="8715818" cy="2896434"/>
              </a:xfrm>
              <a:prstGeom prst="rect">
                <a:avLst/>
              </a:prstGeom>
              <a:blipFill>
                <a:blip r:embed="rId2"/>
                <a:stretch>
                  <a:fillRect l="-839" t="-1263" r="-1469" b="-273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D4F451A-F0A3-414B-9DEE-C90195FE8146}"/>
              </a:ext>
            </a:extLst>
          </p:cNvPr>
          <p:cNvPicPr>
            <a:picLocks noChangeAspect="1"/>
          </p:cNvPicPr>
          <p:nvPr/>
        </p:nvPicPr>
        <p:blipFill>
          <a:blip r:embed="rId3"/>
          <a:stretch>
            <a:fillRect/>
          </a:stretch>
        </p:blipFill>
        <p:spPr>
          <a:xfrm>
            <a:off x="1631591" y="3842198"/>
            <a:ext cx="6555020" cy="2065450"/>
          </a:xfrm>
          <a:prstGeom prst="rect">
            <a:avLst/>
          </a:prstGeom>
        </p:spPr>
      </p:pic>
      <p:sp>
        <p:nvSpPr>
          <p:cNvPr id="2" name="灯片编号占位符 1">
            <a:extLst>
              <a:ext uri="{FF2B5EF4-FFF2-40B4-BE49-F238E27FC236}">
                <a16:creationId xmlns:a16="http://schemas.microsoft.com/office/drawing/2014/main" id="{22612717-0D69-4B21-B7BE-03BB37F33713}"/>
              </a:ext>
            </a:extLst>
          </p:cNvPr>
          <p:cNvSpPr>
            <a:spLocks noGrp="1"/>
          </p:cNvSpPr>
          <p:nvPr>
            <p:ph type="sldNum" sz="quarter" idx="12"/>
          </p:nvPr>
        </p:nvSpPr>
        <p:spPr/>
        <p:txBody>
          <a:bodyPr/>
          <a:lstStyle/>
          <a:p>
            <a:fld id="{D57F1E4F-1CFF-5643-939E-217C01CDF565}" type="slidenum">
              <a:rPr lang="en-US" smtClean="0"/>
              <a:pPr/>
              <a:t>104</a:t>
            </a:fld>
            <a:endParaRPr lang="en-US" dirty="0"/>
          </a:p>
        </p:txBody>
      </p:sp>
    </p:spTree>
    <p:extLst>
      <p:ext uri="{BB962C8B-B14F-4D97-AF65-F5344CB8AC3E}">
        <p14:creationId xmlns:p14="http://schemas.microsoft.com/office/powerpoint/2010/main" val="13479907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813062" y="1364692"/>
                <a:ext cx="8192078" cy="1292662"/>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1950" dirty="0">
                    <a:latin typeface="Times New Roman" charset="0"/>
                    <a:ea typeface="Times New Roman" charset="0"/>
                    <a:cs typeface="Times New Roman" charset="0"/>
                  </a:rPr>
                  <a:t>The pairs </a:t>
                </a:r>
                <a14:m>
                  <m:oMath xmlns:m="http://schemas.openxmlformats.org/officeDocument/2006/math">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−2.97,5.64</m:t>
                        </m:r>
                      </m:e>
                    </m:d>
                    <m:r>
                      <a:rPr lang="en-US" altLang="zh-CN" sz="1950" i="1">
                        <a:latin typeface="Cambria Math" panose="02040503050406030204" pitchFamily="18" charset="0"/>
                        <a:ea typeface="Times New Roman" charset="0"/>
                        <a:cs typeface="Times New Roman" charset="0"/>
                      </a:rPr>
                      <m:t>,</m:t>
                    </m:r>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−1.82,6.22</m:t>
                        </m:r>
                      </m:e>
                    </m:d>
                    <m:r>
                      <a:rPr lang="en-US" altLang="zh-CN" sz="1950" i="1">
                        <a:latin typeface="Cambria Math" panose="02040503050406030204" pitchFamily="18" charset="0"/>
                        <a:ea typeface="Times New Roman" charset="0"/>
                        <a:cs typeface="Times New Roman" charset="0"/>
                      </a:rPr>
                      <m:t>,…,(1.10,7.67)</m:t>
                    </m:r>
                  </m:oMath>
                </a14:m>
                <a:r>
                  <a:rPr lang="en-US" altLang="zh-CN" sz="1950" dirty="0">
                    <a:latin typeface="Times New Roman" charset="0"/>
                    <a:ea typeface="Times New Roman" charset="0"/>
                    <a:cs typeface="Times New Roman" charset="0"/>
                  </a:rPr>
                  <a:t>are plotted as points in Figure below. </a:t>
                </a:r>
                <a:r>
                  <a:rPr lang="en-US" altLang="zh-CN" sz="1950" dirty="0">
                    <a:solidFill>
                      <a:srgbClr val="FF0000"/>
                    </a:solidFill>
                    <a:latin typeface="Times New Roman" charset="0"/>
                    <a:ea typeface="Times New Roman" charset="0"/>
                    <a:cs typeface="Times New Roman" charset="0"/>
                  </a:rPr>
                  <a:t>The straightness of the plot argues strongly for using the Weibull distribution as a model for insulation life</a:t>
                </a:r>
                <a:r>
                  <a:rPr lang="en-US" altLang="zh-CN" sz="1950" dirty="0">
                    <a:latin typeface="Times New Roman" charset="0"/>
                    <a:ea typeface="Times New Roman" charset="0"/>
                    <a:cs typeface="Times New Roman" charset="0"/>
                  </a:rPr>
                  <a:t>, a conclusion also reached by the author of the cited article. </a:t>
                </a:r>
                <a:endParaRPr lang="en-US" altLang="zh-CN" sz="1950" i="1" dirty="0">
                  <a:latin typeface="Cambria Math" panose="02040503050406030204" pitchFamily="18"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813062" y="1364692"/>
                <a:ext cx="8192078" cy="1292662"/>
              </a:xfrm>
              <a:prstGeom prst="rect">
                <a:avLst/>
              </a:prstGeom>
              <a:blipFill>
                <a:blip r:embed="rId2"/>
                <a:stretch>
                  <a:fillRect l="-744" t="-2358" r="-744" b="-754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BD0FC63-3646-445D-8C9A-A88E399D8A58}"/>
              </a:ext>
            </a:extLst>
          </p:cNvPr>
          <p:cNvPicPr>
            <a:picLocks noChangeAspect="1"/>
          </p:cNvPicPr>
          <p:nvPr/>
        </p:nvPicPr>
        <p:blipFill>
          <a:blip r:embed="rId3"/>
          <a:stretch>
            <a:fillRect/>
          </a:stretch>
        </p:blipFill>
        <p:spPr>
          <a:xfrm>
            <a:off x="376495" y="2786725"/>
            <a:ext cx="4532606" cy="2888137"/>
          </a:xfrm>
          <a:prstGeom prst="rect">
            <a:avLst/>
          </a:prstGeom>
        </p:spPr>
      </p:pic>
      <p:pic>
        <p:nvPicPr>
          <p:cNvPr id="2" name="Picture 1"/>
          <p:cNvPicPr>
            <a:picLocks noChangeAspect="1"/>
          </p:cNvPicPr>
          <p:nvPr/>
        </p:nvPicPr>
        <p:blipFill>
          <a:blip r:embed="rId4"/>
          <a:stretch>
            <a:fillRect/>
          </a:stretch>
        </p:blipFill>
        <p:spPr>
          <a:xfrm>
            <a:off x="4681072" y="2882504"/>
            <a:ext cx="4324068" cy="2646071"/>
          </a:xfrm>
          <a:prstGeom prst="rect">
            <a:avLst/>
          </a:prstGeom>
        </p:spPr>
      </p:pic>
      <p:sp>
        <p:nvSpPr>
          <p:cNvPr id="3" name="灯片编号占位符 2">
            <a:extLst>
              <a:ext uri="{FF2B5EF4-FFF2-40B4-BE49-F238E27FC236}">
                <a16:creationId xmlns:a16="http://schemas.microsoft.com/office/drawing/2014/main" id="{AA8210D5-667F-4B55-ACC8-7306F3E000C3}"/>
              </a:ext>
            </a:extLst>
          </p:cNvPr>
          <p:cNvSpPr>
            <a:spLocks noGrp="1"/>
          </p:cNvSpPr>
          <p:nvPr>
            <p:ph type="sldNum" sz="quarter" idx="12"/>
          </p:nvPr>
        </p:nvSpPr>
        <p:spPr/>
        <p:txBody>
          <a:bodyPr/>
          <a:lstStyle/>
          <a:p>
            <a:fld id="{D57F1E4F-1CFF-5643-939E-217C01CDF565}" type="slidenum">
              <a:rPr lang="en-US" smtClean="0"/>
              <a:pPr/>
              <a:t>105</a:t>
            </a:fld>
            <a:endParaRPr lang="en-US" dirty="0"/>
          </a:p>
        </p:txBody>
      </p:sp>
    </p:spTree>
    <p:extLst>
      <p:ext uri="{BB962C8B-B14F-4D97-AF65-F5344CB8AC3E}">
        <p14:creationId xmlns:p14="http://schemas.microsoft.com/office/powerpoint/2010/main" val="261220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96525" y="1682943"/>
                <a:ext cx="8484319"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the thickness of a certain metal sheet, have a uniform distribution on </a:t>
                </a:r>
                <a14:m>
                  <m:oMath xmlns:m="http://schemas.openxmlformats.org/officeDocument/2006/math">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 </m:t>
                    </m:r>
                    <m:r>
                      <a:rPr lang="en-US" altLang="zh-CN" sz="2200" i="1" dirty="0" smtClean="0">
                        <a:latin typeface="Cambria Math"/>
                      </a:rPr>
                      <m:t>𝐵</m:t>
                    </m:r>
                    <m:r>
                      <a:rPr lang="en-US" altLang="zh-CN" sz="2200" i="1" dirty="0" smtClean="0">
                        <a:latin typeface="Cambria Math"/>
                      </a:rPr>
                      <m:t>]. </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Find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96525" y="1682943"/>
                <a:ext cx="8484319" cy="769441"/>
              </a:xfrm>
              <a:prstGeom prst="rect">
                <a:avLst/>
              </a:prstGeom>
              <a:blipFill>
                <a:blip r:embed="rId2"/>
                <a:stretch>
                  <a:fillRect l="-935" t="-5556" b="-15873"/>
                </a:stretch>
              </a:blipFill>
            </p:spPr>
            <p:txBody>
              <a:bodyPr/>
              <a:lstStyle/>
              <a:p>
                <a:r>
                  <a:rPr lang="zh-CN" altLang="en-US">
                    <a:noFill/>
                  </a:rPr>
                  <a:t> </a:t>
                </a:r>
              </a:p>
            </p:txBody>
          </p:sp>
        </mc:Fallback>
      </mc:AlternateContent>
      <p:sp>
        <p:nvSpPr>
          <p:cNvPr id="3" name="TextBox 2"/>
          <p:cNvSpPr txBox="1"/>
          <p:nvPr/>
        </p:nvSpPr>
        <p:spPr>
          <a:xfrm>
            <a:off x="296525" y="1142883"/>
            <a:ext cx="27003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19905" y="2528901"/>
            <a:ext cx="139515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1715060" y="2528900"/>
                <a:ext cx="1895519"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715060" y="2528900"/>
                <a:ext cx="1895519" cy="430887"/>
              </a:xfrm>
              <a:prstGeom prst="rect">
                <a:avLst/>
              </a:prstGeom>
              <a:blipFill>
                <a:blip r:embed="rId3"/>
                <a:stretch>
                  <a:fillRect l="-4180" t="-9859" r="-3215"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05070" y="2991830"/>
                <a:ext cx="3458896" cy="895373"/>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   </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r>
                              <a:rPr lang="en-US" altLang="zh-CN" sz="2200" b="0" i="1" smtClean="0">
                                <a:latin typeface="Cambria Math"/>
                                <a:ea typeface="Cambria Math"/>
                              </a:rPr>
                              <m:t>𝐵</m:t>
                            </m:r>
                          </m:e>
                          <m:e>
                            <m:r>
                              <a:rPr lang="en-US" altLang="zh-CN" sz="2200" b="0" i="1" smtClean="0">
                                <a:latin typeface="Cambria Math"/>
                              </a:rPr>
                              <m:t>0,     </m:t>
                            </m:r>
                            <m:r>
                              <a:rPr lang="en-US" altLang="zh-CN" sz="2200" b="0" i="1" smtClean="0">
                                <a:latin typeface="Cambria Math"/>
                              </a:rPr>
                              <m:t>𝑜𝑡h𝑒𝑟𝑤𝑖𝑠𝑒</m:t>
                            </m:r>
                          </m:e>
                        </m:eqArr>
                      </m:e>
                    </m:d>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1805070" y="2991830"/>
                <a:ext cx="3458896" cy="89537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6525" y="4049490"/>
                <a:ext cx="6705745" cy="522515"/>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rPr>
                      <m:t>𝐴</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𝑥</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=0.</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6525" y="4049490"/>
                <a:ext cx="6705745" cy="522515"/>
              </a:xfrm>
              <a:prstGeom prst="rect">
                <a:avLst/>
              </a:prstGeom>
              <a:blipFill>
                <a:blip r:embed="rId5"/>
                <a:stretch>
                  <a:fillRect l="-1182"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19905" y="4734292"/>
                <a:ext cx="7110789" cy="570413"/>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m:rPr>
                        <m:sty m:val="p"/>
                      </m:rPr>
                      <a:rPr lang="en-US" altLang="zh-CN" sz="2200" b="0" i="0" smtClean="0">
                        <a:latin typeface="Cambria Math"/>
                        <a:ea typeface="Cambria Math"/>
                      </a:rPr>
                      <m:t>A</m:t>
                    </m:r>
                    <m:r>
                      <a:rPr lang="en-US" altLang="zh-CN" sz="2200" b="0" i="1" smtClean="0">
                        <a:latin typeface="Cambria Math"/>
                        <a:ea typeface="Cambria Math"/>
                      </a:rPr>
                      <m:t>&lt;</m:t>
                    </m:r>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rPr>
                      <m:t>𝐵</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𝑥</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𝐴</m:t>
                        </m:r>
                      </m:sub>
                      <m:sup>
                        <m:r>
                          <a:rPr lang="en-US" altLang="zh-CN" sz="2200" b="0" i="1" smtClean="0">
                            <a:latin typeface="Cambria Math"/>
                          </a:rPr>
                          <m:t>𝑥</m:t>
                        </m:r>
                      </m:sup>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𝐴</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9905" y="4734292"/>
                <a:ext cx="7110789" cy="570413"/>
              </a:xfrm>
              <a:prstGeom prst="rect">
                <a:avLst/>
              </a:prstGeom>
              <a:blipFill>
                <a:blip r:embed="rId6"/>
                <a:stretch>
                  <a:fillRect l="-1114" b="-86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6525" y="5399640"/>
                <a:ext cx="6705745" cy="57592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smtClean="0">
                        <a:latin typeface="Cambria Math"/>
                      </a:rPr>
                      <m:t>𝑥</m:t>
                    </m:r>
                    <m:r>
                      <a:rPr lang="en-US" altLang="zh-CN" sz="2200" b="0" i="1" smtClean="0">
                        <a:latin typeface="Cambria Math"/>
                      </a:rPr>
                      <m:t>&gt;</m:t>
                    </m:r>
                    <m:r>
                      <a:rPr lang="en-US" altLang="zh-CN" sz="2200" b="0" i="1" smtClean="0">
                        <a:latin typeface="Cambria Math"/>
                      </a:rPr>
                      <m:t>𝐵</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𝑥</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𝐴</m:t>
                        </m:r>
                      </m:sub>
                      <m:sup>
                        <m:r>
                          <a:rPr lang="en-US" altLang="zh-CN" sz="2200" b="0" i="1" smtClean="0">
                            <a:latin typeface="Cambria Math"/>
                          </a:rPr>
                          <m:t>𝐵</m:t>
                        </m:r>
                      </m:sup>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𝑑𝑥</m:t>
                        </m:r>
                      </m:e>
                    </m:nary>
                    <m:r>
                      <a:rPr lang="en-US" altLang="zh-CN" sz="2200" b="0" i="1" smtClean="0">
                        <a:latin typeface="Cambria Math"/>
                      </a:rPr>
                      <m:t>=1.</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96525" y="5399640"/>
                <a:ext cx="6705745" cy="575927"/>
              </a:xfrm>
              <a:prstGeom prst="rect">
                <a:avLst/>
              </a:prstGeom>
              <a:blipFill>
                <a:blip r:embed="rId7"/>
                <a:stretch>
                  <a:fillRect l="-1182" b="-8511"/>
                </a:stretch>
              </a:blipFill>
            </p:spPr>
            <p:txBody>
              <a:bodyPr/>
              <a:lstStyle/>
              <a:p>
                <a:r>
                  <a:rPr lang="zh-CN" altLang="en-US">
                    <a:noFill/>
                  </a:rPr>
                  <a:t> </a:t>
                </a:r>
              </a:p>
            </p:txBody>
          </p:sp>
        </mc:Fallback>
      </mc:AlternateContent>
      <p:sp>
        <p:nvSpPr>
          <p:cNvPr id="4" name="Slide Number Placeholder 3"/>
          <p:cNvSpPr>
            <a:spLocks noGrp="1"/>
          </p:cNvSpPr>
          <p:nvPr>
            <p:ph type="sldNum" sz="quarter" idx="11"/>
          </p:nvPr>
        </p:nvSpPr>
        <p:spPr/>
        <p:txBody>
          <a:bodyPr/>
          <a:lstStyle/>
          <a:p>
            <a:pPr>
              <a:defRPr/>
            </a:pPr>
            <a:fld id="{DF2308B0-52A9-437D-9700-D7B37876F5B1}" type="slidenum">
              <a:rPr lang="zh-CN" altLang="en-US" smtClean="0"/>
              <a:pPr>
                <a:defRPr/>
              </a:pPr>
              <a:t>11</a:t>
            </a:fld>
            <a:endParaRPr lang="en-US" altLang="zh-CN" dirty="0"/>
          </a:p>
        </p:txBody>
      </p:sp>
    </p:spTree>
    <p:extLst>
      <p:ext uri="{BB962C8B-B14F-4D97-AF65-F5344CB8AC3E}">
        <p14:creationId xmlns:p14="http://schemas.microsoft.com/office/powerpoint/2010/main" val="106761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318" y="1329579"/>
            <a:ext cx="2209702"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entire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is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725735" y="940273"/>
                <a:ext cx="3245247" cy="118660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smtClean="0">
                                <a:latin typeface="Cambria Math" panose="02040503050406030204" pitchFamily="18" charset="0"/>
                              </a:rPr>
                            </m:ctrlPr>
                          </m:eqArrPr>
                          <m:e>
                            <m:r>
                              <a:rPr lang="en-US" altLang="zh-CN" sz="2200" b="0" i="1" smtClean="0">
                                <a:latin typeface="Cambria Math"/>
                              </a:rPr>
                              <m:t>   0   </m:t>
                            </m:r>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       </m:t>
                            </m:r>
                          </m:e>
                          <m:e>
                            <m:f>
                              <m:fPr>
                                <m:ctrlPr>
                                  <a:rPr lang="en-US" altLang="zh-CN" sz="2200" i="1" smtClean="0">
                                    <a:latin typeface="Cambria Math" panose="02040503050406030204" pitchFamily="18" charset="0"/>
                                  </a:rPr>
                                </m:ctrlPr>
                              </m:fPr>
                              <m:num>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𝐴</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  </m:t>
                            </m:r>
                            <m:r>
                              <m:rPr>
                                <m:sty m:val="p"/>
                              </m:rPr>
                              <a:rPr lang="el-GR" altLang="zh-CN" sz="2200" b="0" i="1" smtClean="0">
                                <a:latin typeface="Cambria Math"/>
                                <a:ea typeface="Cambria Math"/>
                              </a:rPr>
                              <m:t>Α</m:t>
                            </m:r>
                            <m:r>
                              <a:rPr lang="en-US" altLang="zh-CN" sz="2200" b="0" i="1" smtClean="0">
                                <a:latin typeface="Cambria Math"/>
                                <a:ea typeface="Cambria Math"/>
                              </a:rPr>
                              <m:t>&lt;</m:t>
                            </m:r>
                            <m:r>
                              <a:rPr lang="en-US" altLang="zh-CN" sz="2200" b="0" i="1" smtClean="0">
                                <a:latin typeface="Cambria Math"/>
                                <a:ea typeface="Cambria Math"/>
                              </a:rPr>
                              <m:t>𝑥</m:t>
                            </m:r>
                            <m:r>
                              <a:rPr lang="en-US" altLang="zh-CN" sz="2200" b="0" i="1" smtClean="0">
                                <a:latin typeface="Cambria Math"/>
                                <a:ea typeface="Cambria Math"/>
                              </a:rPr>
                              <m:t>≤</m:t>
                            </m:r>
                            <m:r>
                              <a:rPr lang="en-US" altLang="zh-CN" sz="2200" b="0" i="1" smtClean="0">
                                <a:latin typeface="Cambria Math"/>
                                <a:ea typeface="Cambria Math"/>
                              </a:rPr>
                              <m:t>𝐵</m:t>
                            </m:r>
                          </m:e>
                          <m:e>
                            <m:r>
                              <a:rPr lang="en-US" altLang="zh-CN" sz="2200" b="0" i="1" smtClean="0">
                                <a:latin typeface="Cambria Math"/>
                              </a:rPr>
                              <m:t>   1   </m:t>
                            </m:r>
                            <m:r>
                              <a:rPr lang="en-US" altLang="zh-CN" sz="2200" b="0" i="1" smtClean="0">
                                <a:latin typeface="Cambria Math"/>
                              </a:rPr>
                              <m:t>𝑥</m:t>
                            </m:r>
                            <m:r>
                              <a:rPr lang="en-US" altLang="zh-CN" sz="2200" b="0" i="1" smtClean="0">
                                <a:latin typeface="Cambria Math"/>
                              </a:rPr>
                              <m:t>&gt;</m:t>
                            </m:r>
                            <m:r>
                              <a:rPr lang="en-US" altLang="zh-CN" sz="2200" b="0" i="1" smtClean="0">
                                <a:latin typeface="Cambria Math"/>
                              </a:rPr>
                              <m:t>𝐵</m:t>
                            </m:r>
                            <m:r>
                              <a:rPr lang="en-US" altLang="zh-CN" sz="2200" b="0" i="1" smtClean="0">
                                <a:latin typeface="Cambria Math"/>
                              </a:rPr>
                              <m:t>      </m:t>
                            </m:r>
                          </m:e>
                        </m:eqArr>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2725735" y="940273"/>
                <a:ext cx="3245247" cy="1186607"/>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TextBox 4"/>
          <p:cNvSpPr txBox="1"/>
          <p:nvPr/>
        </p:nvSpPr>
        <p:spPr>
          <a:xfrm>
            <a:off x="424789" y="2907254"/>
            <a:ext cx="20702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graph is</a:t>
            </a:r>
            <a:endParaRPr lang="zh-CN" altLang="en-US" sz="2200" dirty="0">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2787551" y="2258870"/>
            <a:ext cx="3780420" cy="1988023"/>
            <a:chOff x="971600" y="4104075"/>
            <a:chExt cx="3780420" cy="1988023"/>
          </a:xfrm>
        </p:grpSpPr>
        <p:cxnSp>
          <p:nvCxnSpPr>
            <p:cNvPr id="7" name="直接箭头连接符 6"/>
            <p:cNvCxnSpPr/>
            <p:nvPr/>
          </p:nvCxnSpPr>
          <p:spPr>
            <a:xfrm>
              <a:off x="971600" y="5589240"/>
              <a:ext cx="378042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646675" y="4104075"/>
              <a:ext cx="0" cy="18002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11760" y="5499230"/>
              <a:ext cx="0" cy="9001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131840" y="5499230"/>
              <a:ext cx="0" cy="9001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2254242" y="5639184"/>
                  <a:ext cx="315035"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𝐴</m:t>
                        </m:r>
                      </m:oMath>
                    </m:oMathPara>
                  </a14:m>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54242" y="5639184"/>
                  <a:ext cx="315035" cy="430887"/>
                </a:xfrm>
                <a:prstGeom prst="rect">
                  <a:avLst/>
                </a:prstGeom>
                <a:blipFill rotWithShape="1">
                  <a:blip r:embed="rId3"/>
                  <a:stretch>
                    <a:fillRect l="-1961" r="-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974322" y="5661211"/>
                  <a:ext cx="315035"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𝐵</m:t>
                        </m:r>
                      </m:oMath>
                    </m:oMathPara>
                  </a14:m>
                  <a:endParaRPr lang="zh-CN" altLang="en-US" sz="22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974322" y="5661211"/>
                  <a:ext cx="315035" cy="430887"/>
                </a:xfrm>
                <a:prstGeom prst="rect">
                  <a:avLst/>
                </a:prstGeom>
                <a:blipFill rotWithShape="1">
                  <a:blip r:embed="rId4"/>
                  <a:stretch>
                    <a:fillRect l="-1961" r="-19608"/>
                  </a:stretch>
                </a:blipFill>
              </p:spPr>
              <p:txBody>
                <a:bodyPr/>
                <a:lstStyle/>
                <a:p>
                  <a:r>
                    <a:rPr lang="zh-CN" altLang="en-US">
                      <a:noFill/>
                    </a:rPr>
                    <a:t> </a:t>
                  </a:r>
                </a:p>
              </p:txBody>
            </p:sp>
          </mc:Fallback>
        </mc:AlternateContent>
        <p:cxnSp>
          <p:nvCxnSpPr>
            <p:cNvPr id="17" name="直接连接符 16"/>
            <p:cNvCxnSpPr/>
            <p:nvPr/>
          </p:nvCxnSpPr>
          <p:spPr>
            <a:xfrm>
              <a:off x="1646675" y="4869160"/>
              <a:ext cx="90010"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1198903" y="4629554"/>
                  <a:ext cx="315035"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a:latin typeface="Cambria Math"/>
                          </a:rPr>
                          <m:t>1</m:t>
                        </m:r>
                      </m:oMath>
                    </m:oMathPara>
                  </a14:m>
                  <a:endParaRPr lang="zh-CN" altLang="en-US" sz="22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198903" y="4629554"/>
                  <a:ext cx="315035" cy="430887"/>
                </a:xfrm>
                <a:prstGeom prst="rect">
                  <a:avLst/>
                </a:prstGeom>
                <a:blipFill rotWithShape="1">
                  <a:blip r:embed="rId5"/>
                  <a:stretch>
                    <a:fillRect l="-1961" r="-9804"/>
                  </a:stretch>
                </a:blipFill>
              </p:spPr>
              <p:txBody>
                <a:bodyPr/>
                <a:lstStyle/>
                <a:p>
                  <a:r>
                    <a:rPr lang="zh-CN" altLang="en-US">
                      <a:noFill/>
                    </a:rPr>
                    <a:t> </a:t>
                  </a:r>
                </a:p>
              </p:txBody>
            </p:sp>
          </mc:Fallback>
        </mc:AlternateContent>
        <p:cxnSp>
          <p:nvCxnSpPr>
            <p:cNvPr id="21" name="直接连接符 20"/>
            <p:cNvCxnSpPr/>
            <p:nvPr/>
          </p:nvCxnSpPr>
          <p:spPr>
            <a:xfrm flipV="1">
              <a:off x="2411759" y="4844997"/>
              <a:ext cx="720080" cy="744243"/>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131839" y="4844997"/>
              <a:ext cx="1620181" cy="24163"/>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71600" y="5576787"/>
              <a:ext cx="1430534" cy="24163"/>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矩形 26"/>
              <p:cNvSpPr/>
              <p:nvPr/>
            </p:nvSpPr>
            <p:spPr>
              <a:xfrm>
                <a:off x="462492" y="4755788"/>
                <a:ext cx="832592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the graph of cdf </a:t>
                </a:r>
                <a14:m>
                  <m:oMath xmlns:m="http://schemas.openxmlformats.org/officeDocument/2006/math">
                    <m:r>
                      <a:rPr lang="en-US" altLang="zh-CN" sz="2200" i="1" dirty="0">
                        <a:latin typeface="Cambria Math"/>
                      </a:rPr>
                      <m:t>𝐹</m:t>
                    </m:r>
                    <m:r>
                      <a:rPr lang="en-US" altLang="zh-CN" sz="2200" i="1" dirty="0">
                        <a:latin typeface="Cambria Math"/>
                      </a:rPr>
                      <m:t>(</m:t>
                    </m:r>
                    <m:r>
                      <a:rPr lang="en-US" altLang="zh-CN" sz="2200" i="1" dirty="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has a jump at every possible value of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which</a:t>
                </a:r>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called a </a:t>
                </a:r>
                <a:r>
                  <a:rPr lang="en-US" altLang="zh-CN" sz="2200" dirty="0">
                    <a:solidFill>
                      <a:srgbClr val="FF0000"/>
                    </a:solidFill>
                    <a:latin typeface="Times New Roman" panose="02020603050405020304" pitchFamily="18" charset="0"/>
                    <a:cs typeface="Times New Roman" panose="02020603050405020304" pitchFamily="18" charset="0"/>
                  </a:rPr>
                  <a:t>step function</a:t>
                </a:r>
                <a:r>
                  <a:rPr lang="en-US" altLang="zh-CN" sz="2200" b="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462492" y="4755788"/>
                <a:ext cx="8325925" cy="769441"/>
              </a:xfrm>
              <a:prstGeom prst="rect">
                <a:avLst/>
              </a:prstGeom>
              <a:blipFill>
                <a:blip r:embed="rId6"/>
                <a:stretch>
                  <a:fillRect l="-952" t="-7937" r="-952" b="-15873"/>
                </a:stretch>
              </a:blipFill>
            </p:spPr>
            <p:txBody>
              <a:bodyPr/>
              <a:lstStyle/>
              <a:p>
                <a:r>
                  <a:rPr lang="zh-CN" altLang="en-US">
                    <a:noFill/>
                  </a:rPr>
                  <a:t> </a:t>
                </a:r>
              </a:p>
            </p:txBody>
          </p:sp>
        </mc:Fallback>
      </mc:AlternateContent>
      <p:sp>
        <p:nvSpPr>
          <p:cNvPr id="28" name="TextBox 27"/>
          <p:cNvSpPr txBox="1"/>
          <p:nvPr/>
        </p:nvSpPr>
        <p:spPr>
          <a:xfrm>
            <a:off x="474992" y="4284095"/>
            <a:ext cx="1581926"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Remark</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p:cNvSpPr/>
              <p:nvPr/>
            </p:nvSpPr>
            <p:spPr>
              <a:xfrm>
                <a:off x="476545" y="5567370"/>
                <a:ext cx="8325925"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continuous</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the graph of cdf </a:t>
                </a:r>
                <a14:m>
                  <m:oMath xmlns:m="http://schemas.openxmlformats.org/officeDocument/2006/math">
                    <m:r>
                      <a:rPr lang="en-US" altLang="zh-CN" sz="2200" i="1" dirty="0">
                        <a:latin typeface="Cambria Math"/>
                      </a:rPr>
                      <m:t>𝐹</m:t>
                    </m:r>
                    <m:r>
                      <a:rPr lang="en-US" altLang="zh-CN" sz="2200" i="1" dirty="0">
                        <a:latin typeface="Cambria Math"/>
                      </a:rPr>
                      <m:t>(</m:t>
                    </m:r>
                    <m:r>
                      <a:rPr lang="en-US" altLang="zh-CN" sz="2200" i="1" dirty="0">
                        <a:latin typeface="Cambria Math"/>
                      </a:rPr>
                      <m:t>𝑥</m:t>
                    </m:r>
                    <m:r>
                      <a:rPr lang="en-US" altLang="zh-CN" sz="2200" i="1" dirty="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continuous.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476545" y="5567370"/>
                <a:ext cx="8325925" cy="430887"/>
              </a:xfrm>
              <a:prstGeom prst="rect">
                <a:avLst/>
              </a:prstGeom>
              <a:blipFill>
                <a:blip r:embed="rId7"/>
                <a:stretch>
                  <a:fillRect l="-952" t="-12676" b="-29577"/>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12</a:t>
            </a:fld>
            <a:endParaRPr lang="en-US" altLang="zh-CN" dirty="0"/>
          </a:p>
        </p:txBody>
      </p:sp>
    </p:spTree>
    <p:extLst>
      <p:ext uri="{BB962C8B-B14F-4D97-AF65-F5344CB8AC3E}">
        <p14:creationId xmlns:p14="http://schemas.microsoft.com/office/powerpoint/2010/main" val="16223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inVertical)">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17343" y="863715"/>
                <a:ext cx="4828886"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Using </a:t>
                </a:r>
                <a:r>
                  <a:rPr lang="en-US" altLang="zh-CN" sz="2200" dirty="0" err="1">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solidFill>
                          <a:srgbClr val="FF0000"/>
                        </a:solidFill>
                        <a:latin typeface="Cambria Math"/>
                      </a:rPr>
                      <m:t>𝐹</m:t>
                    </m:r>
                    <m:r>
                      <a:rPr lang="en-US" altLang="zh-CN" sz="2200" b="0" i="1" dirty="0" smtClean="0">
                        <a:solidFill>
                          <a:srgbClr val="FF0000"/>
                        </a:solidFill>
                        <a:latin typeface="Cambria Math"/>
                      </a:rPr>
                      <m:t>(</m:t>
                    </m:r>
                    <m:r>
                      <a:rPr lang="en-US" altLang="zh-CN" sz="2200" i="1" dirty="0" smtClean="0">
                        <a:solidFill>
                          <a:srgbClr val="FF0000"/>
                        </a:solidFill>
                        <a:latin typeface="Cambria Math"/>
                      </a:rPr>
                      <m:t>𝑥</m:t>
                    </m:r>
                    <m:r>
                      <a:rPr lang="en-US" altLang="zh-CN" sz="2200" b="0" i="1" dirty="0" smtClean="0">
                        <a:solidFill>
                          <a:srgbClr val="FF0000"/>
                        </a:solidFill>
                        <a:latin typeface="Cambria Math"/>
                      </a:rPr>
                      <m:t>)</m:t>
                    </m:r>
                  </m:oMath>
                </a14:m>
                <a:r>
                  <a:rPr lang="en-US" altLang="zh-CN" sz="2200" dirty="0">
                    <a:solidFill>
                      <a:srgbClr val="FF0000"/>
                    </a:solidFill>
                    <a:latin typeface="Times New Roman" panose="02020603050405020304" pitchFamily="18" charset="0"/>
                    <a:cs typeface="Times New Roman" panose="02020603050405020304" pitchFamily="18" charset="0"/>
                  </a:rPr>
                  <a:t> to Compute Probabilities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17343" y="863715"/>
                <a:ext cx="4828886" cy="430887"/>
              </a:xfrm>
              <a:prstGeom prst="rect">
                <a:avLst/>
              </a:prstGeom>
              <a:blipFill>
                <a:blip r:embed="rId3"/>
                <a:stretch>
                  <a:fillRect l="-1641" t="-10000" r="-37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6525" y="1313765"/>
                <a:ext cx="8190910"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importance of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here, just as for discrete </a:t>
                </a:r>
                <a:r>
                  <a:rPr lang="en-US" altLang="zh-CN" sz="2200" dirty="0" err="1">
                    <a:latin typeface="Times New Roman" panose="02020603050405020304" pitchFamily="18" charset="0"/>
                    <a:cs typeface="Times New Roman" panose="02020603050405020304" pitchFamily="18" charset="0"/>
                  </a:rPr>
                  <a:t>rv’s</a:t>
                </a:r>
                <a:r>
                  <a:rPr lang="en-US" altLang="zh-CN" sz="2200" dirty="0">
                    <a:latin typeface="Times New Roman" panose="02020603050405020304" pitchFamily="18" charset="0"/>
                    <a:cs typeface="Times New Roman" panose="02020603050405020304" pitchFamily="18" charset="0"/>
                  </a:rPr>
                  <a:t>, is that probabilities of various intervals can be computed from a formula  or a table of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96525" y="1313765"/>
                <a:ext cx="8190910" cy="1107996"/>
              </a:xfrm>
              <a:prstGeom prst="rect">
                <a:avLst/>
              </a:prstGeom>
              <a:blipFill>
                <a:blip r:embed="rId4"/>
                <a:stretch>
                  <a:fillRect l="-968" t="-3867" r="-1042" b="-10497"/>
                </a:stretch>
              </a:blipFill>
            </p:spPr>
            <p:txBody>
              <a:bodyPr/>
              <a:lstStyle/>
              <a:p>
                <a:r>
                  <a:rPr lang="zh-CN" altLang="en-US">
                    <a:noFill/>
                  </a:rPr>
                  <a:t> </a:t>
                </a:r>
              </a:p>
            </p:txBody>
          </p:sp>
        </mc:Fallback>
      </mc:AlternateContent>
      <p:sp>
        <p:nvSpPr>
          <p:cNvPr id="4" name="TextBox 3"/>
          <p:cNvSpPr txBox="1"/>
          <p:nvPr/>
        </p:nvSpPr>
        <p:spPr>
          <a:xfrm>
            <a:off x="296525" y="2393885"/>
            <a:ext cx="216024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88414" y="2753925"/>
                <a:ext cx="8334036" cy="11079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and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Then for any real number </a:t>
                </a:r>
                <a14:m>
                  <m:oMath xmlns:m="http://schemas.openxmlformats.org/officeDocument/2006/math">
                    <m:r>
                      <a:rPr lang="en-US" altLang="zh-CN" sz="2200" i="1" dirty="0" smtClean="0">
                        <a:latin typeface="Cambria Math"/>
                      </a:rPr>
                      <m:t>𝑎</m:t>
                    </m:r>
                    <m:r>
                      <a:rPr lang="en-US" altLang="zh-CN" sz="2200" b="0" i="0" dirty="0" smtClean="0">
                        <a:latin typeface="Cambria Math"/>
                      </a:rPr>
                      <m:t> </m:t>
                    </m:r>
                  </m:oMath>
                </a14:m>
                <a:endParaRPr lang="en-US" altLang="zh-CN" sz="22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88414" y="2753925"/>
                <a:ext cx="8334036" cy="1107996"/>
              </a:xfrm>
              <a:prstGeom prst="rect">
                <a:avLst/>
              </a:prstGeom>
              <a:blipFill>
                <a:blip r:embed="rId5"/>
                <a:stretch>
                  <a:fillRect l="-951" t="-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10251" y="3924055"/>
                <a:ext cx="8475466"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And for any two numbers </a:t>
                </a:r>
                <a14:m>
                  <m:oMath xmlns:m="http://schemas.openxmlformats.org/officeDocument/2006/math">
                    <m:r>
                      <a:rPr lang="en-US" altLang="zh-CN" sz="2200" i="1" dirty="0" smtClean="0">
                        <a:latin typeface="Cambria Math"/>
                      </a:rPr>
                      <m:t>𝑎</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𝑏</m:t>
                    </m:r>
                  </m:oMath>
                </a14:m>
                <a:r>
                  <a:rPr lang="en-US" altLang="zh-CN" sz="22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200" b="0" i="1" smtClean="0">
                        <a:latin typeface="Cambria Math"/>
                      </a:rPr>
                      <m:t>𝑎</m:t>
                    </m:r>
                    <m:r>
                      <a:rPr lang="en-US" altLang="zh-CN" sz="2200" b="0" i="1" smtClean="0">
                        <a:latin typeface="Cambria Math"/>
                      </a:rPr>
                      <m:t>&lt;</m:t>
                    </m:r>
                    <m:r>
                      <a:rPr lang="en-US" altLang="zh-CN" sz="2200" b="0" i="1" smtClean="0">
                        <a:latin typeface="Cambria Math"/>
                      </a:rPr>
                      <m:t>𝑏</m:t>
                    </m:r>
                  </m:oMath>
                </a14:m>
                <a:r>
                  <a:rPr lang="en-US" altLang="zh-CN" sz="2200" dirty="0">
                    <a:latin typeface="Times New Roman" panose="02020603050405020304" pitchFamily="18" charset="0"/>
                    <a:cs typeface="Times New Roman" panose="02020603050405020304" pitchFamily="18" charset="0"/>
                  </a:rPr>
                  <a:t>,</a:t>
                </a:r>
              </a:p>
            </p:txBody>
          </p:sp>
        </mc:Choice>
        <mc:Fallback xmlns="">
          <p:sp>
            <p:nvSpPr>
              <p:cNvPr id="6" name="矩形 5"/>
              <p:cNvSpPr>
                <a:spLocks noRot="1" noChangeAspect="1" noMove="1" noResize="1" noEditPoints="1" noAdjustHandles="1" noChangeArrowheads="1" noChangeShapeType="1" noTextEdit="1"/>
              </p:cNvSpPr>
              <p:nvPr/>
            </p:nvSpPr>
            <p:spPr>
              <a:xfrm>
                <a:off x="310251" y="3924055"/>
                <a:ext cx="8475466" cy="430887"/>
              </a:xfrm>
              <a:prstGeom prst="rect">
                <a:avLst/>
              </a:prstGeom>
              <a:blipFill>
                <a:blip r:embed="rId6"/>
                <a:stretch>
                  <a:fillRect l="-935"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31740" y="3457641"/>
                <a:ext cx="289842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&gt;</m:t>
                          </m:r>
                          <m:r>
                            <a:rPr lang="en-US" altLang="zh-CN" sz="2200" b="0" i="1" smtClean="0">
                              <a:latin typeface="Cambria Math"/>
                            </a:rPr>
                            <m:t>𝑎</m:t>
                          </m:r>
                        </m:e>
                      </m:d>
                      <m:r>
                        <a:rPr lang="en-US" altLang="zh-CN" sz="2200" b="0" i="1" smtClean="0">
                          <a:latin typeface="Cambria Math"/>
                        </a:rPr>
                        <m:t>=1−</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𝑎</m:t>
                          </m:r>
                        </m:e>
                      </m:d>
                      <m:r>
                        <a:rPr lang="en-US" altLang="zh-CN" sz="2200" b="0" i="1" smtClean="0">
                          <a:latin typeface="Cambria Math"/>
                        </a:rPr>
                        <m:t>.</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31740" y="3457641"/>
                <a:ext cx="2898422" cy="43088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16747" y="4354942"/>
                <a:ext cx="378872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rPr>
                          <m:t>𝑏</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𝑏</m:t>
                        </m:r>
                      </m:e>
                    </m:d>
                    <m:r>
                      <a:rPr lang="en-US" altLang="zh-CN" sz="2200" b="0" i="1" smtClean="0">
                        <a:latin typeface="Cambria Math"/>
                      </a:rPr>
                      <m:t>−</m:t>
                    </m:r>
                    <m:r>
                      <a:rPr lang="en-US" altLang="zh-CN" sz="2200" b="0" i="1" smtClean="0">
                        <a:latin typeface="Cambria Math"/>
                      </a:rPr>
                      <m:t>𝐹</m:t>
                    </m:r>
                    <m:r>
                      <a:rPr lang="en-US" altLang="zh-CN" sz="2200" b="0" i="1" smtClean="0">
                        <a:latin typeface="Cambria Math"/>
                      </a:rPr>
                      <m:t>(</m:t>
                    </m:r>
                    <m:r>
                      <a:rPr lang="en-US" altLang="zh-CN" sz="2200" b="0" i="1" smtClean="0">
                        <a:latin typeface="Cambria Math"/>
                      </a:rPr>
                      <m:t>𝑎</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316747" y="4354942"/>
                <a:ext cx="3788729" cy="430887"/>
              </a:xfrm>
              <a:prstGeom prst="rect">
                <a:avLst/>
              </a:prstGeom>
              <a:blipFill rotWithShape="1">
                <a:blip r:embed="rId8"/>
                <a:stretch>
                  <a:fillRect t="-7042" r="-1286"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7343" y="5004175"/>
                <a:ext cx="6725816" cy="769441"/>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Remark </a:t>
                </a:r>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 be a </a:t>
                </a:r>
                <a:r>
                  <a:rPr lang="en-US" altLang="zh-CN" sz="2200" dirty="0">
                    <a:solidFill>
                      <a:srgbClr val="FF0000"/>
                    </a:solidFill>
                    <a:latin typeface="Times New Roman" panose="02020603050405020304" pitchFamily="18" charset="0"/>
                    <a:cs typeface="Times New Roman" panose="02020603050405020304" pitchFamily="18" charset="0"/>
                  </a:rPr>
                  <a:t>discrete </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𝑎</m:t>
                    </m:r>
                  </m:oMath>
                </a14:m>
                <a:r>
                  <a:rPr lang="en-US" altLang="zh-CN" sz="2200" dirty="0">
                    <a:latin typeface="Times New Roman" panose="02020603050405020304" pitchFamily="18" charset="0"/>
                    <a:cs typeface="Times New Roman" panose="02020603050405020304" pitchFamily="18" charset="0"/>
                  </a:rPr>
                  <a:t> is possible value, then</a:t>
                </a:r>
              </a:p>
              <a:p>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rPr>
                          <m:t>𝑎</m:t>
                        </m:r>
                        <m:r>
                          <a:rPr lang="en-US" altLang="zh-CN" sz="2200" i="1">
                            <a:latin typeface="Cambria Math"/>
                            <a:ea typeface="Cambria Math"/>
                          </a:rPr>
                          <m:t>≤</m:t>
                        </m:r>
                        <m:r>
                          <a:rPr lang="en-US" altLang="zh-CN" sz="2200" i="1">
                            <a:latin typeface="Cambria Math"/>
                          </a:rPr>
                          <m:t>𝑋</m:t>
                        </m:r>
                        <m:r>
                          <a:rPr lang="en-US" altLang="zh-CN" sz="2200" i="1">
                            <a:latin typeface="Cambria Math"/>
                            <a:ea typeface="Cambria Math"/>
                          </a:rPr>
                          <m:t>≤</m:t>
                        </m:r>
                        <m:r>
                          <a:rPr lang="en-US" altLang="zh-CN" sz="2200" i="1">
                            <a:latin typeface="Cambria Math"/>
                          </a:rPr>
                          <m:t>𝑏</m:t>
                        </m:r>
                      </m:e>
                    </m:d>
                    <m:r>
                      <a:rPr lang="en-US" altLang="zh-CN" sz="2200" i="1">
                        <a:latin typeface="Cambria Math"/>
                      </a:rPr>
                      <m:t>=</m:t>
                    </m:r>
                    <m:r>
                      <a:rPr lang="en-US" altLang="zh-CN" sz="2200" i="1">
                        <a:latin typeface="Cambria Math"/>
                      </a:rPr>
                      <m:t>𝐹</m:t>
                    </m:r>
                    <m:d>
                      <m:dPr>
                        <m:ctrlPr>
                          <a:rPr lang="en-US" altLang="zh-CN" sz="2200" i="1">
                            <a:latin typeface="Cambria Math" panose="02040503050406030204" pitchFamily="18" charset="0"/>
                          </a:rPr>
                        </m:ctrlPr>
                      </m:dPr>
                      <m:e>
                        <m:r>
                          <a:rPr lang="en-US" altLang="zh-CN" sz="2200" i="1">
                            <a:latin typeface="Cambria Math"/>
                          </a:rPr>
                          <m:t>𝑏</m:t>
                        </m:r>
                      </m:e>
                    </m:d>
                    <m:r>
                      <a:rPr lang="en-US" altLang="zh-CN" sz="2200" i="1">
                        <a:latin typeface="Cambria Math"/>
                      </a:rPr>
                      <m:t>−</m:t>
                    </m:r>
                    <m:r>
                      <a:rPr lang="en-US" altLang="zh-CN" sz="2200" i="1">
                        <a:latin typeface="Cambria Math"/>
                      </a:rPr>
                      <m:t>𝐹</m:t>
                    </m:r>
                    <m:r>
                      <a:rPr lang="en-US" altLang="zh-CN" sz="2200" i="1">
                        <a:latin typeface="Cambria Math"/>
                      </a:rPr>
                      <m:t>(</m:t>
                    </m:r>
                    <m:r>
                      <a:rPr lang="en-US" altLang="zh-CN" sz="2200" i="1">
                        <a:latin typeface="Cambria Math"/>
                      </a:rPr>
                      <m:t>𝑎</m:t>
                    </m:r>
                    <m:r>
                      <a:rPr lang="en-US" altLang="zh-CN" sz="2200" b="0" i="1" smtClean="0">
                        <a:latin typeface="Cambria Math"/>
                      </a:rPr>
                      <m:t>−</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317343" y="5004175"/>
                <a:ext cx="6725816" cy="769441"/>
              </a:xfrm>
              <a:prstGeom prst="rect">
                <a:avLst/>
              </a:prstGeom>
              <a:blipFill>
                <a:blip r:embed="rId9"/>
                <a:stretch>
                  <a:fillRect l="-1179" t="-5556" b="-15079"/>
                </a:stretch>
              </a:blipFill>
            </p:spPr>
            <p:txBody>
              <a:bodyPr/>
              <a:lstStyle/>
              <a:p>
                <a:r>
                  <a:rPr lang="zh-CN" altLang="en-US">
                    <a:noFill/>
                  </a:rPr>
                  <a:t> </a:t>
                </a:r>
              </a:p>
            </p:txBody>
          </p:sp>
        </mc:Fallback>
      </mc:AlternateContent>
      <p:sp>
        <p:nvSpPr>
          <p:cNvPr id="9" name="Slide Number Placeholder 8"/>
          <p:cNvSpPr>
            <a:spLocks noGrp="1"/>
          </p:cNvSpPr>
          <p:nvPr>
            <p:ph type="sldNum" sz="quarter" idx="11"/>
          </p:nvPr>
        </p:nvSpPr>
        <p:spPr/>
        <p:txBody>
          <a:bodyPr/>
          <a:lstStyle/>
          <a:p>
            <a:pPr>
              <a:defRPr/>
            </a:pPr>
            <a:fld id="{DF2308B0-52A9-437D-9700-D7B37876F5B1}" type="slidenum">
              <a:rPr lang="zh-CN" altLang="en-US" smtClean="0"/>
              <a:pPr>
                <a:defRPr/>
              </a:pPr>
              <a:t>13</a:t>
            </a:fld>
            <a:endParaRPr lang="en-US" altLang="zh-CN" dirty="0"/>
          </a:p>
        </p:txBody>
      </p:sp>
    </p:spTree>
    <p:extLst>
      <p:ext uri="{BB962C8B-B14F-4D97-AF65-F5344CB8AC3E}">
        <p14:creationId xmlns:p14="http://schemas.microsoft.com/office/powerpoint/2010/main" val="128193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06515" y="1315952"/>
                <a:ext cx="801089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the magnitude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of a dynamic load on a bridge is given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06515" y="1315952"/>
                <a:ext cx="8010890" cy="769441"/>
              </a:xfrm>
              <a:prstGeom prst="rect">
                <a:avLst/>
              </a:prstGeom>
              <a:blipFill>
                <a:blip r:embed="rId2"/>
                <a:stretch>
                  <a:fillRect l="-989" t="-5556" r="-989" b="-15079"/>
                </a:stretch>
              </a:blipFill>
            </p:spPr>
            <p:txBody>
              <a:bodyPr/>
              <a:lstStyle/>
              <a:p>
                <a:r>
                  <a:rPr lang="zh-CN" altLang="en-US">
                    <a:noFill/>
                  </a:rPr>
                  <a:t> </a:t>
                </a:r>
              </a:p>
            </p:txBody>
          </p:sp>
        </mc:Fallback>
      </mc:AlternateContent>
      <p:sp>
        <p:nvSpPr>
          <p:cNvPr id="3" name="TextBox 2"/>
          <p:cNvSpPr txBox="1"/>
          <p:nvPr/>
        </p:nvSpPr>
        <p:spPr>
          <a:xfrm>
            <a:off x="206515" y="870267"/>
            <a:ext cx="27003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230717" y="2033845"/>
                <a:ext cx="3511987" cy="898387"/>
              </a:xfrm>
              <a:prstGeom prst="rect">
                <a:avLst/>
              </a:prstGeom>
              <a:noFill/>
            </p:spPr>
            <p:txBody>
              <a:bodyPr wrap="none" rtlCol="0">
                <a:spAutoFit/>
              </a:bodyPr>
              <a:lstStyle/>
              <a:p>
                <a14:m>
                  <m:oMath xmlns:m="http://schemas.openxmlformats.org/officeDocument/2006/math">
                    <m:r>
                      <a:rPr lang="en-US" altLang="zh-CN" sz="2200" i="1" smtClean="0">
                        <a:latin typeface="Cambria Math"/>
                      </a:rPr>
                      <m:t>𝑓</m:t>
                    </m:r>
                    <m:d>
                      <m:dPr>
                        <m:ctrlPr>
                          <a:rPr lang="en-US" altLang="zh-CN" sz="2200" i="1" smtClean="0">
                            <a:latin typeface="Cambria Math" panose="02040503050406030204" pitchFamily="18" charset="0"/>
                          </a:rPr>
                        </m:ctrlPr>
                      </m:dPr>
                      <m:e>
                        <m:r>
                          <a:rPr lang="en-US" altLang="zh-CN" sz="2200" i="1" smtClean="0">
                            <a:latin typeface="Cambria Math"/>
                          </a:rPr>
                          <m:t>𝑥</m:t>
                        </m:r>
                      </m:e>
                    </m:d>
                    <m:r>
                      <a:rPr lang="en-US" altLang="zh-CN" sz="220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8</m:t>
                                </m:r>
                              </m:den>
                            </m:f>
                            <m:r>
                              <a:rPr lang="en-US" altLang="zh-CN" sz="2200" b="0" i="1" smtClean="0">
                                <a:latin typeface="Cambria Math"/>
                              </a:rPr>
                              <m:t>𝑥</m:t>
                            </m:r>
                            <m:r>
                              <a:rPr lang="en-US" altLang="zh-CN" sz="2200" i="1" smtClean="0">
                                <a:latin typeface="Cambria Math"/>
                              </a:rPr>
                              <m:t>,  </m:t>
                            </m:r>
                            <m:r>
                              <a:rPr lang="en-US" altLang="zh-CN" sz="2200" b="0" i="1" smtClean="0">
                                <a:latin typeface="Cambria Math"/>
                              </a:rPr>
                              <m:t>0</m:t>
                            </m:r>
                            <m:r>
                              <a:rPr lang="en-US" altLang="zh-CN" sz="2200" i="1" smtClean="0">
                                <a:latin typeface="Cambria Math"/>
                                <a:ea typeface="Cambria Math"/>
                              </a:rPr>
                              <m:t>≤</m:t>
                            </m:r>
                            <m:r>
                              <a:rPr lang="en-US" altLang="zh-CN" sz="2200" i="1" smtClean="0">
                                <a:latin typeface="Cambria Math"/>
                              </a:rPr>
                              <m:t>𝑥</m:t>
                            </m:r>
                            <m:r>
                              <a:rPr lang="en-US" altLang="zh-CN" sz="2200" i="1" smtClean="0">
                                <a:latin typeface="Cambria Math"/>
                                <a:ea typeface="Cambria Math"/>
                              </a:rPr>
                              <m:t>≤</m:t>
                            </m:r>
                            <m:r>
                              <a:rPr lang="en-US" altLang="zh-CN" sz="2200" b="0" i="1" smtClean="0">
                                <a:latin typeface="Cambria Math"/>
                                <a:ea typeface="Cambria Math"/>
                              </a:rPr>
                              <m:t>2</m:t>
                            </m:r>
                          </m:e>
                          <m:e>
                            <m:r>
                              <a:rPr lang="en-US" altLang="zh-CN" sz="2200" i="1" smtClean="0">
                                <a:latin typeface="Cambria Math"/>
                              </a:rPr>
                              <m:t>&amp;</m:t>
                            </m:r>
                            <m:r>
                              <a:rPr lang="en-US" altLang="zh-CN" sz="2200" b="0" i="1" smtClean="0">
                                <a:latin typeface="Cambria Math"/>
                              </a:rPr>
                              <m:t>    0</m:t>
                            </m:r>
                            <m:r>
                              <a:rPr lang="en-US" altLang="zh-CN" sz="2200" i="1" smtClean="0">
                                <a:latin typeface="Cambria Math"/>
                              </a:rPr>
                              <m:t>,  </m:t>
                            </m:r>
                            <m:r>
                              <a:rPr lang="en-US" altLang="zh-CN" sz="2200" b="0" i="1" smtClean="0">
                                <a:latin typeface="Cambria Math"/>
                              </a:rPr>
                              <m:t>  </m:t>
                            </m:r>
                            <m:r>
                              <a:rPr lang="en-US" altLang="zh-CN" sz="2200" b="0" i="1" smtClean="0">
                                <a:latin typeface="Cambria Math"/>
                              </a:rPr>
                              <m:t>𝑜𝑡h𝑒𝑟𝑤𝑖𝑠𝑒</m:t>
                            </m:r>
                          </m:e>
                        </m:eqArr>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2230717" y="2033845"/>
                <a:ext cx="3511987" cy="89838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6515" y="3075519"/>
                <a:ext cx="4227952"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For any number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between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2</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06515" y="3075519"/>
                <a:ext cx="4227952" cy="430887"/>
              </a:xfrm>
              <a:prstGeom prst="rect">
                <a:avLst/>
              </a:prstGeom>
              <a:blipFill>
                <a:blip r:embed="rId4"/>
                <a:stretch>
                  <a:fillRect l="-1876" t="-10000" r="-101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56665" y="3476192"/>
                <a:ext cx="4642553"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𝑥</m:t>
                        </m:r>
                      </m:sup>
                      <m:e>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8</m:t>
                                </m:r>
                              </m:den>
                            </m:f>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8</m:t>
                        </m:r>
                      </m:den>
                    </m:f>
                    <m:r>
                      <a:rPr lang="en-US" altLang="zh-CN" sz="2200" b="0" i="1" smtClean="0">
                        <a:latin typeface="Cambria Math"/>
                      </a:rPr>
                      <m:t>𝑥</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16</m:t>
                        </m:r>
                      </m:den>
                    </m:f>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b="0" i="1" smtClean="0">
                        <a:latin typeface="Cambria Math"/>
                      </a:rPr>
                      <m:t> </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1556665" y="3476192"/>
                <a:ext cx="4642553" cy="599010"/>
              </a:xfrm>
              <a:prstGeom prst="rect">
                <a:avLst/>
              </a:prstGeom>
              <a:blipFill rotWithShape="1">
                <a:blip r:embed="rId5"/>
                <a:stretch>
                  <a:fillRect/>
                </a:stretch>
              </a:blipFill>
            </p:spPr>
            <p:txBody>
              <a:bodyPr/>
              <a:lstStyle/>
              <a:p>
                <a:r>
                  <a:rPr lang="zh-CN" altLang="en-US">
                    <a:noFill/>
                  </a:rPr>
                  <a:t> </a:t>
                </a:r>
              </a:p>
            </p:txBody>
          </p:sp>
        </mc:Fallback>
      </mc:AlternateContent>
      <p:sp>
        <p:nvSpPr>
          <p:cNvPr id="7" name="TextBox 6"/>
          <p:cNvSpPr txBox="1"/>
          <p:nvPr/>
        </p:nvSpPr>
        <p:spPr>
          <a:xfrm>
            <a:off x="206515" y="4075202"/>
            <a:ext cx="121513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Thus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30717" y="4281019"/>
                <a:ext cx="4308680" cy="1173206"/>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smtClean="0">
                                <a:latin typeface="Cambria Math" panose="02040503050406030204" pitchFamily="18" charset="0"/>
                              </a:rPr>
                            </m:ctrlPr>
                          </m:eqArrPr>
                          <m:e>
                            <m:r>
                              <a:rPr lang="en-US" altLang="zh-CN" sz="2200" b="0" i="1" smtClean="0">
                                <a:latin typeface="Cambria Math"/>
                              </a:rPr>
                              <m:t>    0             </m:t>
                            </m:r>
                            <m:r>
                              <a:rPr lang="en-US" altLang="zh-CN" sz="2200" b="0" i="1" smtClean="0">
                                <a:latin typeface="Cambria Math"/>
                              </a:rPr>
                              <m:t>𝑥</m:t>
                            </m:r>
                            <m:r>
                              <a:rPr lang="en-US" altLang="zh-CN" sz="2200" b="0" i="1" smtClean="0">
                                <a:latin typeface="Cambria Math"/>
                              </a:rPr>
                              <m:t>&lt;0     </m:t>
                            </m:r>
                          </m:e>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8</m:t>
                                </m:r>
                              </m:den>
                            </m:f>
                            <m:r>
                              <a:rPr lang="en-US" altLang="zh-CN" sz="2200" b="0" i="1" smtClean="0">
                                <a:latin typeface="Cambria Math"/>
                              </a:rPr>
                              <m:t>𝑥</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16</m:t>
                                </m:r>
                              </m:den>
                            </m:f>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b="0" i="1" smtClean="0">
                                <a:latin typeface="Cambria Math"/>
                              </a:rPr>
                              <m:t>   0</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≤2 </m:t>
                            </m:r>
                          </m:e>
                          <m:e>
                            <m:r>
                              <a:rPr lang="en-US" altLang="zh-CN" sz="2200" b="0" i="1" smtClean="0">
                                <a:latin typeface="Cambria Math"/>
                              </a:rPr>
                              <m:t>      1            </m:t>
                            </m:r>
                            <m:r>
                              <a:rPr lang="en-US" altLang="zh-CN" sz="2200" b="0" i="1" smtClean="0">
                                <a:latin typeface="Cambria Math"/>
                              </a:rPr>
                              <m:t>𝑥</m:t>
                            </m:r>
                            <m:r>
                              <a:rPr lang="en-US" altLang="zh-CN" sz="2200" b="0" i="1" smtClean="0">
                                <a:latin typeface="Cambria Math"/>
                              </a:rPr>
                              <m:t>&gt;2       </m:t>
                            </m:r>
                          </m:e>
                        </m:eqArr>
                      </m:e>
                    </m:d>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2230717" y="4281019"/>
                <a:ext cx="4308680" cy="1173206"/>
              </a:xfrm>
              <a:prstGeom prst="rect">
                <a:avLst/>
              </a:prstGeom>
              <a:blipFill rotWithShape="1">
                <a:blip r:embed="rId6"/>
                <a:stretch>
                  <a:fillRect/>
                </a:stretch>
              </a:blipFill>
            </p:spPr>
            <p:txBody>
              <a:bodyPr/>
              <a:lstStyle/>
              <a:p>
                <a:r>
                  <a:rPr lang="zh-CN" altLang="en-US">
                    <a:noFill/>
                  </a:rPr>
                  <a:t> </a:t>
                </a:r>
              </a:p>
            </p:txBody>
          </p:sp>
        </mc:Fallback>
      </mc:AlternateContent>
      <p:sp>
        <p:nvSpPr>
          <p:cNvPr id="9" name="Slide Number Placeholder 8"/>
          <p:cNvSpPr>
            <a:spLocks noGrp="1"/>
          </p:cNvSpPr>
          <p:nvPr>
            <p:ph type="sldNum" sz="quarter" idx="11"/>
          </p:nvPr>
        </p:nvSpPr>
        <p:spPr/>
        <p:txBody>
          <a:bodyPr/>
          <a:lstStyle/>
          <a:p>
            <a:pPr>
              <a:defRPr/>
            </a:pPr>
            <a:fld id="{DF2308B0-52A9-437D-9700-D7B37876F5B1}" type="slidenum">
              <a:rPr lang="zh-CN" altLang="en-US" smtClean="0"/>
              <a:pPr>
                <a:defRPr/>
              </a:pPr>
              <a:t>14</a:t>
            </a:fld>
            <a:endParaRPr lang="en-US" altLang="zh-CN" dirty="0"/>
          </a:p>
        </p:txBody>
      </p:sp>
    </p:spTree>
    <p:extLst>
      <p:ext uri="{BB962C8B-B14F-4D97-AF65-F5344CB8AC3E}">
        <p14:creationId xmlns:p14="http://schemas.microsoft.com/office/powerpoint/2010/main" val="32444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566555" y="1178750"/>
                <a:ext cx="747083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probability that the load is between </a:t>
                </a:r>
                <a14:m>
                  <m:oMath xmlns:m="http://schemas.openxmlformats.org/officeDocument/2006/math">
                    <m:r>
                      <a:rPr lang="en-US" altLang="zh-CN" sz="2200" i="1" dirty="0" smtClean="0">
                        <a:latin typeface="Cambria Math"/>
                      </a:rPr>
                      <m:t>1 </m:t>
                    </m:r>
                  </m:oMath>
                </a14:m>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1.5 </m:t>
                    </m:r>
                  </m:oMath>
                </a14:m>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66555" y="1178750"/>
                <a:ext cx="7470830" cy="430887"/>
              </a:xfrm>
              <a:prstGeom prst="rect">
                <a:avLst/>
              </a:prstGeom>
              <a:blipFill>
                <a:blip r:embed="rId2"/>
                <a:stretch>
                  <a:fillRect l="-1061"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06690" y="1794875"/>
                <a:ext cx="7520328"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1</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≤1.5</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1.5</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1</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16</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16</m:t>
                        </m:r>
                      </m:den>
                    </m:f>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a:rPr>
                              <m:t>9</m:t>
                            </m:r>
                          </m:num>
                          <m:den>
                            <m:r>
                              <a:rPr lang="en-US" altLang="zh-CN" sz="2200" b="0" i="1" smtClean="0">
                                <a:latin typeface="Cambria Math"/>
                              </a:rPr>
                              <m:t>4</m:t>
                            </m:r>
                          </m:den>
                        </m:f>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16</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19</m:t>
                        </m:r>
                      </m:num>
                      <m:den>
                        <m:r>
                          <a:rPr lang="en-US" altLang="zh-CN" sz="2200" b="0" i="1" smtClean="0">
                            <a:latin typeface="Cambria Math"/>
                          </a:rPr>
                          <m:t>64</m:t>
                        </m:r>
                      </m:den>
                    </m:f>
                  </m:oMath>
                </a14:m>
                <a:r>
                  <a:rPr lang="en-US" altLang="zh-CN" sz="2200" dirty="0">
                    <a:latin typeface="+mj-lt"/>
                  </a:rPr>
                  <a:t>.</a:t>
                </a:r>
                <a:r>
                  <a:rPr lang="zh-CN" altLang="en-US" sz="2200" dirty="0">
                    <a:latin typeface="+mj-lt"/>
                  </a:rPr>
                  <a:t> </a:t>
                </a:r>
              </a:p>
            </p:txBody>
          </p:sp>
        </mc:Choice>
        <mc:Fallback xmlns="">
          <p:sp>
            <p:nvSpPr>
              <p:cNvPr id="3" name="TextBox 2"/>
              <p:cNvSpPr txBox="1">
                <a:spLocks noRot="1" noChangeAspect="1" noMove="1" noResize="1" noEditPoints="1" noAdjustHandles="1" noChangeArrowheads="1" noChangeShapeType="1" noTextEdit="1"/>
              </p:cNvSpPr>
              <p:nvPr/>
            </p:nvSpPr>
            <p:spPr>
              <a:xfrm>
                <a:off x="606690" y="1794875"/>
                <a:ext cx="7520328" cy="599010"/>
              </a:xfrm>
              <a:prstGeom prst="rect">
                <a:avLst/>
              </a:prstGeom>
              <a:blipFill rotWithShape="1">
                <a:blip r:embed="rId3"/>
                <a:stretch>
                  <a:fillRect b="-5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66555" y="2483895"/>
                <a:ext cx="484459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probability that the load exceeds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66555" y="2483895"/>
                <a:ext cx="4844596" cy="430887"/>
              </a:xfrm>
              <a:prstGeom prst="rect">
                <a:avLst/>
              </a:prstGeom>
              <a:blipFill>
                <a:blip r:embed="rId4"/>
                <a:stretch>
                  <a:fillRect l="-1635" t="-8451" r="-50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66555" y="2933945"/>
                <a:ext cx="7068089" cy="5734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&gt;1</m:t>
                        </m:r>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≤1</m:t>
                        </m:r>
                      </m:e>
                    </m:d>
                    <m:r>
                      <a:rPr lang="en-US" altLang="zh-CN" sz="2200" b="0" i="1" smtClean="0">
                        <a:latin typeface="Cambria Math"/>
                      </a:rPr>
                      <m:t>=1−</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1</m:t>
                        </m:r>
                      </m:e>
                    </m:d>
                    <m:r>
                      <a:rPr lang="en-US" altLang="zh-CN" sz="2200" b="0" i="1" smtClean="0">
                        <a:latin typeface="Cambria Math"/>
                      </a:rPr>
                      <m:t>=1−</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16</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11</m:t>
                        </m:r>
                      </m:num>
                      <m:den>
                        <m:r>
                          <a:rPr lang="en-US" altLang="zh-CN" sz="2200" b="0" i="1" smtClean="0">
                            <a:latin typeface="Cambria Math"/>
                          </a:rPr>
                          <m:t>16</m:t>
                        </m:r>
                      </m:den>
                    </m:f>
                    <m:r>
                      <a:rPr lang="en-US" altLang="zh-CN" sz="2200" b="0" i="1" smtClean="0">
                        <a:latin typeface="Cambria Math"/>
                      </a:rPr>
                      <m:t>.</m:t>
                    </m:r>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566555" y="2933945"/>
                <a:ext cx="7068089" cy="57342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06690" y="3609020"/>
                <a:ext cx="8164777"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Once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has been obtained, any probability involving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can easily be calculated without any further integration.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606690" y="3609020"/>
                <a:ext cx="8164777" cy="769441"/>
              </a:xfrm>
              <a:prstGeom prst="rect">
                <a:avLst/>
              </a:prstGeom>
              <a:blipFill>
                <a:blip r:embed="rId6"/>
                <a:stretch>
                  <a:fillRect l="-971" t="-5556" r="-1046" b="-15873"/>
                </a:stretch>
              </a:blipFill>
            </p:spPr>
            <p:txBody>
              <a:bodyPr/>
              <a:lstStyle/>
              <a:p>
                <a:r>
                  <a:rPr lang="zh-CN" altLang="en-US">
                    <a:noFill/>
                  </a:rPr>
                  <a:t> </a:t>
                </a:r>
              </a:p>
            </p:txBody>
          </p:sp>
        </mc:Fallback>
      </mc:AlternateContent>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15</a:t>
            </a:fld>
            <a:endParaRPr lang="en-US" altLang="zh-CN" dirty="0"/>
          </a:p>
        </p:txBody>
      </p:sp>
    </p:spTree>
    <p:extLst>
      <p:ext uri="{BB962C8B-B14F-4D97-AF65-F5344CB8AC3E}">
        <p14:creationId xmlns:p14="http://schemas.microsoft.com/office/powerpoint/2010/main" val="357447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808826" y="996167"/>
                <a:ext cx="3201004"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Obtaining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from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808826" y="996167"/>
                <a:ext cx="3201004" cy="430887"/>
              </a:xfrm>
              <a:prstGeom prst="rect">
                <a:avLst/>
              </a:prstGeom>
              <a:blipFill>
                <a:blip r:embed="rId2"/>
                <a:stretch>
                  <a:fillRect l="-2476" t="-8451" r="-38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06515" y="1454642"/>
                <a:ext cx="8163774"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and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then for every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which the derivative </a:t>
                </a:r>
                <a14:m>
                  <m:oMath xmlns:m="http://schemas.openxmlformats.org/officeDocument/2006/math">
                    <m:r>
                      <a:rPr lang="en-US" altLang="zh-CN" sz="2200" i="1" dirty="0" smtClean="0">
                        <a:latin typeface="Cambria Math"/>
                      </a:rPr>
                      <m:t>𝐹</m:t>
                    </m:r>
                    <m:r>
                      <a:rPr lang="en-US" altLang="zh-CN" sz="2200" b="0" i="1" dirty="0" smtClean="0">
                        <a:latin typeface="Cambria Math" panose="02040503050406030204" pitchFamily="18" charset="0"/>
                      </a:rPr>
                      <m:t>′</m:t>
                    </m:r>
                    <m:r>
                      <a:rPr lang="en-US" altLang="zh-CN" sz="2200" i="1" dirty="0" smtClean="0">
                        <a:latin typeface="Cambria Math"/>
                      </a:rPr>
                      <m:t>(</m:t>
                    </m:r>
                    <m:r>
                      <a:rPr lang="en-US" altLang="zh-CN" sz="2200" i="1" dirty="0" smtClean="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exists, </a:t>
                </a:r>
                <a14:m>
                  <m:oMath xmlns:m="http://schemas.openxmlformats.org/officeDocument/2006/math">
                    <m:r>
                      <a:rPr lang="en-US" altLang="zh-CN" sz="2200" i="1" dirty="0" smtClean="0">
                        <a:latin typeface="Cambria Math"/>
                      </a:rPr>
                      <m:t>𝐹</m:t>
                    </m:r>
                    <m:r>
                      <a:rPr lang="en-US" altLang="zh-CN" sz="2200" b="0" i="1" dirty="0" smtClean="0">
                        <a:latin typeface="Cambria Math" panose="02040503050406030204" pitchFamily="18" charset="0"/>
                      </a:rPr>
                      <m:t>′</m:t>
                    </m:r>
                    <m:d>
                      <m:dPr>
                        <m:ctrlPr>
                          <a:rPr lang="en-US" altLang="zh-CN" sz="2200" i="1" dirty="0" smtClean="0">
                            <a:latin typeface="Cambria Math" panose="02040503050406030204" pitchFamily="18" charset="0"/>
                          </a:rPr>
                        </m:ctrlPr>
                      </m:dPr>
                      <m:e>
                        <m:r>
                          <a:rPr lang="en-US" altLang="zh-CN" sz="2200" i="1" dirty="0" smtClean="0">
                            <a:latin typeface="Cambria Math"/>
                          </a:rPr>
                          <m:t>𝑥</m:t>
                        </m:r>
                      </m:e>
                    </m:d>
                    <m:r>
                      <a:rPr lang="en-US" altLang="zh-CN" sz="2200" b="0" i="0"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06515" y="1454642"/>
                <a:ext cx="8163774" cy="769441"/>
              </a:xfrm>
              <a:prstGeom prst="rect">
                <a:avLst/>
              </a:prstGeom>
              <a:blipFill>
                <a:blip r:embed="rId3"/>
                <a:stretch>
                  <a:fillRect l="-971" t="-5556" r="-224" b="-15079"/>
                </a:stretch>
              </a:blipFill>
            </p:spPr>
            <p:txBody>
              <a:bodyPr/>
              <a:lstStyle/>
              <a:p>
                <a:r>
                  <a:rPr lang="zh-CN" altLang="en-US">
                    <a:noFill/>
                  </a:rPr>
                  <a:t> </a:t>
                </a:r>
              </a:p>
            </p:txBody>
          </p:sp>
        </mc:Fallback>
      </mc:AlternateContent>
      <p:sp>
        <p:nvSpPr>
          <p:cNvPr id="4" name="TextBox 3"/>
          <p:cNvSpPr txBox="1"/>
          <p:nvPr/>
        </p:nvSpPr>
        <p:spPr>
          <a:xfrm>
            <a:off x="199124" y="998730"/>
            <a:ext cx="198022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85169" y="2278033"/>
                <a:ext cx="8895135"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r>
                  <a:rPr lang="zh-CN" altLang="en-US"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has a uniform distribution,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𝐹</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is as follows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85169" y="2278033"/>
                <a:ext cx="8895135" cy="430887"/>
              </a:xfrm>
              <a:prstGeom prst="rect">
                <a:avLst/>
              </a:prstGeom>
              <a:blipFill>
                <a:blip r:embed="rId4"/>
                <a:stretch>
                  <a:fillRect l="-890"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1520" y="2941758"/>
                <a:ext cx="3877215" cy="1173206"/>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smtClean="0">
                                <a:latin typeface="Cambria Math" panose="02040503050406030204" pitchFamily="18" charset="0"/>
                              </a:rPr>
                            </m:ctrlPr>
                          </m:eqArrPr>
                          <m:e>
                            <m:r>
                              <a:rPr lang="en-US" altLang="zh-CN" sz="2200" b="0" i="1" smtClean="0">
                                <a:latin typeface="Cambria Math"/>
                              </a:rPr>
                              <m:t>   0        </m:t>
                            </m:r>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𝐴</m:t>
                            </m:r>
                            <m:r>
                              <a:rPr lang="en-US" altLang="zh-CN" sz="2200" b="0" i="1" smtClean="0">
                                <a:latin typeface="Cambria Math"/>
                                <a:ea typeface="Cambria Math"/>
                              </a:rPr>
                              <m:t>          </m:t>
                            </m:r>
                          </m:e>
                          <m:e>
                            <m:f>
                              <m:fPr>
                                <m:ctrlPr>
                                  <a:rPr lang="en-US" altLang="zh-CN" sz="2200" i="1" smtClean="0">
                                    <a:latin typeface="Cambria Math" panose="02040503050406030204" pitchFamily="18" charset="0"/>
                                  </a:rPr>
                                </m:ctrlPr>
                              </m:fPr>
                              <m:num>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𝐴</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   </m:t>
                            </m:r>
                            <m:r>
                              <m:rPr>
                                <m:sty m:val="p"/>
                              </m:rPr>
                              <a:rPr lang="el-GR" altLang="zh-CN" sz="2200" b="0" i="1" smtClean="0">
                                <a:latin typeface="Cambria Math"/>
                                <a:ea typeface="Cambria Math"/>
                              </a:rPr>
                              <m:t>Α</m:t>
                            </m:r>
                            <m:r>
                              <a:rPr lang="en-US" altLang="zh-CN" sz="2200" b="0" i="1" smtClean="0">
                                <a:latin typeface="Cambria Math"/>
                                <a:ea typeface="Cambria Math"/>
                              </a:rPr>
                              <m:t>&lt;</m:t>
                            </m:r>
                            <m:r>
                              <a:rPr lang="en-US" altLang="zh-CN" sz="2200" b="0" i="1" smtClean="0">
                                <a:latin typeface="Cambria Math"/>
                                <a:ea typeface="Cambria Math"/>
                              </a:rPr>
                              <m:t>𝑥</m:t>
                            </m:r>
                            <m:r>
                              <a:rPr lang="en-US" altLang="zh-CN" sz="2200" b="0" i="1" smtClean="0">
                                <a:latin typeface="Cambria Math"/>
                                <a:ea typeface="Cambria Math"/>
                              </a:rPr>
                              <m:t>≤</m:t>
                            </m:r>
                            <m:r>
                              <a:rPr lang="en-US" altLang="zh-CN" sz="2200" b="0" i="1" smtClean="0">
                                <a:latin typeface="Cambria Math"/>
                                <a:ea typeface="Cambria Math"/>
                              </a:rPr>
                              <m:t>𝐵</m:t>
                            </m:r>
                          </m:e>
                          <m:e>
                            <m:r>
                              <a:rPr lang="en-US" altLang="zh-CN" sz="2200" b="0" i="1" smtClean="0">
                                <a:latin typeface="Cambria Math"/>
                              </a:rPr>
                              <m:t>      1       </m:t>
                            </m:r>
                            <m:r>
                              <a:rPr lang="en-US" altLang="zh-CN" sz="2200" b="0" i="1" smtClean="0">
                                <a:latin typeface="Cambria Math"/>
                              </a:rPr>
                              <m:t>𝑥</m:t>
                            </m:r>
                            <m:r>
                              <a:rPr lang="en-US" altLang="zh-CN" sz="2200" b="0" i="1" smtClean="0">
                                <a:latin typeface="Cambria Math"/>
                              </a:rPr>
                              <m:t>&gt;</m:t>
                            </m:r>
                            <m:r>
                              <a:rPr lang="en-US" altLang="zh-CN" sz="2200" b="0" i="1" smtClean="0">
                                <a:latin typeface="Cambria Math"/>
                              </a:rPr>
                              <m:t>𝐵</m:t>
                            </m:r>
                            <m:r>
                              <a:rPr lang="en-US" altLang="zh-CN" sz="2200" b="0" i="1" smtClean="0">
                                <a:latin typeface="Cambria Math"/>
                              </a:rPr>
                              <m:t>             </m:t>
                            </m:r>
                          </m:e>
                        </m:eqArr>
                      </m:e>
                    </m:d>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251520" y="2941758"/>
                <a:ext cx="3877215" cy="1173206"/>
              </a:xfrm>
              <a:prstGeom prst="rect">
                <a:avLst/>
              </a:prstGeom>
              <a:blipFill rotWithShape="1">
                <a:blip r:embed="rId5"/>
                <a:stretch>
                  <a:fillRect/>
                </a:stretch>
              </a:blipFill>
            </p:spPr>
            <p:txBody>
              <a:bodyPr/>
              <a:lstStyle/>
              <a:p>
                <a:r>
                  <a:rPr lang="zh-CN" altLang="en-US">
                    <a:noFill/>
                  </a:rPr>
                  <a:t> </a:t>
                </a:r>
              </a:p>
            </p:txBody>
          </p:sp>
        </mc:Fallback>
      </mc:AlternateContent>
      <p:grpSp>
        <p:nvGrpSpPr>
          <p:cNvPr id="8" name="组合 7"/>
          <p:cNvGrpSpPr/>
          <p:nvPr/>
        </p:nvGrpSpPr>
        <p:grpSpPr>
          <a:xfrm>
            <a:off x="3955214" y="2753925"/>
            <a:ext cx="2675219" cy="1750552"/>
            <a:chOff x="971600" y="4104075"/>
            <a:chExt cx="3780420" cy="1988023"/>
          </a:xfrm>
        </p:grpSpPr>
        <p:cxnSp>
          <p:nvCxnSpPr>
            <p:cNvPr id="9" name="直接箭头连接符 8"/>
            <p:cNvCxnSpPr/>
            <p:nvPr/>
          </p:nvCxnSpPr>
          <p:spPr>
            <a:xfrm>
              <a:off x="971600" y="5589240"/>
              <a:ext cx="378042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646675" y="4104075"/>
              <a:ext cx="0" cy="18002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11760" y="5499230"/>
              <a:ext cx="0" cy="9001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31840" y="5499230"/>
              <a:ext cx="0" cy="9001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254242" y="5639184"/>
                  <a:ext cx="315035"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𝐴</m:t>
                        </m:r>
                      </m:oMath>
                    </m:oMathPara>
                  </a14:m>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54242" y="5639184"/>
                  <a:ext cx="315035" cy="430887"/>
                </a:xfrm>
                <a:prstGeom prst="rect">
                  <a:avLst/>
                </a:prstGeom>
                <a:blipFill rotWithShape="1">
                  <a:blip r:embed="rId6"/>
                  <a:stretch>
                    <a:fillRect l="-1961" r="-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74322" y="5661211"/>
                  <a:ext cx="315035"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𝐵</m:t>
                        </m:r>
                      </m:oMath>
                    </m:oMathPara>
                  </a14:m>
                  <a:endParaRPr lang="zh-CN" altLang="en-US" sz="22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974322" y="5661211"/>
                  <a:ext cx="315035" cy="430887"/>
                </a:xfrm>
                <a:prstGeom prst="rect">
                  <a:avLst/>
                </a:prstGeom>
                <a:blipFill rotWithShape="1">
                  <a:blip r:embed="rId7"/>
                  <a:stretch>
                    <a:fillRect l="-1961" r="-19608"/>
                  </a:stretch>
                </a:blipFill>
              </p:spPr>
              <p:txBody>
                <a:bodyPr/>
                <a:lstStyle/>
                <a:p>
                  <a:r>
                    <a:rPr lang="zh-CN" altLang="en-US">
                      <a:noFill/>
                    </a:rPr>
                    <a:t> </a:t>
                  </a:r>
                </a:p>
              </p:txBody>
            </p:sp>
          </mc:Fallback>
        </mc:AlternateContent>
        <p:cxnSp>
          <p:nvCxnSpPr>
            <p:cNvPr id="15" name="直接连接符 14"/>
            <p:cNvCxnSpPr/>
            <p:nvPr/>
          </p:nvCxnSpPr>
          <p:spPr>
            <a:xfrm>
              <a:off x="1646675" y="4869160"/>
              <a:ext cx="90010"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198903" y="4629554"/>
                  <a:ext cx="315035"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i="1" dirty="0">
                            <a:latin typeface="Cambria Math"/>
                          </a:rPr>
                          <m:t>1</m:t>
                        </m:r>
                      </m:oMath>
                    </m:oMathPara>
                  </a14:m>
                  <a:endParaRPr lang="zh-CN" altLang="en-US" sz="22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198903" y="4629554"/>
                  <a:ext cx="315035" cy="430887"/>
                </a:xfrm>
                <a:prstGeom prst="rect">
                  <a:avLst/>
                </a:prstGeom>
                <a:blipFill rotWithShape="1">
                  <a:blip r:embed="rId8"/>
                  <a:stretch>
                    <a:fillRect l="-1961" r="-9804"/>
                  </a:stretch>
                </a:blipFill>
              </p:spPr>
              <p:txBody>
                <a:bodyPr/>
                <a:lstStyle/>
                <a:p>
                  <a:r>
                    <a:rPr lang="zh-CN" altLang="en-US">
                      <a:noFill/>
                    </a:rPr>
                    <a:t> </a:t>
                  </a:r>
                </a:p>
              </p:txBody>
            </p:sp>
          </mc:Fallback>
        </mc:AlternateContent>
        <p:cxnSp>
          <p:nvCxnSpPr>
            <p:cNvPr id="17" name="直接连接符 16"/>
            <p:cNvCxnSpPr/>
            <p:nvPr/>
          </p:nvCxnSpPr>
          <p:spPr>
            <a:xfrm flipV="1">
              <a:off x="2411759" y="4844997"/>
              <a:ext cx="720080" cy="744243"/>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131839" y="4844997"/>
              <a:ext cx="1620181" cy="24163"/>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71600" y="5576787"/>
              <a:ext cx="1430534" cy="24163"/>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矩形 19"/>
              <p:cNvSpPr/>
              <p:nvPr/>
            </p:nvSpPr>
            <p:spPr>
              <a:xfrm>
                <a:off x="284350" y="4599130"/>
                <a:ext cx="5724067" cy="430887"/>
              </a:xfrm>
              <a:prstGeom prst="rect">
                <a:avLst/>
              </a:prstGeom>
            </p:spPr>
            <p:txBody>
              <a:bodyPr wrap="none">
                <a:spAutoFit/>
              </a:bodyPr>
              <a:lstStyle/>
              <a:p>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differentiable except at </a:t>
                </a:r>
                <a14:m>
                  <m:oMath xmlns:m="http://schemas.openxmlformats.org/officeDocument/2006/math">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𝐴</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𝐵</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284350" y="4599130"/>
                <a:ext cx="5724067" cy="430887"/>
              </a:xfrm>
              <a:prstGeom prst="rect">
                <a:avLst/>
              </a:prstGeom>
              <a:blipFill>
                <a:blip r:embed="rId9"/>
                <a:stretch>
                  <a:fillRect l="-106"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1520" y="5074008"/>
                <a:ext cx="8482386" cy="90896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=0</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b="0" i="1" smtClean="0">
                        <a:latin typeface="Cambria Math"/>
                      </a:rPr>
                      <m:t>𝑥</m:t>
                    </m:r>
                    <m:r>
                      <a:rPr lang="en-US" altLang="zh-CN" sz="2200" b="0" i="1" smtClean="0">
                        <a:latin typeface="Cambria Math"/>
                      </a:rPr>
                      <m:t>&lt;</m:t>
                    </m:r>
                    <m:r>
                      <a:rPr lang="en-US" altLang="zh-CN" sz="2200" b="0" i="1" smtClean="0">
                        <a:latin typeface="Cambria Math"/>
                      </a:rPr>
                      <m:t>𝐴</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=1</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b="0" i="1" smtClean="0">
                        <a:latin typeface="Cambria Math"/>
                      </a:rPr>
                      <m:t>𝑥</m:t>
                    </m:r>
                    <m:r>
                      <a:rPr lang="en-US" altLang="zh-CN" sz="2200" b="0" i="1" smtClean="0">
                        <a:latin typeface="Cambria Math"/>
                      </a:rPr>
                      <m:t>&gt;</m:t>
                    </m:r>
                    <m:r>
                      <a:rPr lang="en-US" altLang="zh-CN" sz="2200" b="0" i="1" smtClean="0">
                        <a:latin typeface="Cambria Math"/>
                      </a:rPr>
                      <m:t>𝐵</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200" b="0" i="1" smtClean="0">
                            <a:latin typeface="Cambria Math" panose="02040503050406030204" pitchFamily="18" charset="0"/>
                          </a:rPr>
                        </m:ctrlPr>
                      </m:sSupPr>
                      <m:e>
                        <m:r>
                          <a:rPr lang="en-US" altLang="zh-CN" sz="2200" b="0" i="1" smtClean="0">
                            <a:latin typeface="Cambria Math"/>
                          </a:rPr>
                          <m:t>𝐹</m:t>
                        </m:r>
                      </m:e>
                      <m:sup>
                        <m:r>
                          <a:rPr lang="en-US" altLang="zh-CN" sz="2200" b="0" i="1" smtClean="0">
                            <a:latin typeface="Cambria Math"/>
                          </a:rPr>
                          <m:t>′</m:t>
                        </m:r>
                      </m:sup>
                    </m:sSup>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=0=</m:t>
                    </m:r>
                    <m:r>
                      <a:rPr lang="en-US" altLang="zh-CN" sz="2200" b="0" i="1" smtClean="0">
                        <a:latin typeface="Cambria Math"/>
                      </a:rPr>
                      <m:t>𝑓</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such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For </a:t>
                </a:r>
                <a14:m>
                  <m:oMath xmlns:m="http://schemas.openxmlformats.org/officeDocument/2006/math">
                    <m:r>
                      <a:rPr lang="en-US" altLang="zh-CN" sz="2200" b="0" i="1" smtClean="0">
                        <a:latin typeface="Cambria Math"/>
                      </a:rPr>
                      <m:t>𝐴</m:t>
                    </m:r>
                    <m:r>
                      <a:rPr lang="en-US" altLang="zh-CN" sz="2200" b="0" i="1" smtClean="0">
                        <a:latin typeface="Cambria Math"/>
                      </a:rPr>
                      <m:t>&lt;</m:t>
                    </m:r>
                    <m:r>
                      <a:rPr lang="en-US" altLang="zh-CN" sz="2200" b="0" i="1" smtClean="0">
                        <a:latin typeface="Cambria Math"/>
                      </a:rPr>
                      <m:t>𝑥</m:t>
                    </m:r>
                    <m:r>
                      <a:rPr lang="en-US" altLang="zh-CN" sz="2200" b="0" i="1" smtClean="0">
                        <a:latin typeface="Cambria Math"/>
                      </a:rPr>
                      <m:t>&lt;</m:t>
                    </m:r>
                    <m:r>
                      <a:rPr lang="en-US" altLang="zh-CN" sz="2200" b="0" i="1" smtClean="0">
                        <a:latin typeface="Cambria Math"/>
                      </a:rPr>
                      <m:t>𝐵</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200" b="0" i="1" smtClean="0">
                            <a:latin typeface="Cambria Math" panose="02040503050406030204" pitchFamily="18" charset="0"/>
                          </a:rPr>
                        </m:ctrlPr>
                      </m:sSupPr>
                      <m:e>
                        <m:r>
                          <a:rPr lang="en-US" altLang="zh-CN" sz="2200" b="0" i="1" smtClean="0">
                            <a:latin typeface="Cambria Math"/>
                          </a:rPr>
                          <m:t>𝐹</m:t>
                        </m:r>
                      </m:e>
                      <m:sup>
                        <m:r>
                          <a:rPr lang="en-US" altLang="zh-CN" sz="2200" b="0" i="1" smtClean="0">
                            <a:latin typeface="Cambria Math"/>
                          </a:rPr>
                          <m:t>′</m:t>
                        </m:r>
                      </m:sup>
                    </m:sSup>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m:t>
                    </m:r>
                    <m:r>
                      <a:rPr lang="en-US" altLang="zh-CN" sz="2200" b="0" i="1" smtClean="0">
                        <a:latin typeface="Cambria Math"/>
                      </a:rPr>
                      <m:t>𝑓</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51520" y="5074008"/>
                <a:ext cx="8482386" cy="908967"/>
              </a:xfrm>
              <a:prstGeom prst="rect">
                <a:avLst/>
              </a:prstGeom>
              <a:blipFill>
                <a:blip r:embed="rId10"/>
                <a:stretch>
                  <a:fillRect l="-934" t="-4027" b="-5369"/>
                </a:stretch>
              </a:blipFill>
            </p:spPr>
            <p:txBody>
              <a:bodyPr/>
              <a:lstStyle/>
              <a:p>
                <a:r>
                  <a:rPr lang="zh-CN" altLang="en-US">
                    <a:noFill/>
                  </a:rPr>
                  <a:t> </a:t>
                </a:r>
              </a:p>
            </p:txBody>
          </p:sp>
        </mc:Fallback>
      </mc:AlternateContent>
      <p:sp>
        <p:nvSpPr>
          <p:cNvPr id="6" name="Slide Number Placeholder 5"/>
          <p:cNvSpPr>
            <a:spLocks noGrp="1"/>
          </p:cNvSpPr>
          <p:nvPr>
            <p:ph type="sldNum" sz="quarter" idx="11"/>
          </p:nvPr>
        </p:nvSpPr>
        <p:spPr/>
        <p:txBody>
          <a:bodyPr/>
          <a:lstStyle/>
          <a:p>
            <a:pPr>
              <a:defRPr/>
            </a:pPr>
            <a:fld id="{DF2308B0-52A9-437D-9700-D7B37876F5B1}" type="slidenum">
              <a:rPr lang="zh-CN" altLang="en-US" smtClean="0"/>
              <a:pPr>
                <a:defRPr/>
              </a:pPr>
              <a:t>16</a:t>
            </a:fld>
            <a:endParaRPr lang="en-US" altLang="zh-CN" dirty="0"/>
          </a:p>
        </p:txBody>
      </p:sp>
    </p:spTree>
    <p:extLst>
      <p:ext uri="{BB962C8B-B14F-4D97-AF65-F5344CB8AC3E}">
        <p14:creationId xmlns:p14="http://schemas.microsoft.com/office/powerpoint/2010/main" val="303184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510" y="908720"/>
            <a:ext cx="472918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Percentiles of a Continuous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16505" y="1313765"/>
                <a:ext cx="8802470"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When we say that an individual’s test score was at the </a:t>
                </a:r>
                <a14:m>
                  <m:oMath xmlns:m="http://schemas.openxmlformats.org/officeDocument/2006/math">
                    <m:r>
                      <a:rPr lang="en-US" altLang="zh-CN" sz="2200" i="1" dirty="0" smtClean="0">
                        <a:latin typeface="Cambria Math"/>
                      </a:rPr>
                      <m:t>85</m:t>
                    </m:r>
                  </m:oMath>
                </a14:m>
                <a:r>
                  <a:rPr lang="en-US" altLang="zh-CN" sz="2200" dirty="0">
                    <a:latin typeface="Times New Roman" panose="02020603050405020304" pitchFamily="18" charset="0"/>
                    <a:cs typeface="Times New Roman" panose="02020603050405020304" pitchFamily="18" charset="0"/>
                  </a:rPr>
                  <a:t>th percentile of the population, we mean that </a:t>
                </a:r>
                <a14:m>
                  <m:oMath xmlns:m="http://schemas.openxmlformats.org/officeDocument/2006/math">
                    <m:r>
                      <a:rPr lang="en-US" altLang="zh-CN" sz="2200" i="1" dirty="0" smtClean="0">
                        <a:latin typeface="Cambria Math"/>
                      </a:rPr>
                      <m:t>85% </m:t>
                    </m:r>
                  </m:oMath>
                </a14:m>
                <a:r>
                  <a:rPr lang="en-US" altLang="zh-CN" sz="2200" dirty="0">
                    <a:latin typeface="Times New Roman" panose="02020603050405020304" pitchFamily="18" charset="0"/>
                    <a:cs typeface="Times New Roman" panose="02020603050405020304" pitchFamily="18" charset="0"/>
                  </a:rPr>
                  <a:t>of all population scores were below that score and </a:t>
                </a:r>
                <a14:m>
                  <m:oMath xmlns:m="http://schemas.openxmlformats.org/officeDocument/2006/math">
                    <m:r>
                      <a:rPr lang="en-US" altLang="zh-CN" sz="2200" i="1" dirty="0" smtClean="0">
                        <a:latin typeface="Cambria Math"/>
                      </a:rPr>
                      <m:t>15% </m:t>
                    </m:r>
                  </m:oMath>
                </a14:m>
                <a:r>
                  <a:rPr lang="en-US" altLang="zh-CN" sz="2200" dirty="0">
                    <a:latin typeface="Times New Roman" panose="02020603050405020304" pitchFamily="18" charset="0"/>
                    <a:cs typeface="Times New Roman" panose="02020603050405020304" pitchFamily="18" charset="0"/>
                  </a:rPr>
                  <a:t>were above. Similarly, the </a:t>
                </a:r>
                <a14:m>
                  <m:oMath xmlns:m="http://schemas.openxmlformats.org/officeDocument/2006/math">
                    <m:r>
                      <a:rPr lang="en-US" altLang="zh-CN" sz="2200" i="1" dirty="0" smtClean="0">
                        <a:latin typeface="Cambria Math"/>
                      </a:rPr>
                      <m:t>40</m:t>
                    </m:r>
                  </m:oMath>
                </a14:m>
                <a:r>
                  <a:rPr lang="en-US" altLang="zh-CN" sz="2200" dirty="0">
                    <a:latin typeface="Times New Roman" panose="02020603050405020304" pitchFamily="18" charset="0"/>
                    <a:cs typeface="Times New Roman" panose="02020603050405020304" pitchFamily="18" charset="0"/>
                  </a:rPr>
                  <a:t>th percentile is the score that exceeds </a:t>
                </a:r>
                <a14:m>
                  <m:oMath xmlns:m="http://schemas.openxmlformats.org/officeDocument/2006/math">
                    <m:r>
                      <a:rPr lang="en-US" altLang="zh-CN" sz="2200" i="1" dirty="0" smtClean="0">
                        <a:latin typeface="Cambria Math"/>
                      </a:rPr>
                      <m:t>40% </m:t>
                    </m:r>
                  </m:oMath>
                </a14:m>
                <a:r>
                  <a:rPr lang="en-US" altLang="zh-CN" sz="2200" dirty="0">
                    <a:latin typeface="Times New Roman" panose="02020603050405020304" pitchFamily="18" charset="0"/>
                    <a:cs typeface="Times New Roman" panose="02020603050405020304" pitchFamily="18" charset="0"/>
                  </a:rPr>
                  <a:t>of all scores</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is exceeded by </a:t>
                </a:r>
                <a14:m>
                  <m:oMath xmlns:m="http://schemas.openxmlformats.org/officeDocument/2006/math">
                    <m:r>
                      <a:rPr lang="en-US" altLang="zh-CN" sz="2200" i="1" dirty="0" smtClean="0">
                        <a:latin typeface="Cambria Math"/>
                      </a:rPr>
                      <m:t>60% </m:t>
                    </m:r>
                  </m:oMath>
                </a14:m>
                <a:r>
                  <a:rPr lang="en-US" altLang="zh-CN" sz="2200" dirty="0">
                    <a:latin typeface="Times New Roman" panose="02020603050405020304" pitchFamily="18" charset="0"/>
                    <a:cs typeface="Times New Roman" panose="02020603050405020304" pitchFamily="18" charset="0"/>
                  </a:rPr>
                  <a:t>of all scores.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16505" y="1313765"/>
                <a:ext cx="8802470" cy="1446550"/>
              </a:xfrm>
              <a:prstGeom prst="rect">
                <a:avLst/>
              </a:prstGeom>
              <a:blipFill rotWithShape="0">
                <a:blip r:embed="rId3"/>
                <a:stretch>
                  <a:fillRect l="-900" t="-6751" r="-900" b="-379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63586" y="3542584"/>
                <a:ext cx="8555394"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𝑝</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a number between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 The </a:t>
                </a:r>
                <a14:m>
                  <m:oMath xmlns:m="http://schemas.openxmlformats.org/officeDocument/2006/math">
                    <m:r>
                      <a:rPr lang="en-US" altLang="zh-CN" sz="2200" b="1" i="1" dirty="0" smtClean="0">
                        <a:solidFill>
                          <a:srgbClr val="FF0000"/>
                        </a:solidFill>
                        <a:latin typeface="Cambria Math"/>
                      </a:rPr>
                      <m:t>(</m:t>
                    </m:r>
                    <m:r>
                      <a:rPr lang="en-US" altLang="zh-CN" sz="2200" b="0" i="1" dirty="0" smtClean="0">
                        <a:solidFill>
                          <a:srgbClr val="FF0000"/>
                        </a:solidFill>
                        <a:latin typeface="Cambria Math"/>
                      </a:rPr>
                      <m:t>100</m:t>
                    </m:r>
                    <m:r>
                      <a:rPr lang="en-US" altLang="zh-CN" sz="2200" b="0" i="1" dirty="0" smtClean="0">
                        <a:solidFill>
                          <a:srgbClr val="FF0000"/>
                        </a:solidFill>
                        <a:latin typeface="Cambria Math"/>
                      </a:rPr>
                      <m:t>𝑝</m:t>
                    </m:r>
                    <m:r>
                      <a:rPr lang="en-US" altLang="zh-CN" sz="2200" i="1" dirty="0">
                        <a:solidFill>
                          <a:srgbClr val="FF0000"/>
                        </a:solidFill>
                        <a:latin typeface="Cambria Math"/>
                      </a:rPr>
                      <m:t>)</m:t>
                    </m:r>
                  </m:oMath>
                </a14:m>
                <a:r>
                  <a:rPr lang="en-US" altLang="zh-CN" sz="2200" dirty="0" err="1">
                    <a:solidFill>
                      <a:srgbClr val="FF0000"/>
                    </a:solidFill>
                    <a:latin typeface="Times New Roman" panose="02020603050405020304" pitchFamily="18" charset="0"/>
                    <a:cs typeface="Times New Roman" panose="02020603050405020304" pitchFamily="18" charset="0"/>
                  </a:rPr>
                  <a:t>th</a:t>
                </a:r>
                <a:r>
                  <a:rPr lang="en-US" altLang="zh-CN" sz="2200" dirty="0">
                    <a:solidFill>
                      <a:srgbClr val="FF0000"/>
                    </a:solidFill>
                    <a:latin typeface="Times New Roman" panose="02020603050405020304" pitchFamily="18" charset="0"/>
                    <a:cs typeface="Times New Roman" panose="02020603050405020304" pitchFamily="18" charset="0"/>
                  </a:rPr>
                  <a:t> percentile </a:t>
                </a:r>
                <a:r>
                  <a:rPr lang="en-US" altLang="zh-CN" sz="2200" dirty="0">
                    <a:latin typeface="Times New Roman" panose="02020603050405020304" pitchFamily="18" charset="0"/>
                    <a:cs typeface="Times New Roman" panose="02020603050405020304" pitchFamily="18" charset="0"/>
                  </a:rPr>
                  <a:t>of the distribution of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b="0" i="1" smtClean="0">
                        <a:latin typeface="Cambria Math"/>
                      </a:rPr>
                      <m:t>𝜂</m:t>
                    </m:r>
                    <m:r>
                      <a:rPr lang="en-US" altLang="zh-CN" sz="2200" b="0" i="1" smtClean="0">
                        <a:latin typeface="Cambria Math"/>
                      </a:rPr>
                      <m:t>(</m:t>
                    </m:r>
                    <m:r>
                      <a:rPr lang="en-US" altLang="zh-CN" sz="2200" b="0" i="1" smtClean="0">
                        <a:latin typeface="Cambria Math"/>
                      </a:rPr>
                      <m:t>𝑝</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is defined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63586" y="3542584"/>
                <a:ext cx="8555394" cy="769441"/>
              </a:xfrm>
              <a:prstGeom prst="rect">
                <a:avLst/>
              </a:prstGeom>
              <a:blipFill>
                <a:blip r:embed="rId4"/>
                <a:stretch>
                  <a:fillRect l="-927" t="-5556" r="-927" b="-15873"/>
                </a:stretch>
              </a:blipFill>
            </p:spPr>
            <p:txBody>
              <a:bodyPr/>
              <a:lstStyle/>
              <a:p>
                <a:r>
                  <a:rPr lang="zh-CN" altLang="en-US">
                    <a:noFill/>
                  </a:rPr>
                  <a:t> </a:t>
                </a:r>
              </a:p>
            </p:txBody>
          </p:sp>
        </mc:Fallback>
      </mc:AlternateContent>
      <p:sp>
        <p:nvSpPr>
          <p:cNvPr id="5" name="TextBox 4"/>
          <p:cNvSpPr txBox="1"/>
          <p:nvPr/>
        </p:nvSpPr>
        <p:spPr>
          <a:xfrm>
            <a:off x="161510" y="3113965"/>
            <a:ext cx="207023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1286635" y="4374105"/>
                <a:ext cx="2066976" cy="47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𝑝</m:t>
                              </m:r>
                            </m:e>
                          </m:d>
                        </m:e>
                      </m:d>
                      <m:r>
                        <a:rPr lang="en-US" altLang="zh-CN" sz="2200" b="0" i="1" smtClean="0">
                          <a:latin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286635" y="4374105"/>
                <a:ext cx="2066976" cy="474489"/>
              </a:xfrm>
              <a:prstGeom prst="rect">
                <a:avLst/>
              </a:prstGeom>
              <a:blipFill rotWithShape="1">
                <a:blip r:embed="rId5"/>
                <a:stretch>
                  <a:fillRect b="-5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311860" y="4329100"/>
                <a:ext cx="1960024" cy="565155"/>
              </a:xfrm>
              <a:prstGeom prst="rect">
                <a:avLst/>
              </a:prstGeom>
              <a:noFill/>
            </p:spPr>
            <p:txBody>
              <a:bodyPr wrap="none" rtlCol="0">
                <a:spAutoFit/>
              </a:bodyPr>
              <a:lstStyle/>
              <a:p>
                <a14:m>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ea typeface="Cambria Math"/>
                          </a:rPr>
                          <m:t>∞</m:t>
                        </m:r>
                      </m:sub>
                      <m:sup>
                        <m:r>
                          <a:rPr lang="en-US" altLang="zh-CN" sz="2200" b="0" i="1" smtClean="0">
                            <a:latin typeface="Cambria Math"/>
                          </a:rPr>
                          <m:t>𝜂</m:t>
                        </m:r>
                        <m:r>
                          <a:rPr lang="en-US" altLang="zh-CN" sz="2200" b="0" i="1" smtClean="0">
                            <a:latin typeface="Cambria Math"/>
                          </a:rPr>
                          <m:t>(</m:t>
                        </m:r>
                        <m:r>
                          <a:rPr lang="en-US" altLang="zh-CN" sz="2200" b="0" i="1" smtClean="0">
                            <a:latin typeface="Cambria Math"/>
                          </a:rPr>
                          <m:t>𝑝</m:t>
                        </m:r>
                        <m:r>
                          <a:rPr lang="en-US" altLang="zh-CN" sz="2200" b="0" i="1" smtClean="0">
                            <a:latin typeface="Cambria Math"/>
                          </a:rPr>
                          <m:t>)</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𝑦</m:t>
                            </m:r>
                          </m:e>
                        </m:d>
                        <m:r>
                          <a:rPr lang="en-US" altLang="zh-CN" sz="2200" b="0" i="1" smtClean="0">
                            <a:latin typeface="Cambria Math"/>
                          </a:rPr>
                          <m:t>𝑑𝑦</m:t>
                        </m:r>
                      </m:e>
                    </m:nary>
                    <m:r>
                      <a:rPr lang="en-US" altLang="zh-CN" sz="2200" b="0" i="1" smtClean="0">
                        <a:latin typeface="Cambria Math"/>
                      </a:rPr>
                      <m:t>. </m:t>
                    </m:r>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3311860" y="4329100"/>
                <a:ext cx="1960024" cy="56515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0813" y="4959170"/>
                <a:ext cx="8460940" cy="769441"/>
              </a:xfrm>
              <a:prstGeom prst="rect">
                <a:avLst/>
              </a:prstGeom>
              <a:noFill/>
            </p:spPr>
            <p:txBody>
              <a:bodyPr wrap="square" rtlCol="0">
                <a:spAutoFit/>
              </a:bodyPr>
              <a:lstStyle/>
              <a:p>
                <a:pPr algn="just"/>
                <a14:m>
                  <m:oMath xmlns:m="http://schemas.openxmlformats.org/officeDocument/2006/math">
                    <m:r>
                      <a:rPr lang="en-US" altLang="zh-CN" sz="2200" b="0" i="1" smtClean="0">
                        <a:solidFill>
                          <a:srgbClr val="FF0000"/>
                        </a:solidFill>
                        <a:latin typeface="Cambria Math"/>
                      </a:rPr>
                      <m:t>𝜂</m:t>
                    </m:r>
                    <m:r>
                      <a:rPr lang="en-US" altLang="zh-CN" sz="2200" b="0" i="1" smtClean="0">
                        <a:solidFill>
                          <a:srgbClr val="FF0000"/>
                        </a:solidFill>
                        <a:latin typeface="Cambria Math"/>
                      </a:rPr>
                      <m:t>(</m:t>
                    </m:r>
                    <m:r>
                      <a:rPr lang="en-US" altLang="zh-CN" sz="2200" b="0" i="1" smtClean="0">
                        <a:solidFill>
                          <a:srgbClr val="FF0000"/>
                        </a:solidFill>
                        <a:latin typeface="Cambria Math"/>
                      </a:rPr>
                      <m:t>𝑝</m:t>
                    </m:r>
                    <m:r>
                      <a:rPr lang="en-US" altLang="zh-CN" sz="2200" b="0" i="1" smtClean="0">
                        <a:solidFill>
                          <a:srgbClr val="FF0000"/>
                        </a:solidFill>
                        <a:latin typeface="Cambria Math"/>
                      </a:rPr>
                      <m:t>)</m:t>
                    </m:r>
                  </m:oMath>
                </a14:m>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 </a:t>
                </a:r>
                <a14:m>
                  <m:oMath xmlns:m="http://schemas.openxmlformats.org/officeDocument/2006/math">
                    <m:r>
                      <a:rPr lang="en-US" altLang="zh-CN" sz="2200" i="1" dirty="0" smtClean="0">
                        <a:latin typeface="Cambria Math"/>
                      </a:rPr>
                      <m:t>100</m:t>
                    </m:r>
                    <m:r>
                      <a:rPr lang="en-US" altLang="zh-CN" sz="2200" i="1" dirty="0" smtClean="0">
                        <a:latin typeface="Cambria Math"/>
                      </a:rPr>
                      <m:t>𝑝</m:t>
                    </m:r>
                  </m:oMath>
                </a14:m>
                <a:r>
                  <a:rPr lang="en-US" altLang="zh-CN" sz="2200" dirty="0" err="1">
                    <a:latin typeface="Times New Roman" panose="02020603050405020304" pitchFamily="18" charset="0"/>
                    <a:cs typeface="Times New Roman" panose="02020603050405020304" pitchFamily="18" charset="0"/>
                  </a:rPr>
                  <a:t>th</a:t>
                </a:r>
                <a:r>
                  <a:rPr lang="en-US" altLang="zh-CN" sz="2200" dirty="0">
                    <a:latin typeface="Times New Roman" panose="02020603050405020304" pitchFamily="18" charset="0"/>
                    <a:cs typeface="Times New Roman" panose="02020603050405020304" pitchFamily="18" charset="0"/>
                  </a:rPr>
                  <a:t> percentile</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the distribution of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is a real number </a:t>
                </a:r>
                <a:r>
                  <a:rPr lang="en-US" altLang="zh-CN" sz="2200" dirty="0">
                    <a:latin typeface="Times New Roman" panose="02020603050405020304" pitchFamily="18" charset="0"/>
                    <a:cs typeface="Times New Roman" panose="02020603050405020304" pitchFamily="18" charset="0"/>
                  </a:rPr>
                  <a:t>such that the probability that </a:t>
                </a:r>
                <a14:m>
                  <m:oMath xmlns:m="http://schemas.openxmlformats.org/officeDocument/2006/math">
                    <m:r>
                      <a:rPr lang="en-US" altLang="zh-CN" sz="2200" b="0" i="1" smtClean="0">
                        <a:latin typeface="Cambria Math"/>
                      </a:rPr>
                      <m:t>𝑋</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bellow it is </a:t>
                </a:r>
                <a14:m>
                  <m:oMath xmlns:m="http://schemas.openxmlformats.org/officeDocument/2006/math">
                    <m:r>
                      <a:rPr lang="en-US" altLang="zh-CN" sz="2200" i="1" dirty="0" smtClean="0">
                        <a:latin typeface="Cambria Math"/>
                      </a:rPr>
                      <m:t>𝑝</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10813" y="4959170"/>
                <a:ext cx="8460940" cy="769441"/>
              </a:xfrm>
              <a:prstGeom prst="rect">
                <a:avLst/>
              </a:prstGeom>
              <a:blipFill>
                <a:blip r:embed="rId7"/>
                <a:stretch>
                  <a:fillRect l="-937" t="-5556" r="-937" b="-15079"/>
                </a:stretch>
              </a:blipFill>
            </p:spPr>
            <p:txBody>
              <a:bodyPr/>
              <a:lstStyle/>
              <a:p>
                <a:r>
                  <a:rPr lang="zh-CN" altLang="en-US">
                    <a:noFill/>
                  </a:rPr>
                  <a:t> </a:t>
                </a:r>
              </a:p>
            </p:txBody>
          </p:sp>
        </mc:Fallback>
      </mc:AlternateContent>
      <p:sp>
        <p:nvSpPr>
          <p:cNvPr id="9" name="Slide Number Placeholder 8"/>
          <p:cNvSpPr>
            <a:spLocks noGrp="1"/>
          </p:cNvSpPr>
          <p:nvPr>
            <p:ph type="sldNum" sz="quarter" idx="11"/>
          </p:nvPr>
        </p:nvSpPr>
        <p:spPr/>
        <p:txBody>
          <a:bodyPr/>
          <a:lstStyle/>
          <a:p>
            <a:pPr>
              <a:defRPr/>
            </a:pPr>
            <a:fld id="{DF2308B0-52A9-437D-9700-D7B37876F5B1}" type="slidenum">
              <a:rPr lang="zh-CN" altLang="en-US" smtClean="0"/>
              <a:pPr>
                <a:defRPr/>
              </a:pPr>
              <a:t>17</a:t>
            </a:fld>
            <a:endParaRPr lang="en-US" altLang="zh-CN" dirty="0"/>
          </a:p>
        </p:txBody>
      </p:sp>
    </p:spTree>
    <p:extLst>
      <p:ext uri="{BB962C8B-B14F-4D97-AF65-F5344CB8AC3E}">
        <p14:creationId xmlns:p14="http://schemas.microsoft.com/office/powerpoint/2010/main" val="29135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67" y="818710"/>
            <a:ext cx="6380953" cy="2676191"/>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364083" y="4894255"/>
                <a:ext cx="8552478"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we repeatedly perform the same experiments, then in the long run a ratio of </a:t>
                </a:r>
                <a14:m>
                  <m:oMath xmlns:m="http://schemas.openxmlformats.org/officeDocument/2006/math">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 among all the observed values will be less than </a:t>
                </a:r>
                <a14:m>
                  <m:oMath xmlns:m="http://schemas.openxmlformats.org/officeDocument/2006/math">
                    <m:r>
                      <a:rPr lang="en-US" altLang="zh-CN" sz="2200" i="1">
                        <a:latin typeface="Cambria Math"/>
                      </a:rPr>
                      <m:t>𝜂</m:t>
                    </m:r>
                    <m:d>
                      <m:dPr>
                        <m:ctrlPr>
                          <a:rPr lang="en-US" altLang="zh-CN" sz="2200" i="1">
                            <a:latin typeface="Cambria Math" panose="02040503050406030204" pitchFamily="18" charset="0"/>
                          </a:rPr>
                        </m:ctrlPr>
                      </m:dPr>
                      <m:e>
                        <m:r>
                          <a:rPr lang="en-US" altLang="zh-CN" sz="2200" i="1">
                            <a:latin typeface="Cambria Math"/>
                          </a:rPr>
                          <m:t>𝑝</m:t>
                        </m:r>
                      </m:e>
                    </m:d>
                    <m:r>
                      <a:rPr lang="en-US" altLang="zh-CN" sz="2200" b="0" i="1" smtClean="0">
                        <a:latin typeface="Cambria Math"/>
                      </a:rPr>
                      <m:t> </m:t>
                    </m:r>
                  </m:oMath>
                </a14:m>
                <a:r>
                  <a:rPr lang="en-US" altLang="zh-CN" sz="2200" dirty="0">
                    <a:latin typeface="Times New Roman" panose="02020603050405020304" pitchFamily="18" charset="0"/>
                    <a:cs typeface="Times New Roman" panose="02020603050405020304" pitchFamily="18" charset="0"/>
                  </a:rPr>
                  <a:t>and a ratio </a:t>
                </a:r>
                <a14:m>
                  <m:oMath xmlns:m="http://schemas.openxmlformats.org/officeDocument/2006/math">
                    <m:r>
                      <a:rPr lang="en-US" altLang="zh-CN" sz="2200" b="0" i="0" dirty="0" smtClean="0">
                        <a:latin typeface="Cambria Math"/>
                      </a:rPr>
                      <m:t>1−</m:t>
                    </m:r>
                    <m:r>
                      <a:rPr lang="en-US" altLang="zh-CN" sz="2200" b="0" i="1" dirty="0" smtClean="0">
                        <a:latin typeface="Cambria Math"/>
                      </a:rPr>
                      <m:t>𝑝</m:t>
                    </m:r>
                  </m:oMath>
                </a14:m>
                <a:r>
                  <a:rPr lang="en-US" altLang="zh-CN" sz="2200" dirty="0">
                    <a:latin typeface="Times New Roman" panose="02020603050405020304" pitchFamily="18" charset="0"/>
                    <a:cs typeface="Times New Roman" panose="02020603050405020304" pitchFamily="18" charset="0"/>
                  </a:rPr>
                  <a:t> will be more than </a:t>
                </a:r>
                <a14:m>
                  <m:oMath xmlns:m="http://schemas.openxmlformats.org/officeDocument/2006/math">
                    <m:r>
                      <a:rPr lang="en-US" altLang="zh-CN" sz="2200" i="1">
                        <a:latin typeface="Cambria Math"/>
                      </a:rPr>
                      <m:t>𝜂</m:t>
                    </m:r>
                    <m:r>
                      <a:rPr lang="en-US" altLang="zh-CN" sz="2200" i="1">
                        <a:latin typeface="Cambria Math"/>
                      </a:rPr>
                      <m:t>(</m:t>
                    </m:r>
                    <m:r>
                      <a:rPr lang="en-US" altLang="zh-CN" sz="2200" i="1">
                        <a:latin typeface="Cambria Math"/>
                      </a:rPr>
                      <m:t>𝑝</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64083" y="4894255"/>
                <a:ext cx="8552478" cy="1107996"/>
              </a:xfrm>
              <a:prstGeom prst="rect">
                <a:avLst/>
              </a:prstGeom>
              <a:blipFill rotWithShape="0">
                <a:blip r:embed="rId3"/>
                <a:stretch>
                  <a:fillRect l="-927" t="-8791" r="-927"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1530" y="3429000"/>
                <a:ext cx="7553907"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In general, we have two ways to find out </a:t>
                </a:r>
                <a14:m>
                  <m:oMath xmlns:m="http://schemas.openxmlformats.org/officeDocument/2006/math">
                    <m:r>
                      <a:rPr lang="en-US" altLang="zh-CN" sz="2200" i="1">
                        <a:latin typeface="Cambria Math"/>
                      </a:rPr>
                      <m:t>𝜂</m:t>
                    </m:r>
                    <m:r>
                      <a:rPr lang="en-US" altLang="zh-CN" sz="2200" i="1">
                        <a:latin typeface="Cambria Math"/>
                      </a:rPr>
                      <m:t>(</m:t>
                    </m:r>
                    <m:r>
                      <a:rPr lang="en-US" altLang="zh-CN" sz="2200" b="0" i="1" smtClean="0">
                        <a:latin typeface="Cambria Math"/>
                      </a:rPr>
                      <m:t>𝑝</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1530" y="3429000"/>
                <a:ext cx="7553907" cy="430887"/>
              </a:xfrm>
              <a:prstGeom prst="rect">
                <a:avLst/>
              </a:prstGeom>
              <a:blipFill>
                <a:blip r:embed="rId4"/>
                <a:stretch>
                  <a:fillRect l="-1049"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5878" y="3888389"/>
                <a:ext cx="7466482" cy="474489"/>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is available, then we solve the equation </a:t>
                </a:r>
                <a14:m>
                  <m:oMath xmlns:m="http://schemas.openxmlformats.org/officeDocument/2006/math">
                    <m:r>
                      <a:rPr lang="en-US" altLang="zh-CN" sz="2200" i="1">
                        <a:latin typeface="Cambria Math"/>
                      </a:rPr>
                      <m:t>𝐹</m:t>
                    </m:r>
                    <m:d>
                      <m:dPr>
                        <m:ctrlPr>
                          <a:rPr lang="en-US" altLang="zh-CN" sz="2200" i="1">
                            <a:latin typeface="Cambria Math" panose="02040503050406030204" pitchFamily="18" charset="0"/>
                          </a:rPr>
                        </m:ctrlPr>
                      </m:dPr>
                      <m:e>
                        <m:r>
                          <a:rPr lang="en-US" altLang="zh-CN" sz="2200" i="1">
                            <a:latin typeface="Cambria Math"/>
                          </a:rPr>
                          <m:t>𝜂</m:t>
                        </m:r>
                        <m:d>
                          <m:dPr>
                            <m:ctrlPr>
                              <a:rPr lang="en-US" altLang="zh-CN" sz="2200" i="1">
                                <a:latin typeface="Cambria Math" panose="02040503050406030204" pitchFamily="18" charset="0"/>
                              </a:rPr>
                            </m:ctrlPr>
                          </m:dPr>
                          <m:e>
                            <m:r>
                              <a:rPr lang="en-US" altLang="zh-CN" sz="2200" i="1">
                                <a:latin typeface="Cambria Math"/>
                              </a:rPr>
                              <m:t>𝑝</m:t>
                            </m:r>
                          </m:e>
                        </m:d>
                      </m:e>
                    </m:d>
                    <m:r>
                      <a:rPr lang="en-US" altLang="zh-CN" sz="2200" b="0" i="1" smtClean="0">
                        <a:latin typeface="Cambria Math"/>
                      </a:rPr>
                      <m:t>=</m:t>
                    </m:r>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45878" y="3888389"/>
                <a:ext cx="7466482" cy="474489"/>
              </a:xfrm>
              <a:prstGeom prst="rect">
                <a:avLst/>
              </a:prstGeom>
              <a:blipFill>
                <a:blip r:embed="rId5"/>
                <a:stretch>
                  <a:fillRect l="-1061" t="-5128"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41530" y="4329100"/>
                <a:ext cx="7466482" cy="565155"/>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 only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is available, then we solve</a:t>
                </a:r>
                <a14:m>
                  <m:oMath xmlns:m="http://schemas.openxmlformats.org/officeDocument/2006/math">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ea typeface="Cambria Math"/>
                          </a:rPr>
                          <m:t>∞</m:t>
                        </m:r>
                      </m:sub>
                      <m:sup>
                        <m:r>
                          <a:rPr lang="en-US" altLang="zh-CN" sz="2200" i="1">
                            <a:latin typeface="Cambria Math"/>
                          </a:rPr>
                          <m:t>𝜂</m:t>
                        </m:r>
                        <m:r>
                          <a:rPr lang="en-US" altLang="zh-CN" sz="2200" i="1">
                            <a:latin typeface="Cambria Math"/>
                          </a:rPr>
                          <m:t>(</m:t>
                        </m:r>
                        <m:r>
                          <a:rPr lang="en-US" altLang="zh-CN" sz="2200" i="1">
                            <a:latin typeface="Cambria Math"/>
                          </a:rPr>
                          <m:t>𝑝</m:t>
                        </m:r>
                        <m:r>
                          <a:rPr lang="en-US" altLang="zh-CN" sz="2200" i="1">
                            <a:latin typeface="Cambria Math"/>
                          </a:rPr>
                          <m:t>)</m:t>
                        </m:r>
                      </m:sup>
                      <m:e>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𝑦</m:t>
                            </m:r>
                          </m:e>
                        </m:d>
                        <m:r>
                          <a:rPr lang="en-US" altLang="zh-CN" sz="2200" i="1">
                            <a:latin typeface="Cambria Math"/>
                          </a:rPr>
                          <m:t>𝑑𝑦</m:t>
                        </m:r>
                      </m:e>
                    </m:nary>
                    <m:r>
                      <a:rPr lang="en-US" altLang="zh-CN" sz="2200" b="0" i="1" smtClean="0">
                        <a:latin typeface="Cambria Math"/>
                      </a:rPr>
                      <m:t>=</m:t>
                    </m:r>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30" y="4329100"/>
                <a:ext cx="7466482" cy="565155"/>
              </a:xfrm>
              <a:prstGeom prst="rect">
                <a:avLst/>
              </a:prstGeom>
              <a:blipFill>
                <a:blip r:embed="rId6"/>
                <a:stretch>
                  <a:fillRect l="-1061" b="-12903"/>
                </a:stretch>
              </a:blipFill>
            </p:spPr>
            <p:txBody>
              <a:bodyPr/>
              <a:lstStyle/>
              <a:p>
                <a:r>
                  <a:rPr lang="zh-CN" altLang="en-US">
                    <a:noFill/>
                  </a:rPr>
                  <a:t> </a:t>
                </a:r>
              </a:p>
            </p:txBody>
          </p:sp>
        </mc:Fallback>
      </mc:AlternateContent>
      <p:sp>
        <p:nvSpPr>
          <p:cNvPr id="3" name="Slide Number Placeholder 2"/>
          <p:cNvSpPr>
            <a:spLocks noGrp="1"/>
          </p:cNvSpPr>
          <p:nvPr>
            <p:ph type="sldNum" sz="quarter" idx="11"/>
          </p:nvPr>
        </p:nvSpPr>
        <p:spPr/>
        <p:txBody>
          <a:bodyPr/>
          <a:lstStyle/>
          <a:p>
            <a:pPr>
              <a:defRPr/>
            </a:pPr>
            <a:fld id="{DF2308B0-52A9-437D-9700-D7B37876F5B1}" type="slidenum">
              <a:rPr lang="zh-CN" altLang="en-US" smtClean="0"/>
              <a:pPr>
                <a:defRPr/>
              </a:pPr>
              <a:t>18</a:t>
            </a:fld>
            <a:endParaRPr lang="en-US" altLang="zh-CN" dirty="0"/>
          </a:p>
        </p:txBody>
      </p:sp>
    </p:spTree>
    <p:extLst>
      <p:ext uri="{BB962C8B-B14F-4D97-AF65-F5344CB8AC3E}">
        <p14:creationId xmlns:p14="http://schemas.microsoft.com/office/powerpoint/2010/main" val="275204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51520" y="1493785"/>
                <a:ext cx="859595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distribution of the amount of gravel (in tons) sold by a particular construction supply company in a given week is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 </a:t>
                </a:r>
                <a:r>
                  <a:rPr lang="en-US" altLang="zh-CN" sz="2200" dirty="0" err="1">
                    <a:latin typeface="Times New Roman" panose="02020603050405020304" pitchFamily="18" charset="0"/>
                    <a:cs typeface="Times New Roman" panose="02020603050405020304" pitchFamily="18" charset="0"/>
                  </a:rPr>
                  <a:t>pdf</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51520" y="1493785"/>
                <a:ext cx="8595955" cy="1107996"/>
              </a:xfrm>
              <a:prstGeom prst="rect">
                <a:avLst/>
              </a:prstGeom>
              <a:blipFill>
                <a:blip r:embed="rId2"/>
                <a:stretch>
                  <a:fillRect l="-922" t="-3846" r="-922" b="-10440"/>
                </a:stretch>
              </a:blipFill>
            </p:spPr>
            <p:txBody>
              <a:bodyPr/>
              <a:lstStyle/>
              <a:p>
                <a:r>
                  <a:rPr lang="zh-CN" altLang="en-US">
                    <a:noFill/>
                  </a:rPr>
                  <a:t> </a:t>
                </a:r>
              </a:p>
            </p:txBody>
          </p:sp>
        </mc:Fallback>
      </mc:AlternateContent>
      <p:sp>
        <p:nvSpPr>
          <p:cNvPr id="3" name="TextBox 2"/>
          <p:cNvSpPr txBox="1"/>
          <p:nvPr/>
        </p:nvSpPr>
        <p:spPr>
          <a:xfrm>
            <a:off x="251520" y="1018287"/>
            <a:ext cx="27003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186735" y="2441597"/>
                <a:ext cx="3909019" cy="86042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2</m:t>
                                </m:r>
                              </m:den>
                            </m:f>
                            <m:d>
                              <m:dPr>
                                <m:ctrlPr>
                                  <a:rPr lang="en-US" altLang="zh-CN" sz="2200" b="0" i="1" smtClean="0">
                                    <a:latin typeface="Cambria Math" panose="02040503050406030204" pitchFamily="18" charset="0"/>
                                  </a:rPr>
                                </m:ctrlPr>
                              </m:dP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e>
                            </m:d>
                            <m:r>
                              <a:rPr lang="en-US" altLang="zh-CN" sz="2200" b="0" i="1" smtClean="0">
                                <a:latin typeface="Cambria Math"/>
                              </a:rPr>
                              <m:t>   0</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≤1</m:t>
                            </m:r>
                          </m:e>
                          <m:e>
                            <m:r>
                              <a:rPr lang="en-US" altLang="zh-CN" sz="2200" b="0" i="1" smtClean="0">
                                <a:latin typeface="Cambria Math"/>
                                <a:ea typeface="Cambria Math"/>
                              </a:rPr>
                              <m:t>      </m:t>
                            </m:r>
                            <m:r>
                              <a:rPr lang="en-US" altLang="zh-CN" sz="2200" b="0" i="1" smtClean="0">
                                <a:latin typeface="Cambria Math"/>
                              </a:rPr>
                              <m:t>0       </m:t>
                            </m:r>
                            <m:r>
                              <a:rPr lang="en-US" altLang="zh-CN" sz="2200" b="0" i="1" smtClean="0">
                                <a:latin typeface="Cambria Math"/>
                              </a:rPr>
                              <m:t>𝑜𝑡h𝑒𝑟𝑤𝑖𝑠𝑒</m:t>
                            </m:r>
                            <m:r>
                              <a:rPr lang="en-US" altLang="zh-CN" sz="2200" b="0" i="1" smtClean="0">
                                <a:latin typeface="Cambria Math"/>
                              </a:rPr>
                              <m:t>   </m:t>
                            </m:r>
                          </m:e>
                        </m:eqArr>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2186735" y="2441597"/>
                <a:ext cx="3909019" cy="860428"/>
              </a:xfrm>
              <a:prstGeom prst="rect">
                <a:avLst/>
              </a:prstGeom>
              <a:blipFill rotWithShape="1">
                <a:blip r:embed="rId3"/>
                <a:stretch>
                  <a:fillRect/>
                </a:stretch>
              </a:blipFill>
            </p:spPr>
            <p:txBody>
              <a:bodyPr/>
              <a:lstStyle/>
              <a:p>
                <a:r>
                  <a:rPr lang="zh-CN" altLang="en-US">
                    <a:noFill/>
                  </a:rPr>
                  <a:t> </a:t>
                </a:r>
              </a:p>
            </p:txBody>
          </p:sp>
        </mc:Fallback>
      </mc:AlternateContent>
      <p:sp>
        <p:nvSpPr>
          <p:cNvPr id="5" name="TextBox 4"/>
          <p:cNvSpPr txBox="1"/>
          <p:nvPr/>
        </p:nvSpPr>
        <p:spPr>
          <a:xfrm>
            <a:off x="319027" y="3474005"/>
            <a:ext cx="2565285"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And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2165917" y="3774773"/>
                <a:ext cx="3440877" cy="12889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a:rPr>
                        <m:t>𝐹</m:t>
                      </m:r>
                      <m:d>
                        <m:dPr>
                          <m:ctrlPr>
                            <a:rPr lang="en-US" altLang="zh-CN" sz="2100" b="0" i="1" smtClean="0">
                              <a:latin typeface="Cambria Math" panose="02040503050406030204" pitchFamily="18" charset="0"/>
                            </a:rPr>
                          </m:ctrlPr>
                        </m:dPr>
                        <m:e>
                          <m:r>
                            <a:rPr lang="en-US" altLang="zh-CN" sz="2100" b="0" i="1" smtClean="0">
                              <a:latin typeface="Cambria Math"/>
                            </a:rPr>
                            <m:t>𝑥</m:t>
                          </m:r>
                        </m:e>
                      </m:d>
                      <m:r>
                        <a:rPr lang="en-US" altLang="zh-CN" sz="2100" b="0" i="1" smtClean="0">
                          <a:latin typeface="Cambria Math"/>
                        </a:rPr>
                        <m:t>=</m:t>
                      </m:r>
                      <m:d>
                        <m:dPr>
                          <m:begChr m:val="{"/>
                          <m:endChr m:val=""/>
                          <m:ctrlPr>
                            <a:rPr lang="en-US" altLang="zh-CN" sz="2100" b="0" i="1" smtClean="0">
                              <a:latin typeface="Cambria Math" panose="02040503050406030204" pitchFamily="18" charset="0"/>
                            </a:rPr>
                          </m:ctrlPr>
                        </m:dPr>
                        <m:e>
                          <m:eqArr>
                            <m:eqArrPr>
                              <m:ctrlPr>
                                <a:rPr lang="en-US" altLang="zh-CN" sz="2100" b="0" i="1" smtClean="0">
                                  <a:latin typeface="Cambria Math" panose="02040503050406030204" pitchFamily="18" charset="0"/>
                                </a:rPr>
                              </m:ctrlPr>
                            </m:eqArrPr>
                            <m:e>
                              <m:r>
                                <a:rPr lang="en-US" altLang="zh-CN" sz="2100" b="0" i="1" smtClean="0">
                                  <a:latin typeface="Cambria Math"/>
                                </a:rPr>
                                <m:t>     0                </m:t>
                              </m:r>
                              <m:r>
                                <a:rPr lang="en-US" altLang="zh-CN" sz="2100" b="0" i="1" smtClean="0">
                                  <a:latin typeface="Cambria Math"/>
                                </a:rPr>
                                <m:t>𝑥</m:t>
                              </m:r>
                              <m:r>
                                <a:rPr lang="en-US" altLang="zh-CN" sz="2100" b="0" i="1" smtClean="0">
                                  <a:latin typeface="Cambria Math"/>
                                </a:rPr>
                                <m:t>&lt;0</m:t>
                              </m:r>
                            </m:e>
                            <m:e>
                              <m:r>
                                <a:rPr lang="en-US" altLang="zh-CN" sz="2100" b="0" i="1" smtClean="0">
                                  <a:latin typeface="Cambria Math"/>
                                </a:rPr>
                                <m:t> </m:t>
                              </m:r>
                            </m:e>
                            <m:e>
                              <m:r>
                                <a:rPr lang="en-US" altLang="zh-CN" sz="2100" b="0" i="1" smtClean="0">
                                  <a:latin typeface="Cambria Math"/>
                                </a:rPr>
                                <m:t> </m:t>
                              </m:r>
                            </m:e>
                            <m:e>
                              <m:r>
                                <a:rPr lang="en-US" altLang="zh-CN" sz="2100" b="0" i="1" smtClean="0">
                                  <a:latin typeface="Cambria Math"/>
                                </a:rPr>
                                <m:t>     1                 </m:t>
                              </m:r>
                              <m:r>
                                <a:rPr lang="en-US" altLang="zh-CN" sz="2100" b="0" i="1" smtClean="0">
                                  <a:latin typeface="Cambria Math"/>
                                </a:rPr>
                                <m:t>𝑥</m:t>
                              </m:r>
                              <m:r>
                                <a:rPr lang="en-US" altLang="zh-CN" sz="2100" b="0" i="1" smtClean="0">
                                  <a:latin typeface="Cambria Math"/>
                                </a:rPr>
                                <m:t>&gt;1</m:t>
                              </m:r>
                            </m:e>
                          </m:eqArr>
                        </m:e>
                      </m:d>
                    </m:oMath>
                  </m:oMathPara>
                </a14:m>
                <a:endParaRPr lang="zh-CN" altLang="en-US" sz="21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65917" y="3774773"/>
                <a:ext cx="3440877" cy="128894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356865" y="4155454"/>
                <a:ext cx="1332224" cy="549318"/>
              </a:xfrm>
              <a:prstGeom prst="rect">
                <a:avLst/>
              </a:prstGeom>
              <a:noFill/>
            </p:spPr>
            <p:txBody>
              <a:bodyPr wrap="none" rtlCol="0">
                <a:spAutoFit/>
              </a:bodyPr>
              <a:lstStyle/>
              <a:p>
                <a14:m>
                  <m:oMath xmlns:m="http://schemas.openxmlformats.org/officeDocument/2006/math">
                    <m:f>
                      <m:fPr>
                        <m:ctrlPr>
                          <a:rPr lang="en-US" altLang="zh-CN" sz="2100" b="0" i="1" smtClean="0">
                            <a:latin typeface="Cambria Math" panose="02040503050406030204" pitchFamily="18" charset="0"/>
                          </a:rPr>
                        </m:ctrlPr>
                      </m:fPr>
                      <m:num>
                        <m:r>
                          <a:rPr lang="en-US" altLang="zh-CN" sz="2100" b="0" i="1" smtClean="0">
                            <a:latin typeface="Cambria Math"/>
                          </a:rPr>
                          <m:t>3</m:t>
                        </m:r>
                      </m:num>
                      <m:den>
                        <m:r>
                          <a:rPr lang="en-US" altLang="zh-CN" sz="2100" b="0" i="1" smtClean="0">
                            <a:latin typeface="Cambria Math"/>
                          </a:rPr>
                          <m:t>2</m:t>
                        </m:r>
                      </m:den>
                    </m:f>
                    <m:r>
                      <a:rPr lang="en-US" altLang="zh-CN" sz="2100" b="0" i="1" smtClean="0">
                        <a:latin typeface="Cambria Math"/>
                      </a:rPr>
                      <m:t>𝑥</m:t>
                    </m:r>
                    <m:r>
                      <a:rPr lang="en-US" altLang="zh-CN" sz="2100" b="0" i="1" smtClean="0">
                        <a:latin typeface="Cambria Math"/>
                      </a:rPr>
                      <m:t>−</m:t>
                    </m:r>
                    <m:f>
                      <m:fPr>
                        <m:ctrlPr>
                          <a:rPr lang="en-US" altLang="zh-CN" sz="2100" b="0" i="1" smtClean="0">
                            <a:latin typeface="Cambria Math" panose="02040503050406030204" pitchFamily="18" charset="0"/>
                          </a:rPr>
                        </m:ctrlPr>
                      </m:fPr>
                      <m:num>
                        <m:r>
                          <a:rPr lang="en-US" altLang="zh-CN" sz="2100" b="0" i="1" smtClean="0">
                            <a:latin typeface="Cambria Math"/>
                          </a:rPr>
                          <m:t>1</m:t>
                        </m:r>
                      </m:num>
                      <m:den>
                        <m:r>
                          <a:rPr lang="en-US" altLang="zh-CN" sz="2100" b="0" i="1" smtClean="0">
                            <a:latin typeface="Cambria Math"/>
                          </a:rPr>
                          <m:t>2</m:t>
                        </m:r>
                      </m:den>
                    </m:f>
                    <m:sSup>
                      <m:sSupPr>
                        <m:ctrlPr>
                          <a:rPr lang="en-US" altLang="zh-CN" sz="2100" b="0" i="1" smtClean="0">
                            <a:latin typeface="Cambria Math" panose="02040503050406030204" pitchFamily="18" charset="0"/>
                          </a:rPr>
                        </m:ctrlPr>
                      </m:sSupPr>
                      <m:e>
                        <m:r>
                          <a:rPr lang="en-US" altLang="zh-CN" sz="2100" b="0" i="1" smtClean="0">
                            <a:latin typeface="Cambria Math"/>
                          </a:rPr>
                          <m:t>𝑥</m:t>
                        </m:r>
                      </m:e>
                      <m:sup>
                        <m:r>
                          <a:rPr lang="en-US" altLang="zh-CN" sz="2100" b="0" i="1" smtClean="0">
                            <a:latin typeface="Cambria Math"/>
                          </a:rPr>
                          <m:t>3</m:t>
                        </m:r>
                      </m:sup>
                    </m:sSup>
                  </m:oMath>
                </a14:m>
                <a:r>
                  <a:rPr lang="zh-CN" altLang="en-US" sz="21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3356865" y="4155454"/>
                <a:ext cx="1332224" cy="54931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52585" y="4207884"/>
                <a:ext cx="141224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a:rPr>
                        <m:t>0</m:t>
                      </m:r>
                      <m:r>
                        <a:rPr lang="en-US" altLang="zh-CN" sz="2100" i="1">
                          <a:latin typeface="Cambria Math"/>
                          <a:ea typeface="Cambria Math"/>
                        </a:rPr>
                        <m:t>≤</m:t>
                      </m:r>
                      <m:r>
                        <a:rPr lang="en-US" altLang="zh-CN" sz="2100" i="1">
                          <a:latin typeface="Cambria Math"/>
                          <a:ea typeface="Cambria Math"/>
                        </a:rPr>
                        <m:t>𝑥</m:t>
                      </m:r>
                      <m:r>
                        <a:rPr lang="en-US" altLang="zh-CN" sz="2100" i="1">
                          <a:latin typeface="Cambria Math"/>
                          <a:ea typeface="Cambria Math"/>
                        </a:rPr>
                        <m:t>≤1</m:t>
                      </m:r>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4652585" y="4207884"/>
                <a:ext cx="1412245" cy="415498"/>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7929" y="5364216"/>
                <a:ext cx="4950550"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What is the </a:t>
                </a:r>
                <a14:m>
                  <m:oMath xmlns:m="http://schemas.openxmlformats.org/officeDocument/2006/math">
                    <m:r>
                      <a:rPr lang="en-US" altLang="zh-CN" sz="2200" b="0" i="1" dirty="0" smtClean="0">
                        <a:latin typeface="Cambria Math"/>
                      </a:rPr>
                      <m:t>50</m:t>
                    </m:r>
                  </m:oMath>
                </a14:m>
                <a:r>
                  <a:rPr lang="en-US" altLang="zh-CN" sz="2200" dirty="0">
                    <a:latin typeface="Times New Roman" panose="02020603050405020304" pitchFamily="18" charset="0"/>
                    <a:cs typeface="Times New Roman" panose="02020603050405020304" pitchFamily="18" charset="0"/>
                  </a:rPr>
                  <a:t>th percentile?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7929" y="5364216"/>
                <a:ext cx="4950550" cy="430887"/>
              </a:xfrm>
              <a:prstGeom prst="rect">
                <a:avLst/>
              </a:prstGeom>
              <a:blipFill>
                <a:blip r:embed="rId7"/>
                <a:stretch>
                  <a:fillRect l="-1599"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22977" y="5364215"/>
                <a:ext cx="2709263"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sz="2200" b="0" i="1" smtClean="0">
                        <a:latin typeface="Cambria Math"/>
                      </a:rPr>
                      <m:t>𝜂</m:t>
                    </m:r>
                    <m:r>
                      <a:rPr lang="en-US" altLang="zh-CN" sz="2200" b="0" i="1" smtClean="0">
                        <a:latin typeface="Cambria Math"/>
                      </a:rPr>
                      <m:t>(0.5)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022977" y="5364215"/>
                <a:ext cx="2709263" cy="430887"/>
              </a:xfrm>
              <a:prstGeom prst="rect">
                <a:avLst/>
              </a:prstGeom>
              <a:blipFill>
                <a:blip r:embed="rId8"/>
                <a:stretch>
                  <a:fillRect l="-2928" t="-9859" b="-26761"/>
                </a:stretch>
              </a:blipFill>
            </p:spPr>
            <p:txBody>
              <a:bodyPr/>
              <a:lstStyle/>
              <a:p>
                <a:r>
                  <a:rPr lang="zh-CN" altLang="en-US">
                    <a:noFill/>
                  </a:rPr>
                  <a:t> </a:t>
                </a:r>
              </a:p>
            </p:txBody>
          </p:sp>
        </mc:Fallback>
      </mc:AlternateContent>
      <p:sp>
        <p:nvSpPr>
          <p:cNvPr id="11" name="Slide Number Placeholder 10"/>
          <p:cNvSpPr>
            <a:spLocks noGrp="1"/>
          </p:cNvSpPr>
          <p:nvPr>
            <p:ph type="sldNum" sz="quarter" idx="11"/>
          </p:nvPr>
        </p:nvSpPr>
        <p:spPr/>
        <p:txBody>
          <a:bodyPr/>
          <a:lstStyle/>
          <a:p>
            <a:pPr>
              <a:defRPr/>
            </a:pPr>
            <a:fld id="{DF2308B0-52A9-437D-9700-D7B37876F5B1}" type="slidenum">
              <a:rPr lang="zh-CN" altLang="en-US" smtClean="0"/>
              <a:pPr>
                <a:defRPr/>
              </a:pPr>
              <a:t>19</a:t>
            </a:fld>
            <a:endParaRPr lang="en-US" altLang="zh-CN" dirty="0"/>
          </a:p>
        </p:txBody>
      </p:sp>
    </p:spTree>
    <p:extLst>
      <p:ext uri="{BB962C8B-B14F-4D97-AF65-F5344CB8AC3E}">
        <p14:creationId xmlns:p14="http://schemas.microsoft.com/office/powerpoint/2010/main" val="22985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500" y="1178750"/>
            <a:ext cx="747083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 Continuous Random Variable and Probability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3" name="矩形 2"/>
          <p:cNvSpPr/>
          <p:nvPr/>
        </p:nvSpPr>
        <p:spPr>
          <a:xfrm>
            <a:off x="243695" y="1662945"/>
            <a:ext cx="7748685"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random variable is </a:t>
            </a:r>
            <a:r>
              <a:rPr lang="en-US" altLang="zh-CN" sz="2200" dirty="0">
                <a:solidFill>
                  <a:srgbClr val="FF0000"/>
                </a:solidFill>
                <a:latin typeface="Times New Roman" panose="02020603050405020304" pitchFamily="18" charset="0"/>
                <a:cs typeface="Times New Roman" panose="02020603050405020304" pitchFamily="18" charset="0"/>
              </a:rPr>
              <a:t>continuous</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a:t>
            </a:r>
            <a:r>
              <a:rPr lang="en-US" altLang="zh-CN" sz="2200" dirty="0">
                <a:solidFill>
                  <a:srgbClr val="FF0000"/>
                </a:solidFill>
                <a:latin typeface="Times New Roman" panose="02020603050405020304" pitchFamily="18" charset="0"/>
                <a:cs typeface="Times New Roman" panose="02020603050405020304" pitchFamily="18" charset="0"/>
              </a:rPr>
              <a:t>both </a:t>
            </a:r>
            <a:r>
              <a:rPr lang="en-US" altLang="zh-CN" sz="2200" dirty="0">
                <a:latin typeface="Times New Roman" panose="02020603050405020304" pitchFamily="18" charset="0"/>
                <a:cs typeface="Times New Roman" panose="02020603050405020304" pitchFamily="18" charset="0"/>
              </a:rPr>
              <a:t>of the following apply:</a:t>
            </a:r>
          </a:p>
        </p:txBody>
      </p:sp>
      <mc:AlternateContent xmlns:mc="http://schemas.openxmlformats.org/markup-compatibility/2006" xmlns:a14="http://schemas.microsoft.com/office/drawing/2010/main">
        <mc:Choice Requires="a14">
          <p:sp>
            <p:nvSpPr>
              <p:cNvPr id="4" name="矩形 3"/>
              <p:cNvSpPr/>
              <p:nvPr/>
            </p:nvSpPr>
            <p:spPr>
              <a:xfrm>
                <a:off x="186509" y="2174306"/>
                <a:ext cx="8075901"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1. Its set of possible values is either a single interval on the number line or a disjoint union of such intervals (e.g.,</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i="1">
                            <a:latin typeface="Cambria Math"/>
                          </a:rPr>
                          <m:t>0,1</m:t>
                        </m:r>
                      </m:e>
                    </m:d>
                    <m:r>
                      <a:rPr lang="en-US" altLang="zh-CN" sz="2200" i="1">
                        <a:latin typeface="Cambria Math"/>
                        <a:ea typeface="Cambria Math"/>
                      </a:rPr>
                      <m:t>∪[2,3]</m:t>
                    </m:r>
                  </m:oMath>
                </a14:m>
                <a:r>
                  <a:rPr lang="en-US" altLang="zh-CN" sz="2200" dirty="0">
                    <a:latin typeface="Times New Roman" panose="02020603050405020304" pitchFamily="18" charset="0"/>
                    <a:cs typeface="Times New Roman" panose="02020603050405020304" pitchFamily="18" charset="0"/>
                  </a:rPr>
                  <a:t> ).</a:t>
                </a:r>
              </a:p>
            </p:txBody>
          </p:sp>
        </mc:Choice>
        <mc:Fallback xmlns="">
          <p:sp>
            <p:nvSpPr>
              <p:cNvPr id="4" name="矩形 3"/>
              <p:cNvSpPr>
                <a:spLocks noRot="1" noChangeAspect="1" noMove="1" noResize="1" noEditPoints="1" noAdjustHandles="1" noChangeArrowheads="1" noChangeShapeType="1" noTextEdit="1"/>
              </p:cNvSpPr>
              <p:nvPr/>
            </p:nvSpPr>
            <p:spPr>
              <a:xfrm>
                <a:off x="186509" y="2174306"/>
                <a:ext cx="8075901" cy="769441"/>
              </a:xfrm>
              <a:prstGeom prst="rect">
                <a:avLst/>
              </a:prstGeom>
              <a:blipFill>
                <a:blip r:embed="rId3"/>
                <a:stretch>
                  <a:fillRect l="-982" t="-5556" r="-1057"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6509" y="3088123"/>
                <a:ext cx="8456469"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2.  </a:t>
                </a:r>
                <a:r>
                  <a:rPr lang="en-US" altLang="zh-CN" sz="2200" dirty="0">
                    <a:solidFill>
                      <a:srgbClr val="FF0000"/>
                    </a:solidFill>
                    <a:latin typeface="Times New Roman" panose="02020603050405020304" pitchFamily="18" charset="0"/>
                    <a:cs typeface="Times New Roman" panose="02020603050405020304" pitchFamily="18" charset="0"/>
                  </a:rPr>
                  <a:t>No</a:t>
                </a:r>
                <a:r>
                  <a:rPr lang="en-US" altLang="zh-CN" sz="2200" dirty="0">
                    <a:latin typeface="Times New Roman" panose="02020603050405020304" pitchFamily="18" charset="0"/>
                    <a:cs typeface="Times New Roman" panose="02020603050405020304" pitchFamily="18" charset="0"/>
                  </a:rPr>
                  <a:t> possible value of the variable has positive probability, that is,</a:t>
                </a:r>
              </a:p>
              <a:p>
                <a:pPr algn="just"/>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𝑐</m:t>
                        </m:r>
                      </m:e>
                    </m:d>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 for any possible value </a:t>
                </a:r>
                <a14:m>
                  <m:oMath xmlns:m="http://schemas.openxmlformats.org/officeDocument/2006/math">
                    <m:r>
                      <a:rPr lang="en-US" altLang="zh-CN" sz="2200" i="1" dirty="0" smtClean="0">
                        <a:latin typeface="Cambria Math"/>
                      </a:rPr>
                      <m:t>𝑐</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86509" y="3088123"/>
                <a:ext cx="8456469" cy="769441"/>
              </a:xfrm>
              <a:prstGeom prst="rect">
                <a:avLst/>
              </a:prstGeom>
              <a:blipFill>
                <a:blip r:embed="rId4"/>
                <a:stretch>
                  <a:fillRect l="-937" t="-5556" b="-15079"/>
                </a:stretch>
              </a:blipFill>
            </p:spPr>
            <p:txBody>
              <a:bodyPr/>
              <a:lstStyle/>
              <a:p>
                <a:r>
                  <a:rPr lang="zh-CN" altLang="en-US">
                    <a:noFill/>
                  </a:rPr>
                  <a:t> </a:t>
                </a:r>
              </a:p>
            </p:txBody>
          </p:sp>
        </mc:Fallback>
      </mc:AlternateContent>
      <p:sp>
        <p:nvSpPr>
          <p:cNvPr id="6" name="Rectangle 5"/>
          <p:cNvSpPr/>
          <p:nvPr/>
        </p:nvSpPr>
        <p:spPr>
          <a:xfrm>
            <a:off x="165241" y="703602"/>
            <a:ext cx="4644220" cy="461665"/>
          </a:xfrm>
          <a:prstGeom prst="rect">
            <a:avLst/>
          </a:prstGeom>
        </p:spPr>
        <p:txBody>
          <a:bodyPr wrap="none">
            <a:spAutoFit/>
          </a:bodyPr>
          <a:lstStyle/>
          <a:p>
            <a:r>
              <a:rPr lang="en-US" sz="2400" dirty="0">
                <a:solidFill>
                  <a:srgbClr val="3333FF"/>
                </a:solidFill>
                <a:latin typeface="Times New Roman" panose="02020603050405020304" pitchFamily="18" charset="0"/>
                <a:cs typeface="Times New Roman" panose="02020603050405020304" pitchFamily="18" charset="0"/>
              </a:rPr>
              <a:t>4.1  Probability Density Functions   </a:t>
            </a:r>
          </a:p>
        </p:txBody>
      </p:sp>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2</a:t>
            </a:fld>
            <a:endParaRPr lang="en-US" altLang="zh-CN" dirty="0"/>
          </a:p>
        </p:txBody>
      </p:sp>
    </p:spTree>
    <p:extLst>
      <p:ext uri="{BB962C8B-B14F-4D97-AF65-F5344CB8AC3E}">
        <p14:creationId xmlns:p14="http://schemas.microsoft.com/office/powerpoint/2010/main" val="11045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20568" y="953725"/>
                <a:ext cx="531059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We have two ways to find out </a:t>
                </a:r>
                <a14:m>
                  <m:oMath xmlns:m="http://schemas.openxmlformats.org/officeDocument/2006/math">
                    <m:r>
                      <a:rPr lang="en-US" altLang="zh-CN" sz="2200" i="1">
                        <a:latin typeface="Cambria Math"/>
                      </a:rPr>
                      <m:t>𝜂</m:t>
                    </m:r>
                    <m:r>
                      <a:rPr lang="en-US" altLang="zh-CN" sz="2200" i="1">
                        <a:latin typeface="Cambria Math"/>
                      </a:rPr>
                      <m:t>(0.5)</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0568" y="953725"/>
                <a:ext cx="5310590" cy="430887"/>
              </a:xfrm>
              <a:prstGeom prst="rect">
                <a:avLst/>
              </a:prstGeom>
              <a:blipFill>
                <a:blip r:embed="rId2"/>
                <a:stretch>
                  <a:fillRect l="-1493" t="-8451" b="-28169"/>
                </a:stretch>
              </a:blipFill>
            </p:spPr>
            <p:txBody>
              <a:bodyPr/>
              <a:lstStyle/>
              <a:p>
                <a:r>
                  <a:rPr lang="zh-CN" altLang="en-US">
                    <a:noFill/>
                  </a:rPr>
                  <a:t> </a:t>
                </a:r>
              </a:p>
            </p:txBody>
          </p:sp>
        </mc:Fallback>
      </mc:AlternateContent>
      <p:sp>
        <p:nvSpPr>
          <p:cNvPr id="5" name="TextBox 4"/>
          <p:cNvSpPr txBox="1"/>
          <p:nvPr/>
        </p:nvSpPr>
        <p:spPr>
          <a:xfrm>
            <a:off x="206515" y="1538790"/>
            <a:ext cx="7965886"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1. Since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is available, we can solve the following equation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1930758" y="2069269"/>
                <a:ext cx="2194896" cy="47448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0.5</m:t>
                            </m:r>
                          </m:e>
                        </m:d>
                      </m:e>
                    </m:d>
                    <m:r>
                      <a:rPr lang="en-US" altLang="zh-CN" sz="2200" b="0" i="1" smtClean="0">
                        <a:latin typeface="Cambria Math"/>
                      </a:rPr>
                      <m:t>=0.5</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30758" y="2069269"/>
                <a:ext cx="2194896" cy="474489"/>
              </a:xfrm>
              <a:prstGeom prst="rect">
                <a:avLst/>
              </a:prstGeom>
              <a:blipFill rotWithShape="1">
                <a:blip r:embed="rId3"/>
                <a:stretch>
                  <a:fillRect l="-278" t="-3846" r="-2778"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90598" y="2618910"/>
                <a:ext cx="8221862"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i="1">
                        <a:latin typeface="Cambria Math"/>
                        <a:ea typeface="Cambria Math"/>
                      </a:rPr>
                      <m:t>≠</m:t>
                    </m:r>
                    <m:r>
                      <a:rPr lang="en-US" altLang="zh-CN" sz="2200" b="0" i="1" smtClean="0">
                        <a:latin typeface="Cambria Math"/>
                        <a:ea typeface="Cambria Math"/>
                      </a:rPr>
                      <m:t>0.5</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b="0" i="1" smtClean="0">
                        <a:latin typeface="Cambria Math"/>
                      </a:rPr>
                      <m:t>𝑥</m:t>
                    </m:r>
                    <m:r>
                      <a:rPr lang="en-US" altLang="zh-CN" sz="2200" b="0" i="1" smtClean="0">
                        <a:latin typeface="Cambria Math"/>
                      </a:rPr>
                      <m:t>&lt;0</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sz="2200" b="0" i="1" smtClean="0">
                        <a:latin typeface="Cambria Math"/>
                      </a:rPr>
                      <m:t>𝑥</m:t>
                    </m:r>
                    <m:r>
                      <a:rPr lang="en-US" altLang="zh-CN" sz="2200" b="0" i="1" smtClean="0">
                        <a:latin typeface="Cambria Math"/>
                      </a:rPr>
                      <m:t>&gt;1</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0" smtClean="0">
                        <a:latin typeface="Cambria Math"/>
                      </a:rPr>
                      <m:t>0&lt;</m:t>
                    </m:r>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0.5</m:t>
                        </m:r>
                      </m:e>
                    </m:d>
                    <m:r>
                      <a:rPr lang="en-US" altLang="zh-CN" sz="2200" b="0" i="1" smtClean="0">
                        <a:latin typeface="Cambria Math"/>
                      </a:rPr>
                      <m:t>&lt;1</m:t>
                    </m:r>
                  </m:oMath>
                </a14:m>
                <a:r>
                  <a:rPr lang="en-US" altLang="zh-CN" sz="2200" dirty="0">
                    <a:latin typeface="Times New Roman" panose="02020603050405020304" pitchFamily="18" charset="0"/>
                    <a:cs typeface="Times New Roman" panose="02020603050405020304" pitchFamily="18" charset="0"/>
                  </a:rPr>
                  <a:t>. We substitute </a:t>
                </a:r>
                <a14:m>
                  <m:oMath xmlns:m="http://schemas.openxmlformats.org/officeDocument/2006/math">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𝜂</m:t>
                    </m:r>
                    <m:r>
                      <a:rPr lang="en-US" altLang="zh-CN" sz="2200" b="0" i="1" smtClean="0">
                        <a:latin typeface="Cambria Math"/>
                      </a:rPr>
                      <m:t>(0.5)</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into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to find that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90598" y="2618910"/>
                <a:ext cx="8221862" cy="769441"/>
              </a:xfrm>
              <a:prstGeom prst="rect">
                <a:avLst/>
              </a:prstGeom>
              <a:blipFill>
                <a:blip r:embed="rId4"/>
                <a:stretch>
                  <a:fillRect l="-964" t="-5556" r="-890"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85653" y="3388351"/>
                <a:ext cx="3444276" cy="726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2</m:t>
                          </m:r>
                        </m:den>
                      </m:f>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0.5</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m:t>
                          </m:r>
                        </m:den>
                      </m:f>
                      <m:r>
                        <a:rPr lang="en-US" altLang="zh-CN" sz="2200" b="0" i="1" smtClean="0">
                          <a:latin typeface="Cambria Math"/>
                        </a:rPr>
                        <m:t>𝜂</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0.5</m:t>
                              </m:r>
                            </m:e>
                          </m:d>
                        </m:e>
                        <m:sup>
                          <m:r>
                            <a:rPr lang="en-US" altLang="zh-CN" sz="2200" b="0" i="1" smtClean="0">
                              <a:latin typeface="Cambria Math"/>
                            </a:rPr>
                            <m:t>3</m:t>
                          </m:r>
                        </m:sup>
                      </m:sSup>
                      <m:r>
                        <a:rPr lang="en-US" altLang="zh-CN" sz="2200" b="0" i="1" smtClean="0">
                          <a:latin typeface="Cambria Math"/>
                        </a:rPr>
                        <m:t>=0.5,</m:t>
                      </m:r>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85653" y="3388351"/>
                <a:ext cx="3444276" cy="726161"/>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0598" y="4259838"/>
                <a:ext cx="7258975" cy="430887"/>
              </a:xfrm>
              <a:prstGeom prst="rect">
                <a:avLst/>
              </a:prstGeom>
              <a:noFill/>
            </p:spPr>
            <p:txBody>
              <a:bodyPr wrap="none" rtlCol="0">
                <a:spAutoFit/>
              </a:bodyPr>
              <a:lstStyle/>
              <a:p>
                <a:pPr algn="just"/>
                <a:r>
                  <a:rPr lang="en-US" altLang="zh-CN" sz="2200" dirty="0">
                    <a:latin typeface="Times New Roman" panose="02020603050405020304" pitchFamily="18" charset="0"/>
                    <a:cs typeface="Times New Roman" panose="02020603050405020304" pitchFamily="18" charset="0"/>
                  </a:rPr>
                  <a:t>which implies </a:t>
                </a:r>
                <a14:m>
                  <m:oMath xmlns:m="http://schemas.openxmlformats.org/officeDocument/2006/math">
                    <m:r>
                      <a:rPr lang="en-US" altLang="zh-CN" sz="2200" b="0" i="1" smtClean="0">
                        <a:latin typeface="Cambria Math"/>
                      </a:rPr>
                      <m:t>𝜂</m:t>
                    </m:r>
                    <m:r>
                      <a:rPr lang="en-US" altLang="zh-CN" sz="2200" b="0" i="1" smtClean="0">
                        <a:latin typeface="Cambria Math"/>
                      </a:rPr>
                      <m:t>(0.5)</m:t>
                    </m:r>
                  </m:oMath>
                </a14:m>
                <a:r>
                  <a:rPr lang="en-US" altLang="zh-CN" sz="2200" dirty="0">
                    <a:latin typeface="Times New Roman" panose="02020603050405020304" pitchFamily="18" charset="0"/>
                    <a:cs typeface="Times New Roman" panose="02020603050405020304" pitchFamily="18" charset="0"/>
                  </a:rPr>
                  <a:t> is the solution of the following equation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0598" y="4259838"/>
                <a:ext cx="7258975" cy="430887"/>
              </a:xfrm>
              <a:prstGeom prst="rect">
                <a:avLst/>
              </a:prstGeom>
              <a:blipFill>
                <a:blip r:embed="rId6"/>
                <a:stretch>
                  <a:fillRect l="-1092"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75663" y="4690725"/>
                <a:ext cx="2222853" cy="430887"/>
              </a:xfrm>
              <a:prstGeom prst="rect">
                <a:avLst/>
              </a:prstGeom>
              <a:noFill/>
            </p:spPr>
            <p:txBody>
              <a:bodyPr wrap="none" rtlCol="0">
                <a:spAutoFit/>
              </a:bodyPr>
              <a:lstStyle/>
              <a:p>
                <a14:m>
                  <m:oMath xmlns:m="http://schemas.openxmlformats.org/officeDocument/2006/math">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3</m:t>
                        </m:r>
                      </m:sup>
                    </m:sSup>
                    <m:r>
                      <a:rPr lang="en-US" altLang="zh-CN" sz="2200" b="0" i="1" smtClean="0">
                        <a:latin typeface="Cambria Math"/>
                      </a:rPr>
                      <m:t>−3</m:t>
                    </m:r>
                    <m:r>
                      <a:rPr lang="en-US" altLang="zh-CN" sz="2200" b="0" i="1" smtClean="0">
                        <a:latin typeface="Cambria Math"/>
                      </a:rPr>
                      <m:t>𝑥</m:t>
                    </m:r>
                    <m:r>
                      <a:rPr lang="en-US" altLang="zh-CN" sz="2200" b="0" i="1" smtClean="0">
                        <a:latin typeface="Cambria Math"/>
                      </a:rPr>
                      <m:t>+1=0</m:t>
                    </m:r>
                  </m:oMath>
                </a14:m>
                <a:r>
                  <a:rPr lang="en-US" altLang="zh-CN" sz="2200" dirty="0">
                    <a:latin typeface="+mj-lt"/>
                  </a:rPr>
                  <a:t>.</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75663" y="4690725"/>
                <a:ext cx="2222853" cy="430887"/>
              </a:xfrm>
              <a:prstGeom prst="rect">
                <a:avLst/>
              </a:prstGeom>
              <a:blipFill rotWithShape="1">
                <a:blip r:embed="rId7"/>
                <a:stretch>
                  <a:fillRect t="-7042" r="-274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4584" y="5139190"/>
                <a:ext cx="8247875"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The equation has three solutions, only one is between</a:t>
                </a:r>
                <a14:m>
                  <m:oMath xmlns:m="http://schemas.openxmlformats.org/officeDocument/2006/math">
                    <m:r>
                      <a:rPr lang="en-US" altLang="zh-CN" sz="2200" b="0" i="0" dirty="0" smtClean="0">
                        <a:latin typeface="Cambria Math"/>
                      </a:rPr>
                      <m:t> </m:t>
                    </m:r>
                    <m:r>
                      <a:rPr lang="en-US" altLang="zh-CN" sz="2200" dirty="0">
                        <a:latin typeface="Cambria Math"/>
                      </a:rPr>
                      <m:t> </m:t>
                    </m:r>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and 1, which is </a:t>
                </a:r>
                <a14:m>
                  <m:oMath xmlns:m="http://schemas.openxmlformats.org/officeDocument/2006/math">
                    <m:r>
                      <a:rPr lang="en-US" altLang="zh-CN" sz="2200" i="1" dirty="0" smtClean="0">
                        <a:latin typeface="Cambria Math"/>
                      </a:rPr>
                      <m:t>0.347</m:t>
                    </m:r>
                  </m:oMath>
                </a14:m>
                <a:r>
                  <a:rPr lang="en-US" altLang="zh-CN" sz="2200" dirty="0">
                    <a:latin typeface="Times New Roman" panose="02020603050405020304" pitchFamily="18" charset="0"/>
                    <a:cs typeface="Times New Roman" panose="02020603050405020304" pitchFamily="18" charset="0"/>
                  </a:rPr>
                  <a:t>. And thus </a:t>
                </a:r>
                <a14:m>
                  <m:oMath xmlns:m="http://schemas.openxmlformats.org/officeDocument/2006/math">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0.5</m:t>
                        </m:r>
                      </m:e>
                    </m:d>
                    <m:r>
                      <a:rPr lang="en-US" altLang="zh-CN" sz="2200" b="0" i="1" smtClean="0">
                        <a:latin typeface="Cambria Math"/>
                      </a:rPr>
                      <m:t>=0.345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4584" y="5139190"/>
                <a:ext cx="8247875" cy="769441"/>
              </a:xfrm>
              <a:prstGeom prst="rect">
                <a:avLst/>
              </a:prstGeom>
              <a:blipFill>
                <a:blip r:embed="rId8"/>
                <a:stretch>
                  <a:fillRect l="-961" t="-5556" r="-961" b="-15873"/>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20</a:t>
            </a:fld>
            <a:endParaRPr lang="en-US" altLang="zh-CN" dirty="0"/>
          </a:p>
        </p:txBody>
      </p:sp>
    </p:spTree>
    <p:extLst>
      <p:ext uri="{BB962C8B-B14F-4D97-AF65-F5344CB8AC3E}">
        <p14:creationId xmlns:p14="http://schemas.microsoft.com/office/powerpoint/2010/main" val="5671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524" y="1268760"/>
            <a:ext cx="8325925"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2. If only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is available, there is no need to derive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Instead we can solve the following equation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626002" y="2043512"/>
                <a:ext cx="2810128" cy="866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i="1">
                              <a:latin typeface="Cambria Math"/>
                            </a:rPr>
                            <m:t>−</m:t>
                          </m:r>
                          <m:r>
                            <a:rPr lang="en-US" altLang="zh-CN" sz="2200" i="1">
                              <a:latin typeface="Cambria Math"/>
                              <a:ea typeface="Cambria Math"/>
                            </a:rPr>
                            <m:t>∞</m:t>
                          </m:r>
                        </m:sub>
                        <m:sup>
                          <m:r>
                            <a:rPr lang="en-US" altLang="zh-CN" sz="2200" i="1">
                              <a:latin typeface="Cambria Math"/>
                            </a:rPr>
                            <m:t>𝜂</m:t>
                          </m:r>
                          <m:r>
                            <a:rPr lang="en-US" altLang="zh-CN" sz="2200" i="1">
                              <a:latin typeface="Cambria Math"/>
                            </a:rPr>
                            <m:t>(0.5)</m:t>
                          </m:r>
                        </m:sup>
                        <m:e>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𝑦</m:t>
                              </m:r>
                            </m:e>
                          </m:d>
                          <m:r>
                            <a:rPr lang="en-US" altLang="zh-CN" sz="2200" i="1">
                              <a:latin typeface="Cambria Math"/>
                            </a:rPr>
                            <m:t>𝑑𝑦</m:t>
                          </m:r>
                        </m:e>
                      </m:nary>
                      <m:r>
                        <a:rPr lang="en-US" altLang="zh-CN" sz="2200" b="0" i="1" smtClean="0">
                          <a:latin typeface="Cambria Math"/>
                        </a:rPr>
                        <m:t>=0.5</m:t>
                      </m:r>
                      <m:r>
                        <a:rPr lang="en-US" altLang="zh-CN" sz="2200" i="1">
                          <a:latin typeface="Cambria Math"/>
                        </a:rPr>
                        <m:t> </m:t>
                      </m:r>
                      <m:r>
                        <a:rPr lang="en-US" altLang="zh-CN" sz="2200" b="0" i="1" smtClean="0">
                          <a:latin typeface="Cambria Math"/>
                        </a:rPr>
                        <m:t>.</m:t>
                      </m:r>
                    </m:oMath>
                  </m:oMathPara>
                </a14:m>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2626002" y="2043512"/>
                <a:ext cx="2810128" cy="866584"/>
              </a:xfrm>
              <a:prstGeom prst="rect">
                <a:avLst/>
              </a:prstGeom>
              <a:blipFill rotWithShape="1">
                <a:blip r:embed="rId2"/>
                <a:stretch>
                  <a:fillRect/>
                </a:stretch>
              </a:blipFill>
            </p:spPr>
            <p:txBody>
              <a:bodyPr/>
              <a:lstStyle/>
              <a:p>
                <a:r>
                  <a:rPr lang="zh-CN" altLang="en-US">
                    <a:noFill/>
                  </a:rPr>
                  <a:t> </a:t>
                </a:r>
              </a:p>
            </p:txBody>
          </p:sp>
        </mc:Fallback>
      </mc:AlternateContent>
      <p:sp>
        <p:nvSpPr>
          <p:cNvPr id="4" name="TextBox 3"/>
          <p:cNvSpPr txBox="1"/>
          <p:nvPr/>
        </p:nvSpPr>
        <p:spPr>
          <a:xfrm>
            <a:off x="296525" y="2742234"/>
            <a:ext cx="2160240"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In this case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96525" y="4694290"/>
                <a:ext cx="6102953" cy="430887"/>
              </a:xfrm>
              <a:prstGeom prst="rect">
                <a:avLst/>
              </a:prstGeom>
            </p:spPr>
            <p:txBody>
              <a:bodyPr wrap="none">
                <a:spAutoFit/>
              </a:bodyPr>
              <a:lstStyle/>
              <a:p>
                <a:pPr algn="just"/>
                <a:r>
                  <a:rPr lang="en-US" altLang="zh-CN" sz="2200" dirty="0">
                    <a:latin typeface="Times New Roman" panose="02020603050405020304" pitchFamily="18" charset="0"/>
                    <a:cs typeface="Times New Roman" panose="02020603050405020304" pitchFamily="18" charset="0"/>
                  </a:rPr>
                  <a:t>Solving the equation we can obtain </a:t>
                </a:r>
                <a14:m>
                  <m:oMath xmlns:m="http://schemas.openxmlformats.org/officeDocument/2006/math">
                    <m:r>
                      <a:rPr lang="en-US" altLang="zh-CN" sz="2200" i="1">
                        <a:latin typeface="Cambria Math"/>
                      </a:rPr>
                      <m:t>𝜂</m:t>
                    </m:r>
                    <m:d>
                      <m:dPr>
                        <m:ctrlPr>
                          <a:rPr lang="en-US" altLang="zh-CN" sz="2200" i="1">
                            <a:latin typeface="Cambria Math" panose="02040503050406030204" pitchFamily="18" charset="0"/>
                          </a:rPr>
                        </m:ctrlPr>
                      </m:dPr>
                      <m:e>
                        <m:r>
                          <a:rPr lang="en-US" altLang="zh-CN" sz="2200" i="1">
                            <a:latin typeface="Cambria Math"/>
                          </a:rPr>
                          <m:t>0.5</m:t>
                        </m:r>
                      </m:e>
                    </m:d>
                    <m:r>
                      <a:rPr lang="en-US" altLang="zh-CN" sz="2200" i="1">
                        <a:latin typeface="Cambria Math"/>
                      </a:rPr>
                      <m:t>=0.345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96525" y="4694290"/>
                <a:ext cx="6102953" cy="430887"/>
              </a:xfrm>
              <a:prstGeom prst="rect">
                <a:avLst/>
              </a:prstGeom>
              <a:blipFill>
                <a:blip r:embed="rId3"/>
                <a:stretch>
                  <a:fillRect l="-1299" t="-9859" r="-40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86980" y="3268142"/>
                <a:ext cx="261924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0&lt;</m:t>
                    </m:r>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0.5</m:t>
                        </m:r>
                      </m:e>
                    </m:d>
                    <m:r>
                      <a:rPr lang="en-US" altLang="zh-CN" sz="2200" b="0" i="1" smtClean="0">
                        <a:latin typeface="Cambria Math"/>
                      </a:rPr>
                      <m:t>&lt;1</m:t>
                    </m:r>
                  </m:oMath>
                </a14:m>
                <a:r>
                  <a:rPr lang="zh-CN" altLang="en-US" sz="2200" dirty="0">
                    <a:latin typeface="+mj-lt"/>
                  </a:rPr>
                  <a:t>  </a:t>
                </a:r>
                <a:r>
                  <a:rPr lang="en-US" altLang="zh-CN" sz="2200" dirty="0">
                    <a:latin typeface="+mj-lt"/>
                  </a:rPr>
                  <a:t>and</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86980" y="3268142"/>
                <a:ext cx="2619243" cy="430887"/>
              </a:xfrm>
              <a:prstGeom prst="rect">
                <a:avLst/>
              </a:prstGeom>
              <a:blipFill rotWithShape="1">
                <a:blip r:embed="rId4"/>
                <a:stretch>
                  <a:fillRect t="-7042" r="-2558"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06223" y="3120879"/>
                <a:ext cx="3377912" cy="590803"/>
              </a:xfrm>
              <a:prstGeom prst="rect">
                <a:avLst/>
              </a:prstGeom>
              <a:noFill/>
            </p:spPr>
            <p:txBody>
              <a:bodyPr wrap="none" rtlCol="0">
                <a:spAutoFit/>
              </a:bodyPr>
              <a:lstStyle/>
              <a:p>
                <a14:m>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𝜂</m:t>
                        </m:r>
                        <m:r>
                          <a:rPr lang="en-US" altLang="zh-CN" sz="2200" b="0" i="1" smtClean="0">
                            <a:latin typeface="Cambria Math"/>
                          </a:rPr>
                          <m:t>(0.5)</m:t>
                        </m:r>
                      </m:sup>
                      <m:e>
                        <m:f>
                          <m:fPr>
                            <m:ctrlPr>
                              <a:rPr lang="en-US" altLang="zh-CN" sz="2200" i="1">
                                <a:latin typeface="Cambria Math" panose="02040503050406030204" pitchFamily="18" charset="0"/>
                              </a:rPr>
                            </m:ctrlPr>
                          </m:fPr>
                          <m:num>
                            <m:r>
                              <a:rPr lang="en-US" altLang="zh-CN" sz="2200" i="1">
                                <a:latin typeface="Cambria Math"/>
                              </a:rPr>
                              <m:t>3</m:t>
                            </m:r>
                          </m:num>
                          <m:den>
                            <m:r>
                              <a:rPr lang="en-US" altLang="zh-CN" sz="2200" i="1">
                                <a:latin typeface="Cambria Math"/>
                              </a:rPr>
                              <m:t>2</m:t>
                            </m:r>
                          </m:den>
                        </m:f>
                        <m:d>
                          <m:dPr>
                            <m:ctrlPr>
                              <a:rPr lang="en-US" altLang="zh-CN" sz="2200" i="1">
                                <a:latin typeface="Cambria Math" panose="02040503050406030204" pitchFamily="18" charset="0"/>
                              </a:rPr>
                            </m:ctrlPr>
                          </m:dPr>
                          <m:e>
                            <m:r>
                              <a:rPr lang="en-US" altLang="zh-CN" sz="2200" i="1">
                                <a:latin typeface="Cambria Math"/>
                              </a:rPr>
                              <m:t>1−</m:t>
                            </m:r>
                            <m:sSup>
                              <m:sSupPr>
                                <m:ctrlPr>
                                  <a:rPr lang="en-US" altLang="zh-CN" sz="2200" i="1">
                                    <a:latin typeface="Cambria Math" panose="02040503050406030204" pitchFamily="18" charset="0"/>
                                  </a:rPr>
                                </m:ctrlPr>
                              </m:sSupPr>
                              <m:e>
                                <m:r>
                                  <a:rPr lang="en-US" altLang="zh-CN" sz="2200" i="1">
                                    <a:latin typeface="Cambria Math"/>
                                  </a:rPr>
                                  <m:t>𝑥</m:t>
                                </m:r>
                              </m:e>
                              <m:sup>
                                <m:r>
                                  <a:rPr lang="en-US" altLang="zh-CN" sz="2200" i="1">
                                    <a:latin typeface="Cambria Math"/>
                                  </a:rPr>
                                  <m:t>2</m:t>
                                </m:r>
                              </m:sup>
                            </m:sSup>
                          </m:e>
                        </m:d>
                        <m:r>
                          <a:rPr lang="en-US" altLang="zh-CN" sz="2200" b="0" i="1" smtClean="0">
                            <a:latin typeface="Cambria Math"/>
                          </a:rPr>
                          <m:t>𝑑𝑥</m:t>
                        </m:r>
                      </m:e>
                    </m:nary>
                    <m:r>
                      <a:rPr lang="en-US" altLang="zh-CN" sz="2200" b="0" i="1" smtClean="0">
                        <a:latin typeface="Cambria Math"/>
                      </a:rPr>
                      <m:t>=0.5</m:t>
                    </m:r>
                  </m:oMath>
                </a14:m>
                <a:r>
                  <a:rPr lang="en-US" altLang="zh-CN" sz="2200" dirty="0">
                    <a:latin typeface="+mj-lt"/>
                  </a:rPr>
                  <a:t>.</a:t>
                </a:r>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206223" y="3120879"/>
                <a:ext cx="3377912" cy="590803"/>
              </a:xfrm>
              <a:prstGeom prst="rect">
                <a:avLst/>
              </a:prstGeom>
              <a:blipFill rotWithShape="1">
                <a:blip r:embed="rId5"/>
                <a:stretch>
                  <a:fillRect b="-7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6524" y="3969060"/>
                <a:ext cx="4218527" cy="571118"/>
              </a:xfrm>
              <a:prstGeom prst="rect">
                <a:avLst/>
              </a:prstGeom>
              <a:noFill/>
            </p:spPr>
            <p:txBody>
              <a:bodyPr wrap="none" rtlCol="0">
                <a:spAutoFit/>
              </a:bodyPr>
              <a:lstStyle/>
              <a:p>
                <a:pPr algn="just"/>
                <a:r>
                  <a:rPr lang="en-US" altLang="zh-CN" sz="2200" b="0" dirty="0">
                    <a:latin typeface="Times New Roman" panose="02020603050405020304" pitchFamily="18" charset="0"/>
                    <a:cs typeface="Times New Roman" panose="02020603050405020304" pitchFamily="18" charset="0"/>
                  </a:rPr>
                  <a:t>That is </a:t>
                </a:r>
                <a14:m>
                  <m:oMath xmlns:m="http://schemas.openxmlformats.org/officeDocument/2006/math">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2</m:t>
                        </m:r>
                      </m:den>
                    </m:f>
                    <m:r>
                      <a:rPr lang="en-US" altLang="zh-CN" sz="2200" b="0" i="1" smtClean="0">
                        <a:latin typeface="Cambria Math"/>
                      </a:rPr>
                      <m:t>𝜂</m:t>
                    </m:r>
                    <m:d>
                      <m:dPr>
                        <m:ctrlPr>
                          <a:rPr lang="en-US" altLang="zh-CN" sz="2200" b="0" i="1" smtClean="0">
                            <a:latin typeface="Cambria Math" panose="02040503050406030204" pitchFamily="18" charset="0"/>
                          </a:rPr>
                        </m:ctrlPr>
                      </m:dPr>
                      <m:e>
                        <m:r>
                          <a:rPr lang="en-US" altLang="zh-CN" sz="2200" b="0" i="1" smtClean="0">
                            <a:latin typeface="Cambria Math"/>
                          </a:rPr>
                          <m:t>0.5</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m:t>
                        </m:r>
                      </m:den>
                    </m:f>
                    <m:r>
                      <a:rPr lang="en-US" altLang="zh-CN" sz="2200" b="0" i="1" smtClean="0">
                        <a:latin typeface="Cambria Math"/>
                      </a:rPr>
                      <m:t>𝜂</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0.5</m:t>
                            </m:r>
                          </m:e>
                        </m:d>
                      </m:e>
                      <m:sup>
                        <m:r>
                          <a:rPr lang="en-US" altLang="zh-CN" sz="2200" b="0" i="1" smtClean="0">
                            <a:latin typeface="Cambria Math"/>
                          </a:rPr>
                          <m:t>3</m:t>
                        </m:r>
                      </m:sup>
                    </m:sSup>
                    <m:r>
                      <a:rPr lang="en-US" altLang="zh-CN" sz="2200" b="0" i="1" smtClean="0">
                        <a:latin typeface="Cambria Math"/>
                      </a:rPr>
                      <m:t>=0.5.</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6524" y="3969060"/>
                <a:ext cx="4218527" cy="571118"/>
              </a:xfrm>
              <a:prstGeom prst="rect">
                <a:avLst/>
              </a:prstGeom>
              <a:blipFill>
                <a:blip r:embed="rId6"/>
                <a:stretch>
                  <a:fillRect l="-1879" b="-8511"/>
                </a:stretch>
              </a:blipFill>
            </p:spPr>
            <p:txBody>
              <a:bodyPr/>
              <a:lstStyle/>
              <a:p>
                <a:r>
                  <a:rPr lang="zh-CN" altLang="en-US">
                    <a:noFill/>
                  </a:rPr>
                  <a:t> </a:t>
                </a:r>
              </a:p>
            </p:txBody>
          </p:sp>
        </mc:Fallback>
      </mc:AlternateContent>
      <p:sp>
        <p:nvSpPr>
          <p:cNvPr id="9" name="Slide Number Placeholder 8"/>
          <p:cNvSpPr>
            <a:spLocks noGrp="1"/>
          </p:cNvSpPr>
          <p:nvPr>
            <p:ph type="sldNum" sz="quarter" idx="11"/>
          </p:nvPr>
        </p:nvSpPr>
        <p:spPr/>
        <p:txBody>
          <a:bodyPr/>
          <a:lstStyle/>
          <a:p>
            <a:pPr>
              <a:defRPr/>
            </a:pPr>
            <a:fld id="{DF2308B0-52A9-437D-9700-D7B37876F5B1}" type="slidenum">
              <a:rPr lang="zh-CN" altLang="en-US" smtClean="0"/>
              <a:pPr>
                <a:defRPr/>
              </a:pPr>
              <a:t>21</a:t>
            </a:fld>
            <a:endParaRPr lang="en-US" altLang="zh-CN" dirty="0"/>
          </a:p>
        </p:txBody>
      </p:sp>
    </p:spTree>
    <p:extLst>
      <p:ext uri="{BB962C8B-B14F-4D97-AF65-F5344CB8AC3E}">
        <p14:creationId xmlns:p14="http://schemas.microsoft.com/office/powerpoint/2010/main" val="393042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51519" y="1493785"/>
                <a:ext cx="823591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median</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a continuous distribution, denoted by </a:t>
                </a:r>
                <a14:m>
                  <m:oMath xmlns:m="http://schemas.openxmlformats.org/officeDocument/2006/math">
                    <m:acc>
                      <m:accPr>
                        <m:chr m:val="̃"/>
                        <m:ctrlPr>
                          <a:rPr lang="en-US" altLang="zh-CN" sz="2200" i="1" smtClean="0">
                            <a:latin typeface="Cambria Math" panose="02040503050406030204" pitchFamily="18" charset="0"/>
                          </a:rPr>
                        </m:ctrlPr>
                      </m:accPr>
                      <m:e>
                        <m:r>
                          <a:rPr lang="en-US" altLang="zh-CN" sz="2200" b="0" i="1" smtClean="0">
                            <a:latin typeface="Cambria Math"/>
                          </a:rPr>
                          <m:t>𝜇</m:t>
                        </m:r>
                      </m:e>
                    </m:acc>
                  </m:oMath>
                </a14:m>
                <a:r>
                  <a:rPr lang="en-US" altLang="zh-CN" sz="2200" dirty="0">
                    <a:latin typeface="Times New Roman" panose="02020603050405020304" pitchFamily="18" charset="0"/>
                    <a:cs typeface="Times New Roman" panose="02020603050405020304" pitchFamily="18" charset="0"/>
                  </a:rPr>
                  <a:t> , is the </a:t>
                </a:r>
                <a14:m>
                  <m:oMath xmlns:m="http://schemas.openxmlformats.org/officeDocument/2006/math">
                    <m:r>
                      <a:rPr lang="en-US" altLang="zh-CN" sz="2200" i="1" dirty="0" smtClean="0">
                        <a:latin typeface="Cambria Math"/>
                      </a:rPr>
                      <m:t>50</m:t>
                    </m:r>
                  </m:oMath>
                </a14:m>
                <a:r>
                  <a:rPr lang="en-US" altLang="zh-CN" sz="2200" baseline="30000" dirty="0">
                    <a:latin typeface="Times New Roman" panose="02020603050405020304" pitchFamily="18" charset="0"/>
                    <a:cs typeface="Times New Roman" panose="02020603050405020304" pitchFamily="18" charset="0"/>
                  </a:rPr>
                  <a:t>th</a:t>
                </a:r>
                <a:r>
                  <a:rPr lang="en-US" altLang="zh-CN" sz="2200" dirty="0">
                    <a:latin typeface="Times New Roman" panose="02020603050405020304" pitchFamily="18" charset="0"/>
                    <a:cs typeface="Times New Roman" panose="02020603050405020304" pitchFamily="18" charset="0"/>
                  </a:rPr>
                  <a:t> percentile, so </a:t>
                </a:r>
                <a14:m>
                  <m:oMath xmlns:m="http://schemas.openxmlformats.org/officeDocument/2006/math">
                    <m:acc>
                      <m:accPr>
                        <m:chr m:val="̃"/>
                        <m:ctrlPr>
                          <a:rPr lang="en-US" altLang="zh-CN" sz="2200" i="1">
                            <a:latin typeface="Cambria Math" panose="02040503050406030204" pitchFamily="18" charset="0"/>
                          </a:rPr>
                        </m:ctrlPr>
                      </m:accPr>
                      <m:e>
                        <m:r>
                          <a:rPr lang="en-US" altLang="zh-CN" sz="2200" i="1">
                            <a:latin typeface="Cambria Math"/>
                          </a:rPr>
                          <m:t>𝜇</m:t>
                        </m:r>
                      </m:e>
                    </m:acc>
                  </m:oMath>
                </a14:m>
                <a:r>
                  <a:rPr lang="en-US" altLang="zh-CN" sz="2200" dirty="0">
                    <a:latin typeface="Times New Roman" panose="02020603050405020304" pitchFamily="18" charset="0"/>
                    <a:cs typeface="Times New Roman" panose="02020603050405020304" pitchFamily="18" charset="0"/>
                  </a:rPr>
                  <a:t> satisfies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acc>
                          <m:accPr>
                            <m:chr m:val="̃"/>
                            <m:ctrlPr>
                              <a:rPr lang="en-US" altLang="zh-CN" sz="2200" i="1">
                                <a:latin typeface="Cambria Math" panose="02040503050406030204" pitchFamily="18" charset="0"/>
                              </a:rPr>
                            </m:ctrlPr>
                          </m:accPr>
                          <m:e>
                            <m:r>
                              <a:rPr lang="en-US" altLang="zh-CN" sz="2200" i="1">
                                <a:latin typeface="Cambria Math"/>
                              </a:rPr>
                              <m:t>𝜇</m:t>
                            </m:r>
                          </m:e>
                        </m:acc>
                      </m:e>
                    </m:d>
                    <m:r>
                      <a:rPr lang="en-US" altLang="zh-CN" sz="2200" b="0" i="1" smtClean="0">
                        <a:latin typeface="Cambria Math"/>
                      </a:rPr>
                      <m:t>=0.5</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51519" y="1493785"/>
                <a:ext cx="8235916" cy="769441"/>
              </a:xfrm>
              <a:prstGeom prst="rect">
                <a:avLst/>
              </a:prstGeom>
              <a:blipFill>
                <a:blip r:embed="rId2"/>
                <a:stretch>
                  <a:fillRect l="-962" t="-5556" r="-296" b="-15873"/>
                </a:stretch>
              </a:blipFill>
            </p:spPr>
            <p:txBody>
              <a:bodyPr/>
              <a:lstStyle/>
              <a:p>
                <a:r>
                  <a:rPr lang="zh-CN" altLang="en-US">
                    <a:noFill/>
                  </a:rPr>
                  <a:t> </a:t>
                </a:r>
              </a:p>
            </p:txBody>
          </p:sp>
        </mc:Fallback>
      </mc:AlternateContent>
      <p:sp>
        <p:nvSpPr>
          <p:cNvPr id="3" name="TextBox 2"/>
          <p:cNvSpPr txBox="1"/>
          <p:nvPr/>
        </p:nvSpPr>
        <p:spPr>
          <a:xfrm>
            <a:off x="255658" y="953725"/>
            <a:ext cx="196212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51520" y="2348880"/>
                <a:ext cx="823591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continuous distribution whose pdf is </a:t>
                </a:r>
                <a:r>
                  <a:rPr lang="en-US" altLang="zh-CN" sz="2200" dirty="0">
                    <a:solidFill>
                      <a:srgbClr val="FF0000"/>
                    </a:solidFill>
                    <a:latin typeface="Times New Roman" panose="02020603050405020304" pitchFamily="18" charset="0"/>
                    <a:cs typeface="Times New Roman" panose="02020603050405020304" pitchFamily="18" charset="0"/>
                  </a:rPr>
                  <a:t>symmetric </a:t>
                </a:r>
                <a:r>
                  <a:rPr lang="en-US" altLang="zh-CN" sz="2200" dirty="0">
                    <a:latin typeface="Times New Roman" panose="02020603050405020304" pitchFamily="18" charset="0"/>
                    <a:cs typeface="Times New Roman" panose="02020603050405020304" pitchFamily="18" charset="0"/>
                  </a:rPr>
                  <a:t>has median </a:t>
                </a:r>
                <a14:m>
                  <m:oMath xmlns:m="http://schemas.openxmlformats.org/officeDocument/2006/math">
                    <m:acc>
                      <m:accPr>
                        <m:chr m:val="̃"/>
                        <m:ctrlPr>
                          <a:rPr lang="en-US" altLang="zh-CN" sz="2200" i="1">
                            <a:latin typeface="Cambria Math" panose="02040503050406030204" pitchFamily="18" charset="0"/>
                          </a:rPr>
                        </m:ctrlPr>
                      </m:accPr>
                      <m:e>
                        <m:r>
                          <a:rPr lang="en-US" altLang="zh-CN" sz="2200" i="1">
                            <a:latin typeface="Cambria Math"/>
                          </a:rPr>
                          <m:t>𝜇</m:t>
                        </m:r>
                      </m:e>
                    </m:acc>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equal to the point of symmetry</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51520" y="2348880"/>
                <a:ext cx="8235915" cy="769441"/>
              </a:xfrm>
              <a:prstGeom prst="rect">
                <a:avLst/>
              </a:prstGeom>
              <a:blipFill>
                <a:blip r:embed="rId3"/>
                <a:stretch>
                  <a:fillRect l="-962" t="-4724" r="-962" b="-14961"/>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08" y="3789040"/>
            <a:ext cx="6409524" cy="1809524"/>
          </a:xfrm>
          <a:prstGeom prst="rect">
            <a:avLst/>
          </a:prstGeom>
        </p:spPr>
      </p:pic>
      <p:sp>
        <p:nvSpPr>
          <p:cNvPr id="6" name="TextBox 5"/>
          <p:cNvSpPr txBox="1"/>
          <p:nvPr/>
        </p:nvSpPr>
        <p:spPr>
          <a:xfrm>
            <a:off x="296525" y="3268143"/>
            <a:ext cx="16351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22</a:t>
            </a:fld>
            <a:endParaRPr lang="en-US" altLang="zh-CN" dirty="0"/>
          </a:p>
        </p:txBody>
      </p:sp>
    </p:spTree>
    <p:extLst>
      <p:ext uri="{BB962C8B-B14F-4D97-AF65-F5344CB8AC3E}">
        <p14:creationId xmlns:p14="http://schemas.microsoft.com/office/powerpoint/2010/main" val="273850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530" y="1223755"/>
            <a:ext cx="2051074"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Expected Values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06040" y="1849469"/>
                <a:ext cx="8596431"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For a discrete random variable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the weighted average of all possible values.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06040" y="1849469"/>
                <a:ext cx="8596431" cy="769441"/>
              </a:xfrm>
              <a:prstGeom prst="rect">
                <a:avLst/>
              </a:prstGeom>
              <a:blipFill>
                <a:blip r:embed="rId2"/>
                <a:stretch>
                  <a:fillRect l="-922" t="-4724" r="-922"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06040" y="2708920"/>
                <a:ext cx="864143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For a continuous random variable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 we replace summation by integration and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by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to get the weighted average.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06040" y="2708920"/>
                <a:ext cx="8641436" cy="769441"/>
              </a:xfrm>
              <a:prstGeom prst="rect">
                <a:avLst/>
              </a:prstGeom>
              <a:blipFill>
                <a:blip r:embed="rId3"/>
                <a:stretch>
                  <a:fillRect l="-917" t="-4724" r="-988"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6755" y="3699030"/>
                <a:ext cx="8505708"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expected </a:t>
                </a:r>
                <a:r>
                  <a:rPr lang="en-US" altLang="zh-CN" sz="2200" dirty="0">
                    <a:latin typeface="Times New Roman" panose="02020603050405020304" pitchFamily="18" charset="0"/>
                    <a:cs typeface="Times New Roman" panose="02020603050405020304" pitchFamily="18" charset="0"/>
                  </a:rPr>
                  <a:t>or </a:t>
                </a:r>
                <a:r>
                  <a:rPr lang="en-US" altLang="zh-CN" sz="2200" dirty="0">
                    <a:solidFill>
                      <a:srgbClr val="FF0000"/>
                    </a:solidFill>
                    <a:latin typeface="Times New Roman" panose="02020603050405020304" pitchFamily="18" charset="0"/>
                    <a:cs typeface="Times New Roman" panose="02020603050405020304" pitchFamily="18" charset="0"/>
                  </a:rPr>
                  <a:t>mean value </a:t>
                </a:r>
                <a:r>
                  <a:rPr lang="en-US" altLang="zh-CN" sz="2200" dirty="0">
                    <a:latin typeface="Times New Roman" panose="02020603050405020304" pitchFamily="18" charset="0"/>
                    <a:cs typeface="Times New Roman" panose="02020603050405020304" pitchFamily="18" charset="0"/>
                  </a:rPr>
                  <a:t>of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06755" y="3699030"/>
                <a:ext cx="8505708" cy="430887"/>
              </a:xfrm>
              <a:prstGeom prst="rect">
                <a:avLst/>
              </a:prstGeom>
              <a:blipFill>
                <a:blip r:embed="rId4"/>
                <a:stretch>
                  <a:fillRect l="-932"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40232" y="4134153"/>
                <a:ext cx="3863237" cy="539315"/>
              </a:xfrm>
              <a:prstGeom prst="rect">
                <a:avLst/>
              </a:prstGeom>
              <a:noFill/>
            </p:spPr>
            <p:txBody>
              <a:bodyPr wrap="none" rtlCol="0">
                <a:spAutoFit/>
              </a:bodyPr>
              <a:lstStyle/>
              <a:p>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a:rPr>
                          <m:t>𝜇</m:t>
                        </m:r>
                      </m:e>
                      <m:sub>
                        <m:r>
                          <a:rPr lang="en-US" altLang="zh-CN" sz="2200" b="0" i="1" smtClean="0">
                            <a:latin typeface="Cambria Math"/>
                          </a:rPr>
                          <m:t>𝑋</m:t>
                        </m:r>
                      </m:sub>
                    </m:sSub>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 </m:t>
                        </m:r>
                      </m:sup>
                      <m:e>
                        <m:r>
                          <a:rPr lang="en-US" altLang="zh-CN" sz="2200" b="0" i="1" smtClean="0">
                            <a:latin typeface="Cambria Math"/>
                          </a:rPr>
                          <m:t>𝑥</m:t>
                        </m:r>
                        <m:r>
                          <a:rPr lang="en-US" altLang="zh-CN" sz="2200" b="0" i="1" smtClean="0">
                            <a:latin typeface="Cambria Math"/>
                          </a:rPr>
                          <m:t> ⋅</m:t>
                        </m:r>
                        <m:r>
                          <a:rPr lang="en-US" altLang="zh-CN" sz="2200" b="0" i="1" smtClean="0">
                            <a:latin typeface="Cambria Math"/>
                          </a:rPr>
                          <m:t>𝑓</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r>
                      <a:rPr lang="en-US" altLang="zh-CN" sz="2200" b="0" i="1" smtClean="0">
                        <a:latin typeface="Cambria Math"/>
                      </a:rPr>
                      <m:t>𝑑𝑥</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340232" y="4134153"/>
                <a:ext cx="3863237" cy="539315"/>
              </a:xfrm>
              <a:prstGeom prst="rect">
                <a:avLst/>
              </a:prstGeom>
              <a:blipFill rotWithShape="1">
                <a:blip r:embed="rId5"/>
                <a:stretch>
                  <a:fillRect r="-1262" b="-12360"/>
                </a:stretch>
              </a:blipFill>
            </p:spPr>
            <p:txBody>
              <a:bodyPr/>
              <a:lstStyle/>
              <a:p>
                <a:r>
                  <a:rPr lang="zh-CN" altLang="en-US">
                    <a:noFill/>
                  </a:rPr>
                  <a:t> </a:t>
                </a:r>
              </a:p>
            </p:txBody>
          </p:sp>
        </mc:Fallback>
      </mc:AlternateContent>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23</a:t>
            </a:fld>
            <a:endParaRPr lang="en-US" altLang="zh-CN" dirty="0"/>
          </a:p>
        </p:txBody>
      </p:sp>
    </p:spTree>
    <p:extLst>
      <p:ext uri="{BB962C8B-B14F-4D97-AF65-F5344CB8AC3E}">
        <p14:creationId xmlns:p14="http://schemas.microsoft.com/office/powerpoint/2010/main" val="12141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31540" y="1673804"/>
                <a:ext cx="442345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weekly gravel sales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was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31540" y="1673804"/>
                <a:ext cx="4423455" cy="430887"/>
              </a:xfrm>
              <a:prstGeom prst="rect">
                <a:avLst/>
              </a:prstGeom>
              <a:blipFill>
                <a:blip r:embed="rId2"/>
                <a:stretch>
                  <a:fillRect l="-1793" t="-10000" r="-966" b="-28571"/>
                </a:stretch>
              </a:blipFill>
            </p:spPr>
            <p:txBody>
              <a:bodyPr/>
              <a:lstStyle/>
              <a:p>
                <a:r>
                  <a:rPr lang="zh-CN" altLang="en-US">
                    <a:noFill/>
                  </a:rPr>
                  <a:t> </a:t>
                </a:r>
              </a:p>
            </p:txBody>
          </p:sp>
        </mc:Fallback>
      </mc:AlternateContent>
      <p:sp>
        <p:nvSpPr>
          <p:cNvPr id="4" name="TextBox 3"/>
          <p:cNvSpPr txBox="1"/>
          <p:nvPr/>
        </p:nvSpPr>
        <p:spPr>
          <a:xfrm>
            <a:off x="431540" y="1043735"/>
            <a:ext cx="27003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961710" y="2216851"/>
                <a:ext cx="3909019" cy="86042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2</m:t>
                                </m:r>
                              </m:den>
                            </m:f>
                            <m:d>
                              <m:dPr>
                                <m:ctrlPr>
                                  <a:rPr lang="en-US" altLang="zh-CN" sz="2200" b="0" i="1" smtClean="0">
                                    <a:latin typeface="Cambria Math" panose="02040503050406030204" pitchFamily="18" charset="0"/>
                                  </a:rPr>
                                </m:ctrlPr>
                              </m:dP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e>
                            </m:d>
                            <m:r>
                              <a:rPr lang="en-US" altLang="zh-CN" sz="2200" b="0" i="1" smtClean="0">
                                <a:latin typeface="Cambria Math"/>
                              </a:rPr>
                              <m:t>   0</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≤1</m:t>
                            </m:r>
                          </m:e>
                          <m:e>
                            <m:r>
                              <a:rPr lang="en-US" altLang="zh-CN" sz="2200" b="0" i="1" smtClean="0">
                                <a:latin typeface="Cambria Math"/>
                                <a:ea typeface="Cambria Math"/>
                              </a:rPr>
                              <m:t>      </m:t>
                            </m:r>
                            <m:r>
                              <a:rPr lang="en-US" altLang="zh-CN" sz="2200" b="0" i="1" smtClean="0">
                                <a:latin typeface="Cambria Math"/>
                              </a:rPr>
                              <m:t>0       </m:t>
                            </m:r>
                            <m:r>
                              <a:rPr lang="en-US" altLang="zh-CN" sz="2200" b="0" i="1" smtClean="0">
                                <a:latin typeface="Cambria Math"/>
                              </a:rPr>
                              <m:t>𝑜𝑡h𝑒𝑟𝑤𝑖𝑠𝑒</m:t>
                            </m:r>
                            <m:r>
                              <a:rPr lang="en-US" altLang="zh-CN" sz="2200" b="0" i="1" smtClean="0">
                                <a:latin typeface="Cambria Math"/>
                              </a:rPr>
                              <m:t>   </m:t>
                            </m:r>
                          </m:e>
                        </m:eqArr>
                      </m:e>
                    </m:d>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61710" y="2216851"/>
                <a:ext cx="3909019" cy="86042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23523" y="3609020"/>
                <a:ext cx="4860177" cy="57733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1</m:t>
                        </m:r>
                      </m:sup>
                      <m:e>
                        <m:r>
                          <a:rPr lang="en-US" altLang="zh-CN" sz="2200" b="0" i="1" smtClean="0">
                            <a:latin typeface="Cambria Math"/>
                          </a:rPr>
                          <m:t>𝑥</m:t>
                        </m:r>
                        <m:r>
                          <a:rPr lang="en-US" altLang="zh-CN" sz="2200" b="0" i="1" smtClean="0">
                            <a:latin typeface="Cambria Math"/>
                            <a:ea typeface="Cambria Math"/>
                          </a:rPr>
                          <m:t>∙</m:t>
                        </m:r>
                        <m:f>
                          <m:fPr>
                            <m:ctrlPr>
                              <a:rPr lang="en-US" altLang="zh-CN" sz="2200" i="1">
                                <a:latin typeface="Cambria Math" panose="02040503050406030204" pitchFamily="18" charset="0"/>
                              </a:rPr>
                            </m:ctrlPr>
                          </m:fPr>
                          <m:num>
                            <m:r>
                              <a:rPr lang="en-US" altLang="zh-CN" sz="2200" i="1">
                                <a:latin typeface="Cambria Math"/>
                              </a:rPr>
                              <m:t>3</m:t>
                            </m:r>
                          </m:num>
                          <m:den>
                            <m:r>
                              <a:rPr lang="en-US" altLang="zh-CN" sz="2200" i="1">
                                <a:latin typeface="Cambria Math"/>
                              </a:rPr>
                              <m:t>2</m:t>
                            </m:r>
                          </m:den>
                        </m:f>
                        <m:d>
                          <m:dPr>
                            <m:ctrlPr>
                              <a:rPr lang="en-US" altLang="zh-CN" sz="2200" i="1">
                                <a:latin typeface="Cambria Math" panose="02040503050406030204" pitchFamily="18" charset="0"/>
                              </a:rPr>
                            </m:ctrlPr>
                          </m:dPr>
                          <m:e>
                            <m:r>
                              <a:rPr lang="en-US" altLang="zh-CN" sz="2200" i="1">
                                <a:latin typeface="Cambria Math"/>
                              </a:rPr>
                              <m:t>1−</m:t>
                            </m:r>
                            <m:sSup>
                              <m:sSupPr>
                                <m:ctrlPr>
                                  <a:rPr lang="en-US" altLang="zh-CN" sz="2200" i="1">
                                    <a:latin typeface="Cambria Math" panose="02040503050406030204" pitchFamily="18" charset="0"/>
                                  </a:rPr>
                                </m:ctrlPr>
                              </m:sSupPr>
                              <m:e>
                                <m:r>
                                  <a:rPr lang="en-US" altLang="zh-CN" sz="2200" i="1">
                                    <a:latin typeface="Cambria Math"/>
                                  </a:rPr>
                                  <m:t>𝑥</m:t>
                                </m:r>
                              </m:e>
                              <m:sup>
                                <m:r>
                                  <a:rPr lang="en-US" altLang="zh-CN" sz="2200" i="1">
                                    <a:latin typeface="Cambria Math"/>
                                  </a:rPr>
                                  <m:t>2</m:t>
                                </m:r>
                              </m:sup>
                            </m:sSup>
                          </m:e>
                        </m:d>
                        <m:r>
                          <a:rPr lang="en-US" altLang="zh-CN" sz="2200" b="0" i="1" smtClean="0">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4</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8</m:t>
                        </m:r>
                      </m:den>
                    </m:f>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623523" y="3609020"/>
                <a:ext cx="4860177" cy="5773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21550" y="3077279"/>
                <a:ext cx="180020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21550" y="3077279"/>
                <a:ext cx="1800200" cy="430887"/>
              </a:xfrm>
              <a:prstGeom prst="rect">
                <a:avLst/>
              </a:prstGeom>
              <a:blipFill>
                <a:blip r:embed="rId5"/>
                <a:stretch>
                  <a:fillRect l="-4407" t="-10000" r="-11525" b="-28571"/>
                </a:stretch>
              </a:blipFill>
            </p:spPr>
            <p:txBody>
              <a:bodyPr/>
              <a:lstStyle/>
              <a:p>
                <a:r>
                  <a:rPr lang="zh-CN" altLang="en-US">
                    <a:noFill/>
                  </a:rPr>
                  <a:t> </a:t>
                </a:r>
              </a:p>
            </p:txBody>
          </p:sp>
        </mc:Fallback>
      </mc:AlternateContent>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24</a:t>
            </a:fld>
            <a:endParaRPr lang="en-US" altLang="zh-CN" dirty="0"/>
          </a:p>
        </p:txBody>
      </p:sp>
    </p:spTree>
    <p:extLst>
      <p:ext uri="{BB962C8B-B14F-4D97-AF65-F5344CB8AC3E}">
        <p14:creationId xmlns:p14="http://schemas.microsoft.com/office/powerpoint/2010/main" val="43042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264404"/>
            <a:ext cx="402757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Expected Value of a Function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51519" y="1808820"/>
                <a:ext cx="8484707"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is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h</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any function of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51519" y="1808820"/>
                <a:ext cx="8484707" cy="430887"/>
              </a:xfrm>
              <a:prstGeom prst="rect">
                <a:avLst/>
              </a:prstGeom>
              <a:blipFill>
                <a:blip r:embed="rId2"/>
                <a:stretch>
                  <a:fillRect l="-934"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95564" y="2581557"/>
                <a:ext cx="4967065" cy="539315"/>
              </a:xfrm>
              <a:prstGeom prst="rect">
                <a:avLst/>
              </a:prstGeom>
              <a:noFill/>
            </p:spPr>
            <p:txBody>
              <a:bodyPr wrap="none" rtlCol="0">
                <a:spAutoFit/>
              </a:bodyPr>
              <a:lstStyle/>
              <a:p>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a:rPr>
                          <m:t>𝜇</m:t>
                        </m:r>
                      </m:e>
                      <m:sub>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sub>
                    </m:sSub>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 </m:t>
                        </m:r>
                      </m:sup>
                      <m:e>
                        <m:r>
                          <a:rPr lang="en-US" altLang="zh-CN" sz="2200" b="0" i="1" smtClean="0">
                            <a:latin typeface="Cambria Math"/>
                          </a:rPr>
                          <m:t>h</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 ⋅</m:t>
                        </m:r>
                        <m:r>
                          <a:rPr lang="en-US" altLang="zh-CN" sz="2200" b="0" i="1" smtClean="0">
                            <a:latin typeface="Cambria Math"/>
                          </a:rPr>
                          <m:t>𝑓</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r>
                      <a:rPr lang="en-US" altLang="zh-CN" sz="2200" b="0" i="1" smtClean="0">
                        <a:latin typeface="Cambria Math"/>
                      </a:rPr>
                      <m:t>𝑑𝑥</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795564" y="2581557"/>
                <a:ext cx="4967065" cy="539315"/>
              </a:xfrm>
              <a:prstGeom prst="rect">
                <a:avLst/>
              </a:prstGeom>
              <a:blipFill>
                <a:blip r:embed="rId3"/>
                <a:stretch>
                  <a:fillRect r="-737" b="-134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9671" y="3478361"/>
                <a:ext cx="8506557"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That is, </a:t>
                </a:r>
                <a14:m>
                  <m:oMath xmlns:m="http://schemas.openxmlformats.org/officeDocument/2006/math">
                    <m:r>
                      <a:rPr lang="en-US" altLang="zh-CN" sz="2200" i="1" dirty="0" smtClean="0">
                        <a:latin typeface="Cambria Math"/>
                      </a:rPr>
                      <m:t>𝐸</m:t>
                    </m:r>
                    <m:r>
                      <a:rPr lang="en-US" altLang="zh-CN" sz="2200" i="1" dirty="0">
                        <a:latin typeface="Cambria Math"/>
                      </a:rPr>
                      <m:t>(</m:t>
                    </m:r>
                    <m:r>
                      <a:rPr lang="en-US" altLang="zh-CN" sz="2200" i="1" dirty="0" smtClean="0">
                        <a:latin typeface="Cambria Math"/>
                      </a:rPr>
                      <m:t>h</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computed in the same way that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itself is, except that </a:t>
                </a:r>
                <a14:m>
                  <m:oMath xmlns:m="http://schemas.openxmlformats.org/officeDocument/2006/math">
                    <m:r>
                      <a:rPr lang="en-US" altLang="zh-CN" sz="2200" i="1" dirty="0" smtClean="0">
                        <a:latin typeface="Cambria Math"/>
                      </a:rPr>
                      <m:t>h</m:t>
                    </m:r>
                    <m:r>
                      <a:rPr lang="en-US" altLang="zh-CN" sz="2200" i="1" dirty="0" smtClean="0">
                        <a:latin typeface="Cambria Math"/>
                      </a:rPr>
                      <m:t>(</m:t>
                    </m:r>
                    <m:r>
                      <a:rPr lang="en-US" altLang="zh-CN" sz="2200" i="1" dirty="0" smtClean="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is substituted in place of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29671" y="3478361"/>
                <a:ext cx="8506557" cy="769441"/>
              </a:xfrm>
              <a:prstGeom prst="rect">
                <a:avLst/>
              </a:prstGeom>
              <a:blipFill>
                <a:blip r:embed="rId4"/>
                <a:stretch>
                  <a:fillRect l="-932" t="-5556" r="-932"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76722" y="4423466"/>
                <a:ext cx="8459505" cy="769441"/>
              </a:xfrm>
              <a:prstGeom prst="rect">
                <a:avLst/>
              </a:prstGeom>
            </p:spPr>
            <p:txBody>
              <a:bodyPr wrap="square">
                <a:spAutoFit/>
              </a:bodyPr>
              <a:lstStyle/>
              <a:p>
                <a:pPr algn="just"/>
                <a:r>
                  <a:rPr lang="en-US" altLang="zh-CN" sz="2200" b="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b="0" i="1" smtClean="0">
                        <a:latin typeface="Cambria Math"/>
                      </a:rPr>
                      <m:t>𝑌</m:t>
                    </m:r>
                    <m:r>
                      <a:rPr lang="en-US" altLang="zh-CN" sz="2200" b="0" i="1" smtClean="0">
                        <a:latin typeface="Cambria Math"/>
                      </a:rPr>
                      <m:t>=</m:t>
                    </m:r>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𝑌</m:t>
                    </m:r>
                  </m:oMath>
                </a14:m>
                <a:r>
                  <a:rPr lang="en-US" altLang="zh-CN" sz="2200" dirty="0">
                    <a:latin typeface="Times New Roman" panose="02020603050405020304" pitchFamily="18" charset="0"/>
                    <a:cs typeface="Times New Roman" panose="02020603050405020304" pitchFamily="18" charset="0"/>
                  </a:rPr>
                  <a:t> is also an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However we find that it was </a:t>
                </a:r>
                <a:r>
                  <a:rPr lang="en-US" altLang="zh-CN" sz="2200" dirty="0">
                    <a:solidFill>
                      <a:srgbClr val="FF0000"/>
                    </a:solidFill>
                    <a:latin typeface="Times New Roman" panose="02020603050405020304" pitchFamily="18" charset="0"/>
                    <a:cs typeface="Times New Roman" panose="02020603050405020304" pitchFamily="18" charset="0"/>
                  </a:rPr>
                  <a:t>not necessary to </a:t>
                </a:r>
                <a:r>
                  <a:rPr lang="en-US" altLang="zh-CN" sz="2200" dirty="0">
                    <a:latin typeface="Times New Roman" panose="02020603050405020304" pitchFamily="18" charset="0"/>
                    <a:cs typeface="Times New Roman" panose="02020603050405020304" pitchFamily="18" charset="0"/>
                  </a:rPr>
                  <a:t>determine the distribution of </a:t>
                </a:r>
                <a14:m>
                  <m:oMath xmlns:m="http://schemas.openxmlformats.org/officeDocument/2006/math">
                    <m:r>
                      <a:rPr lang="en-US" altLang="zh-CN" sz="2200" i="1" dirty="0" smtClean="0">
                        <a:latin typeface="Cambria Math"/>
                      </a:rPr>
                      <m:t>𝑌</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in order to obtain </a:t>
                </a:r>
                <a14:m>
                  <m:oMath xmlns:m="http://schemas.openxmlformats.org/officeDocument/2006/math">
                    <m:r>
                      <a:rPr lang="en-US" altLang="zh-CN" sz="2200" i="1" dirty="0" smtClean="0">
                        <a:latin typeface="Cambria Math"/>
                      </a:rPr>
                      <m:t>𝐸</m:t>
                    </m:r>
                    <m:d>
                      <m:dPr>
                        <m:ctrlPr>
                          <a:rPr lang="en-US" altLang="zh-CN" sz="2200" i="1" dirty="0" smtClean="0">
                            <a:latin typeface="Cambria Math" panose="02040503050406030204" pitchFamily="18" charset="0"/>
                          </a:rPr>
                        </m:ctrlPr>
                      </m:dPr>
                      <m:e>
                        <m:r>
                          <a:rPr lang="en-US" altLang="zh-CN" sz="2200" i="1" dirty="0" smtClean="0">
                            <a:latin typeface="Cambria Math"/>
                          </a:rPr>
                          <m:t>𝑌</m:t>
                        </m:r>
                      </m:e>
                    </m:d>
                    <m:r>
                      <a:rPr lang="en-US" altLang="zh-CN" sz="2200" b="0" i="0"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76722" y="4423466"/>
                <a:ext cx="8459505" cy="769441"/>
              </a:xfrm>
              <a:prstGeom prst="rect">
                <a:avLst/>
              </a:prstGeom>
              <a:blipFill>
                <a:blip r:embed="rId5"/>
                <a:stretch>
                  <a:fillRect l="-937" t="-5556" r="-937" b="-15079"/>
                </a:stretch>
              </a:blipFill>
            </p:spPr>
            <p:txBody>
              <a:bodyPr/>
              <a:lstStyle/>
              <a:p>
                <a:r>
                  <a:rPr lang="zh-CN" altLang="en-US">
                    <a:noFill/>
                  </a:rPr>
                  <a:t> </a:t>
                </a:r>
              </a:p>
            </p:txBody>
          </p:sp>
        </mc:Fallback>
      </mc:AlternateContent>
      <p:sp>
        <p:nvSpPr>
          <p:cNvPr id="4" name="Slide Number Placeholder 3"/>
          <p:cNvSpPr>
            <a:spLocks noGrp="1"/>
          </p:cNvSpPr>
          <p:nvPr>
            <p:ph type="sldNum" sz="quarter" idx="11"/>
          </p:nvPr>
        </p:nvSpPr>
        <p:spPr/>
        <p:txBody>
          <a:bodyPr/>
          <a:lstStyle/>
          <a:p>
            <a:pPr>
              <a:defRPr/>
            </a:pPr>
            <a:fld id="{DF2308B0-52A9-437D-9700-D7B37876F5B1}" type="slidenum">
              <a:rPr lang="zh-CN" altLang="en-US" smtClean="0"/>
              <a:pPr>
                <a:defRPr/>
              </a:pPr>
              <a:t>25</a:t>
            </a:fld>
            <a:endParaRPr lang="en-US" altLang="zh-CN" dirty="0"/>
          </a:p>
        </p:txBody>
      </p:sp>
    </p:spTree>
    <p:extLst>
      <p:ext uri="{BB962C8B-B14F-4D97-AF65-F5344CB8AC3E}">
        <p14:creationId xmlns:p14="http://schemas.microsoft.com/office/powerpoint/2010/main" val="138082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51520" y="996925"/>
                <a:ext cx="5492401"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weekly gravel sales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was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51520" y="996925"/>
                <a:ext cx="5492401" cy="430887"/>
              </a:xfrm>
              <a:prstGeom prst="rect">
                <a:avLst/>
              </a:prstGeom>
              <a:blipFill>
                <a:blip r:embed="rId2"/>
                <a:stretch>
                  <a:fillRect l="-1443" t="-10000" r="-444"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81690" y="1539972"/>
                <a:ext cx="3909019" cy="86042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2</m:t>
                                </m:r>
                              </m:den>
                            </m:f>
                            <m:d>
                              <m:dPr>
                                <m:ctrlPr>
                                  <a:rPr lang="en-US" altLang="zh-CN" sz="2200" b="0" i="1" smtClean="0">
                                    <a:latin typeface="Cambria Math" panose="02040503050406030204" pitchFamily="18" charset="0"/>
                                  </a:rPr>
                                </m:ctrlPr>
                              </m:dP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e>
                            </m:d>
                            <m:r>
                              <a:rPr lang="en-US" altLang="zh-CN" sz="2200" b="0" i="1" smtClean="0">
                                <a:latin typeface="Cambria Math"/>
                              </a:rPr>
                              <m:t>   0</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≤1</m:t>
                            </m:r>
                          </m:e>
                          <m:e>
                            <m:r>
                              <a:rPr lang="en-US" altLang="zh-CN" sz="2200" b="0" i="1" smtClean="0">
                                <a:latin typeface="Cambria Math"/>
                                <a:ea typeface="Cambria Math"/>
                              </a:rPr>
                              <m:t>      </m:t>
                            </m:r>
                            <m:r>
                              <a:rPr lang="en-US" altLang="zh-CN" sz="2200" b="0" i="1" smtClean="0">
                                <a:latin typeface="Cambria Math"/>
                              </a:rPr>
                              <m:t>0       </m:t>
                            </m:r>
                            <m:r>
                              <a:rPr lang="en-US" altLang="zh-CN" sz="2200" b="0" i="1" smtClean="0">
                                <a:latin typeface="Cambria Math"/>
                              </a:rPr>
                              <m:t>𝑜𝑡h𝑒𝑟𝑤𝑖𝑠𝑒</m:t>
                            </m:r>
                            <m:r>
                              <a:rPr lang="en-US" altLang="zh-CN" sz="2200" b="0" i="1" smtClean="0">
                                <a:latin typeface="Cambria Math"/>
                              </a:rPr>
                              <m:t>   </m:t>
                            </m:r>
                          </m:e>
                        </m:eqArr>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1781690" y="1539972"/>
                <a:ext cx="3909019" cy="86042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1530" y="2662111"/>
                <a:ext cx="5670631" cy="84754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b="0" i="1" smtClean="0">
                        <a:latin typeface="Cambria Math"/>
                      </a:rPr>
                      <m:t>h</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r>
                              <a:rPr lang="en-US" altLang="zh-CN" sz="2200" b="0" i="1" smtClean="0">
                                <a:latin typeface="Cambria Math"/>
                              </a:rPr>
                              <m:t>1     </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rPr>
                              <m:t>0.5</m:t>
                            </m:r>
                          </m:e>
                          <m:e>
                            <m:r>
                              <a:rPr lang="en-US" altLang="zh-CN" sz="2200" b="0" i="1" smtClean="0">
                                <a:latin typeface="Cambria Math"/>
                              </a:rPr>
                              <m:t>0     </m:t>
                            </m:r>
                            <m:r>
                              <a:rPr lang="en-US" altLang="zh-CN" sz="2200" b="0" i="1" smtClean="0">
                                <a:latin typeface="Cambria Math"/>
                              </a:rPr>
                              <m:t>𝑋</m:t>
                            </m:r>
                            <m:r>
                              <a:rPr lang="en-US" altLang="zh-CN" sz="2200" b="0" i="1" smtClean="0">
                                <a:latin typeface="Cambria Math"/>
                              </a:rPr>
                              <m:t>&gt;0.5</m:t>
                            </m:r>
                          </m:e>
                        </m:eqArr>
                      </m:e>
                    </m:d>
                  </m:oMath>
                </a14:m>
                <a:r>
                  <a:rPr lang="en-US" altLang="zh-CN" sz="2200" dirty="0">
                    <a:latin typeface="Times New Roman" panose="02020603050405020304" pitchFamily="18" charset="0"/>
                    <a:cs typeface="Times New Roman" panose="02020603050405020304" pitchFamily="18" charset="0"/>
                  </a:rPr>
                  <a:t>.    What is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b="0" i="1" dirty="0" smtClean="0">
                        <a:latin typeface="Cambria Math"/>
                      </a:rPr>
                      <m:t>h</m:t>
                    </m:r>
                    <m:r>
                      <a:rPr lang="en-US" altLang="zh-CN" sz="2200" b="0" i="1" dirty="0" smtClean="0">
                        <a:latin typeface="Cambria Math"/>
                      </a:rPr>
                      <m:t>(</m:t>
                    </m:r>
                    <m:r>
                      <a:rPr lang="en-US" altLang="zh-CN" sz="2200" b="0" i="1" dirty="0" smtClean="0">
                        <a:latin typeface="Cambria Math"/>
                      </a:rPr>
                      <m:t>𝑋</m:t>
                    </m:r>
                    <m:r>
                      <a:rPr lang="en-US" altLang="zh-CN" sz="2200" b="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1530" y="2662111"/>
                <a:ext cx="5670631" cy="847540"/>
              </a:xfrm>
              <a:prstGeom prst="rect">
                <a:avLst/>
              </a:prstGeom>
              <a:blipFill>
                <a:blip r:embed="rId4"/>
                <a:stretch>
                  <a:fillRect l="-1398"/>
                </a:stretch>
              </a:blipFill>
            </p:spPr>
            <p:txBody>
              <a:bodyPr/>
              <a:lstStyle/>
              <a:p>
                <a:r>
                  <a:rPr lang="zh-CN" altLang="en-US">
                    <a:noFill/>
                  </a:rPr>
                  <a:t> </a:t>
                </a:r>
              </a:p>
            </p:txBody>
          </p:sp>
        </mc:Fallback>
      </mc:AlternateContent>
      <p:sp>
        <p:nvSpPr>
          <p:cNvPr id="6" name="TextBox 5"/>
          <p:cNvSpPr txBox="1"/>
          <p:nvPr/>
        </p:nvSpPr>
        <p:spPr>
          <a:xfrm>
            <a:off x="341530" y="3720755"/>
            <a:ext cx="166518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1693760" y="3509735"/>
                <a:ext cx="3612527" cy="852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1</m:t>
                          </m:r>
                        </m:sup>
                        <m:e>
                          <m:r>
                            <a:rPr lang="en-US" altLang="zh-CN" sz="2200" b="0" i="1" smtClean="0">
                              <a:latin typeface="Cambria Math"/>
                            </a:rPr>
                            <m:t>h</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r>
                            <a:rPr lang="en-US" altLang="zh-CN" sz="2200" b="0" i="1" smtClean="0">
                              <a:latin typeface="Cambria Math"/>
                              <a:ea typeface="Cambria Math"/>
                            </a:rPr>
                            <m:t>𝑓</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𝑥</m:t>
                              </m:r>
                            </m:e>
                          </m:d>
                          <m:r>
                            <a:rPr lang="en-US" altLang="zh-CN" sz="2200" b="0" i="1" smtClean="0">
                              <a:latin typeface="Cambria Math"/>
                              <a:ea typeface="Cambria Math"/>
                            </a:rPr>
                            <m:t>𝑑𝑥</m:t>
                          </m:r>
                        </m:e>
                      </m:nary>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93760" y="3509735"/>
                <a:ext cx="3612527" cy="852926"/>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16805" y="4503494"/>
                <a:ext cx="2552750" cy="580544"/>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0.5</m:t>
                        </m:r>
                      </m:sup>
                      <m:e>
                        <m:f>
                          <m:fPr>
                            <m:ctrlPr>
                              <a:rPr lang="en-US" altLang="zh-CN" sz="2200" i="1">
                                <a:latin typeface="Cambria Math" panose="02040503050406030204" pitchFamily="18" charset="0"/>
                              </a:rPr>
                            </m:ctrlPr>
                          </m:fPr>
                          <m:num>
                            <m:r>
                              <a:rPr lang="en-US" altLang="zh-CN" sz="2200" i="1">
                                <a:latin typeface="Cambria Math"/>
                              </a:rPr>
                              <m:t>3</m:t>
                            </m:r>
                          </m:num>
                          <m:den>
                            <m:r>
                              <a:rPr lang="en-US" altLang="zh-CN" sz="2200" i="1">
                                <a:latin typeface="Cambria Math"/>
                              </a:rPr>
                              <m:t>2</m:t>
                            </m:r>
                          </m:den>
                        </m:f>
                        <m:d>
                          <m:dPr>
                            <m:ctrlPr>
                              <a:rPr lang="en-US" altLang="zh-CN" sz="2200" i="1">
                                <a:latin typeface="Cambria Math" panose="02040503050406030204" pitchFamily="18" charset="0"/>
                              </a:rPr>
                            </m:ctrlPr>
                          </m:dPr>
                          <m:e>
                            <m:r>
                              <a:rPr lang="en-US" altLang="zh-CN" sz="2200" i="1">
                                <a:latin typeface="Cambria Math"/>
                              </a:rPr>
                              <m:t>1−</m:t>
                            </m:r>
                            <m:sSup>
                              <m:sSupPr>
                                <m:ctrlPr>
                                  <a:rPr lang="en-US" altLang="zh-CN" sz="2200" i="1">
                                    <a:latin typeface="Cambria Math" panose="02040503050406030204" pitchFamily="18" charset="0"/>
                                  </a:rPr>
                                </m:ctrlPr>
                              </m:sSupPr>
                              <m:e>
                                <m:r>
                                  <a:rPr lang="en-US" altLang="zh-CN" sz="2200" i="1">
                                    <a:latin typeface="Cambria Math"/>
                                  </a:rPr>
                                  <m:t>𝑥</m:t>
                                </m:r>
                              </m:e>
                              <m:sup>
                                <m:r>
                                  <a:rPr lang="en-US" altLang="zh-CN" sz="2200" i="1">
                                    <a:latin typeface="Cambria Math"/>
                                  </a:rPr>
                                  <m:t>2</m:t>
                                </m:r>
                              </m:sup>
                            </m:sSup>
                          </m:e>
                        </m:d>
                        <m:r>
                          <a:rPr lang="en-US" altLang="zh-CN" sz="2200" b="0" i="1" smtClean="0">
                            <a:latin typeface="Cambria Math"/>
                          </a:rPr>
                          <m:t>𝑑𝑥</m:t>
                        </m:r>
                      </m:e>
                    </m:nary>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2816805" y="4503494"/>
                <a:ext cx="2552750" cy="580544"/>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816805" y="5170250"/>
                <a:ext cx="2892971"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2</m:t>
                        </m:r>
                      </m:den>
                    </m:f>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24</m:t>
                            </m:r>
                          </m:den>
                        </m:f>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33</m:t>
                        </m:r>
                      </m:num>
                      <m:den>
                        <m:r>
                          <a:rPr lang="en-US" altLang="zh-CN" sz="2200" b="0" i="1" smtClean="0">
                            <a:latin typeface="Cambria Math"/>
                          </a:rPr>
                          <m:t>48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11</m:t>
                        </m:r>
                      </m:num>
                      <m:den>
                        <m:r>
                          <a:rPr lang="en-US" altLang="zh-CN" sz="2200" b="0" i="1" smtClean="0">
                            <a:latin typeface="Cambria Math"/>
                          </a:rPr>
                          <m:t>16</m:t>
                        </m:r>
                      </m:den>
                    </m:f>
                  </m:oMath>
                </a14:m>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2816805" y="5170250"/>
                <a:ext cx="2892971" cy="599010"/>
              </a:xfrm>
              <a:prstGeom prst="rect">
                <a:avLst/>
              </a:prstGeom>
              <a:blipFill rotWithShape="1">
                <a:blip r:embed="rId7"/>
                <a:stretch>
                  <a:fillRect/>
                </a:stretch>
              </a:blipFill>
            </p:spPr>
            <p:txBody>
              <a:bodyPr/>
              <a:lstStyle/>
              <a:p>
                <a:r>
                  <a:rPr lang="zh-CN" altLang="en-US">
                    <a:noFill/>
                  </a:rPr>
                  <a:t> </a:t>
                </a:r>
              </a:p>
            </p:txBody>
          </p:sp>
        </mc:Fallback>
      </mc:AlternateContent>
      <p:sp>
        <p:nvSpPr>
          <p:cNvPr id="3" name="Slide Number Placeholder 2"/>
          <p:cNvSpPr>
            <a:spLocks noGrp="1"/>
          </p:cNvSpPr>
          <p:nvPr>
            <p:ph type="sldNum" sz="quarter" idx="11"/>
          </p:nvPr>
        </p:nvSpPr>
        <p:spPr/>
        <p:txBody>
          <a:bodyPr/>
          <a:lstStyle/>
          <a:p>
            <a:pPr>
              <a:defRPr/>
            </a:pPr>
            <a:fld id="{DF2308B0-52A9-437D-9700-D7B37876F5B1}" type="slidenum">
              <a:rPr lang="zh-CN" altLang="en-US" smtClean="0"/>
              <a:pPr>
                <a:defRPr/>
              </a:pPr>
              <a:t>26</a:t>
            </a:fld>
            <a:endParaRPr lang="en-US" altLang="zh-CN" dirty="0"/>
          </a:p>
        </p:txBody>
      </p:sp>
    </p:spTree>
    <p:extLst>
      <p:ext uri="{BB962C8B-B14F-4D97-AF65-F5344CB8AC3E}">
        <p14:creationId xmlns:p14="http://schemas.microsoft.com/office/powerpoint/2010/main" val="180461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6535" y="1434835"/>
                <a:ext cx="720080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In this example, </a:t>
                </a:r>
                <a14:m>
                  <m:oMath xmlns:m="http://schemas.openxmlformats.org/officeDocument/2006/math">
                    <m:r>
                      <a:rPr lang="en-US" altLang="zh-CN" sz="2200" b="0" i="1" smtClean="0">
                        <a:latin typeface="Cambria Math"/>
                      </a:rPr>
                      <m:t>𝑌</m:t>
                    </m:r>
                    <m:r>
                      <a:rPr lang="en-US" altLang="zh-CN" sz="2200" b="0" i="1" smtClean="0">
                        <a:latin typeface="Cambria Math"/>
                      </a:rPr>
                      <m:t>=</m:t>
                    </m:r>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is a Bernoulli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What is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𝑌</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6535" y="1434835"/>
                <a:ext cx="7200800" cy="430887"/>
              </a:xfrm>
              <a:prstGeom prst="rect">
                <a:avLst/>
              </a:prstGeom>
              <a:blipFill>
                <a:blip r:embed="rId2"/>
                <a:stretch>
                  <a:fillRect l="-1100" t="-8451" r="-372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1530" y="2929581"/>
                <a:ext cx="308687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𝑌</m:t>
                          </m:r>
                          <m:r>
                            <a:rPr lang="en-US" altLang="zh-CN" sz="2200" b="0" i="1" smtClean="0">
                              <a:latin typeface="Cambria Math"/>
                            </a:rPr>
                            <m:t>=0</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&gt;0.5)</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1530" y="2929581"/>
                <a:ext cx="3086871" cy="430887"/>
              </a:xfrm>
              <a:prstGeom prst="rect">
                <a:avLst/>
              </a:prstGeom>
              <a:blipFill rotWithShape="1">
                <a:blip r:embed="rId3"/>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33687" y="2837012"/>
                <a:ext cx="4162165" cy="578043"/>
              </a:xfrm>
              <a:prstGeom prst="rect">
                <a:avLst/>
              </a:prstGeom>
              <a:noFill/>
            </p:spPr>
            <p:txBody>
              <a:bodyPr wrap="none" rtlCol="0">
                <a:spAutoFit/>
              </a:bodyPr>
              <a:lstStyle/>
              <a:p>
                <a14:m>
                  <m:oMath xmlns:m="http://schemas.openxmlformats.org/officeDocument/2006/math">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≤0.5</m:t>
                        </m:r>
                      </m:e>
                    </m:d>
                    <m:r>
                      <a:rPr lang="en-US" altLang="zh-CN" sz="2200" b="0" i="1" smtClean="0">
                        <a:latin typeface="Cambria Math"/>
                        <a:ea typeface="Cambria Math"/>
                      </a:rPr>
                      <m:t>=1−</m:t>
                    </m:r>
                    <m:f>
                      <m:fPr>
                        <m:ctrlPr>
                          <a:rPr lang="en-US" altLang="zh-CN" sz="2200" b="0" i="1" smtClean="0">
                            <a:latin typeface="Cambria Math" panose="02040503050406030204" pitchFamily="18" charset="0"/>
                            <a:ea typeface="Cambria Math"/>
                          </a:rPr>
                        </m:ctrlPr>
                      </m:fPr>
                      <m:num>
                        <m:r>
                          <a:rPr lang="en-US" altLang="zh-CN" sz="2200" b="0" i="1" smtClean="0">
                            <a:latin typeface="Cambria Math"/>
                            <a:ea typeface="Cambria Math"/>
                          </a:rPr>
                          <m:t>11</m:t>
                        </m:r>
                      </m:num>
                      <m:den>
                        <m:r>
                          <a:rPr lang="en-US" altLang="zh-CN" sz="2200" b="0" i="1" smtClean="0">
                            <a:latin typeface="Cambria Math"/>
                            <a:ea typeface="Cambria Math"/>
                          </a:rPr>
                          <m:t>16</m:t>
                        </m:r>
                      </m:den>
                    </m:f>
                    <m:r>
                      <a:rPr lang="en-US" altLang="zh-CN" sz="2200" b="0" i="1" smtClean="0">
                        <a:latin typeface="Cambria Math"/>
                        <a:ea typeface="Cambria Math"/>
                      </a:rPr>
                      <m:t>=</m:t>
                    </m:r>
                    <m:f>
                      <m:fPr>
                        <m:ctrlPr>
                          <a:rPr lang="en-US" altLang="zh-CN" sz="2200" b="0" i="1" smtClean="0">
                            <a:latin typeface="Cambria Math" panose="02040503050406030204" pitchFamily="18" charset="0"/>
                            <a:ea typeface="Cambria Math"/>
                          </a:rPr>
                        </m:ctrlPr>
                      </m:fPr>
                      <m:num>
                        <m:r>
                          <a:rPr lang="en-US" altLang="zh-CN" sz="2200" b="0" i="1" smtClean="0">
                            <a:latin typeface="Cambria Math"/>
                            <a:ea typeface="Cambria Math"/>
                          </a:rPr>
                          <m:t>5</m:t>
                        </m:r>
                      </m:num>
                      <m:den>
                        <m:r>
                          <a:rPr lang="en-US" altLang="zh-CN" sz="2200" b="0" i="1" smtClean="0">
                            <a:latin typeface="Cambria Math"/>
                            <a:ea typeface="Cambria Math"/>
                          </a:rPr>
                          <m:t>16</m:t>
                        </m:r>
                      </m:den>
                    </m:f>
                  </m:oMath>
                </a14:m>
                <a:r>
                  <a:rPr lang="en-US" altLang="zh-CN" sz="2200" dirty="0">
                    <a:latin typeface="+mj-lt"/>
                  </a:rPr>
                  <a:t>.</a:t>
                </a:r>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3233687" y="2837012"/>
                <a:ext cx="4162165" cy="578043"/>
              </a:xfrm>
              <a:prstGeom prst="rect">
                <a:avLst/>
              </a:prstGeom>
              <a:blipFill rotWithShape="1">
                <a:blip r:embed="rId4"/>
                <a:stretch>
                  <a:fillRect b="-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6535" y="2331389"/>
                <a:ext cx="308699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𝑌</m:t>
                          </m:r>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rPr>
                            <m:t>0.5</m:t>
                          </m:r>
                        </m:e>
                      </m:d>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86535" y="2331389"/>
                <a:ext cx="3086999" cy="43088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56865" y="2244925"/>
                <a:ext cx="3235245" cy="582660"/>
              </a:xfrm>
              <a:prstGeom prst="rect">
                <a:avLst/>
              </a:prstGeom>
            </p:spPr>
            <p:txBody>
              <a:bodyPr wrap="none">
                <a:spAutoFit/>
              </a:bodyPr>
              <a:lstStyle/>
              <a:p>
                <a14:m>
                  <m:oMath xmlns:m="http://schemas.openxmlformats.org/officeDocument/2006/math">
                    <m:r>
                      <a:rPr lang="en-US" altLang="zh-CN" sz="2200" b="0" i="1" smtClean="0">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0.5</m:t>
                        </m:r>
                      </m:sup>
                      <m:e>
                        <m:f>
                          <m:fPr>
                            <m:ctrlPr>
                              <a:rPr lang="en-US" altLang="zh-CN" sz="2200" i="1">
                                <a:latin typeface="Cambria Math" panose="02040503050406030204" pitchFamily="18" charset="0"/>
                              </a:rPr>
                            </m:ctrlPr>
                          </m:fPr>
                          <m:num>
                            <m:r>
                              <a:rPr lang="en-US" altLang="zh-CN" sz="2200" i="1">
                                <a:latin typeface="Cambria Math"/>
                              </a:rPr>
                              <m:t>3</m:t>
                            </m:r>
                          </m:num>
                          <m:den>
                            <m:r>
                              <a:rPr lang="en-US" altLang="zh-CN" sz="2200" i="1">
                                <a:latin typeface="Cambria Math"/>
                              </a:rPr>
                              <m:t>2</m:t>
                            </m:r>
                          </m:den>
                        </m:f>
                        <m:d>
                          <m:dPr>
                            <m:ctrlPr>
                              <a:rPr lang="en-US" altLang="zh-CN" sz="2200" i="1">
                                <a:latin typeface="Cambria Math" panose="02040503050406030204" pitchFamily="18" charset="0"/>
                              </a:rPr>
                            </m:ctrlPr>
                          </m:dPr>
                          <m:e>
                            <m:r>
                              <a:rPr lang="en-US" altLang="zh-CN" sz="2200" i="1">
                                <a:latin typeface="Cambria Math"/>
                              </a:rPr>
                              <m:t>1−</m:t>
                            </m:r>
                            <m:sSup>
                              <m:sSupPr>
                                <m:ctrlPr>
                                  <a:rPr lang="en-US" altLang="zh-CN" sz="2200" i="1">
                                    <a:latin typeface="Cambria Math" panose="02040503050406030204" pitchFamily="18" charset="0"/>
                                  </a:rPr>
                                </m:ctrlPr>
                              </m:sSupPr>
                              <m:e>
                                <m:r>
                                  <a:rPr lang="en-US" altLang="zh-CN" sz="2200" i="1">
                                    <a:latin typeface="Cambria Math"/>
                                  </a:rPr>
                                  <m:t>𝑥</m:t>
                                </m:r>
                              </m:e>
                              <m:sup>
                                <m:r>
                                  <a:rPr lang="en-US" altLang="zh-CN" sz="2200" i="1">
                                    <a:latin typeface="Cambria Math"/>
                                  </a:rPr>
                                  <m:t>2</m:t>
                                </m:r>
                              </m:sup>
                            </m:sSup>
                          </m:e>
                        </m:d>
                        <m:r>
                          <a:rPr lang="en-US" altLang="zh-CN" sz="2200" i="1">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11</m:t>
                        </m:r>
                      </m:num>
                      <m:den>
                        <m:r>
                          <a:rPr lang="en-US" altLang="zh-CN" sz="2200" b="0" i="1" smtClean="0">
                            <a:latin typeface="Cambria Math"/>
                          </a:rPr>
                          <m:t>16</m:t>
                        </m:r>
                      </m:den>
                    </m:f>
                  </m:oMath>
                </a14:m>
                <a:r>
                  <a:rPr lang="en-US" altLang="zh-CN" sz="2200" b="0" dirty="0"/>
                  <a:t> .</a:t>
                </a:r>
              </a:p>
            </p:txBody>
          </p:sp>
        </mc:Choice>
        <mc:Fallback xmlns="">
          <p:sp>
            <p:nvSpPr>
              <p:cNvPr id="9" name="矩形 8"/>
              <p:cNvSpPr>
                <a:spLocks noRot="1" noChangeAspect="1" noMove="1" noResize="1" noEditPoints="1" noAdjustHandles="1" noChangeArrowheads="1" noChangeShapeType="1" noTextEdit="1"/>
              </p:cNvSpPr>
              <p:nvPr/>
            </p:nvSpPr>
            <p:spPr>
              <a:xfrm>
                <a:off x="3356865" y="2244925"/>
                <a:ext cx="3235245" cy="582660"/>
              </a:xfrm>
              <a:prstGeom prst="rect">
                <a:avLst/>
              </a:prstGeom>
              <a:blipFill rotWithShape="1">
                <a:blip r:embed="rId6"/>
                <a:stretch>
                  <a:fillRect r="-1698"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6688" y="3519010"/>
                <a:ext cx="3600281"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𝑌</m:t>
                        </m:r>
                      </m:e>
                    </m:d>
                    <m:r>
                      <a:rPr lang="en-US" altLang="zh-CN" sz="2200" b="0" i="1" smtClean="0">
                        <a:latin typeface="Cambria Math"/>
                      </a:rPr>
                      <m:t>=1</m:t>
                    </m:r>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a:rPr>
                              <m:t>11</m:t>
                            </m:r>
                          </m:num>
                          <m:den>
                            <m:r>
                              <a:rPr lang="en-US" altLang="zh-CN" sz="2200" b="0" i="1" smtClean="0">
                                <a:latin typeface="Cambria Math"/>
                              </a:rPr>
                              <m:t>16</m:t>
                            </m:r>
                          </m:den>
                        </m:f>
                      </m:e>
                    </m:d>
                    <m:r>
                      <a:rPr lang="en-US" altLang="zh-CN" sz="2200" b="0" i="1" smtClean="0">
                        <a:latin typeface="Cambria Math"/>
                      </a:rPr>
                      <m:t>+0</m:t>
                    </m:r>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a:rPr>
                              <m:t>5</m:t>
                            </m:r>
                          </m:num>
                          <m:den>
                            <m:r>
                              <a:rPr lang="en-US" altLang="zh-CN" sz="2200" b="0" i="1" smtClean="0">
                                <a:latin typeface="Cambria Math"/>
                              </a:rPr>
                              <m:t>16</m:t>
                            </m:r>
                          </m:den>
                        </m:f>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11</m:t>
                        </m:r>
                      </m:num>
                      <m:den>
                        <m:r>
                          <a:rPr lang="en-US" altLang="zh-CN" sz="2200" b="0" i="1" smtClean="0">
                            <a:latin typeface="Cambria Math"/>
                          </a:rPr>
                          <m:t>16</m:t>
                        </m:r>
                      </m:den>
                    </m:f>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16688" y="3519010"/>
                <a:ext cx="3600281" cy="599010"/>
              </a:xfrm>
              <a:prstGeom prst="rect">
                <a:avLst/>
              </a:prstGeom>
              <a:blipFill rotWithShape="1">
                <a:blip r:embed="rId7"/>
                <a:stretch>
                  <a:fillRect r="-1354" b="-5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16688" y="4320219"/>
                <a:ext cx="6810607" cy="40011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Clearly, in order to obtain </a:t>
                </a:r>
                <a14:m>
                  <m:oMath xmlns:m="http://schemas.openxmlformats.org/officeDocument/2006/math">
                    <m:r>
                      <a:rPr lang="en-US" altLang="zh-CN" sz="2000" i="1" dirty="0">
                        <a:latin typeface="Cambria Math"/>
                      </a:rPr>
                      <m:t>𝐸</m:t>
                    </m:r>
                    <m:d>
                      <m:dPr>
                        <m:ctrlPr>
                          <a:rPr lang="en-US" altLang="zh-CN" sz="2000" i="1" dirty="0">
                            <a:latin typeface="Cambria Math" panose="02040503050406030204" pitchFamily="18" charset="0"/>
                          </a:rPr>
                        </m:ctrlPr>
                      </m:dPr>
                      <m:e>
                        <m:r>
                          <a:rPr lang="en-US" altLang="zh-CN" sz="2000" b="0" i="1" dirty="0" smtClean="0">
                            <a:latin typeface="Cambria Math"/>
                          </a:rPr>
                          <m:t>h</m:t>
                        </m:r>
                        <m:r>
                          <a:rPr lang="en-US" altLang="zh-CN" sz="2000" b="0" i="1" dirty="0" smtClean="0">
                            <a:latin typeface="Cambria Math"/>
                          </a:rPr>
                          <m:t>(</m:t>
                        </m:r>
                        <m:r>
                          <a:rPr lang="en-US" altLang="zh-CN" sz="2000" b="0" i="1" dirty="0" smtClean="0">
                            <a:latin typeface="Cambria Math"/>
                          </a:rPr>
                          <m:t>𝑋</m:t>
                        </m:r>
                        <m:r>
                          <a:rPr lang="en-US" altLang="zh-CN" sz="2000" b="0" i="1" dirty="0" smtClean="0">
                            <a:latin typeface="Cambria Math"/>
                          </a:rPr>
                          <m:t>)</m:t>
                        </m:r>
                      </m:e>
                    </m:d>
                  </m:oMath>
                </a14:m>
                <a:r>
                  <a:rPr lang="en-US" altLang="zh-CN" sz="2000" dirty="0">
                    <a:latin typeface="Times New Roman" panose="02020603050405020304" pitchFamily="18" charset="0"/>
                    <a:cs typeface="Times New Roman" panose="02020603050405020304" pitchFamily="18" charset="0"/>
                  </a:rPr>
                  <a:t>, the former method is better.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16688" y="4320219"/>
                <a:ext cx="6810607" cy="400110"/>
              </a:xfrm>
              <a:prstGeom prst="rect">
                <a:avLst/>
              </a:prstGeom>
              <a:blipFill>
                <a:blip r:embed="rId8"/>
                <a:stretch>
                  <a:fillRect l="-894" t="-9231" r="-89" b="-27692"/>
                </a:stretch>
              </a:blipFill>
            </p:spPr>
            <p:txBody>
              <a:bodyPr/>
              <a:lstStyle/>
              <a:p>
                <a:r>
                  <a:rPr lang="zh-CN" altLang="en-US">
                    <a:noFill/>
                  </a:rPr>
                  <a:t> </a:t>
                </a:r>
              </a:p>
            </p:txBody>
          </p:sp>
        </mc:Fallback>
      </mc:AlternateContent>
      <p:sp>
        <p:nvSpPr>
          <p:cNvPr id="3" name="Slide Number Placeholder 2"/>
          <p:cNvSpPr>
            <a:spLocks noGrp="1"/>
          </p:cNvSpPr>
          <p:nvPr>
            <p:ph type="sldNum" sz="quarter" idx="11"/>
          </p:nvPr>
        </p:nvSpPr>
        <p:spPr/>
        <p:txBody>
          <a:bodyPr/>
          <a:lstStyle/>
          <a:p>
            <a:pPr>
              <a:defRPr/>
            </a:pPr>
            <a:fld id="{DF2308B0-52A9-437D-9700-D7B37876F5B1}" type="slidenum">
              <a:rPr lang="zh-CN" altLang="en-US" smtClean="0"/>
              <a:pPr>
                <a:defRPr/>
              </a:pPr>
              <a:t>27</a:t>
            </a:fld>
            <a:endParaRPr lang="en-US" altLang="zh-CN" dirty="0"/>
          </a:p>
        </p:txBody>
      </p:sp>
    </p:spTree>
    <p:extLst>
      <p:ext uri="{BB962C8B-B14F-4D97-AF65-F5344CB8AC3E}">
        <p14:creationId xmlns:p14="http://schemas.microsoft.com/office/powerpoint/2010/main" val="119151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61771" y="3113965"/>
                <a:ext cx="8769748" cy="84754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a:t>
                </a:r>
                <a14:m>
                  <m:oMath xmlns:m="http://schemas.openxmlformats.org/officeDocument/2006/math">
                    <m:r>
                      <m:rPr>
                        <m:sty m:val="p"/>
                      </m:rPr>
                      <a:rPr lang="en-US" altLang="zh-CN" sz="2200" b="0" i="0" smtClean="0">
                        <a:latin typeface="Cambria Math"/>
                      </a:rPr>
                      <m:t>et</m:t>
                    </m:r>
                    <m:r>
                      <a:rPr lang="en-US" altLang="zh-CN" sz="2200" b="0" i="0" smtClean="0">
                        <a:latin typeface="Cambria Math"/>
                      </a:rPr>
                      <m:t>  </m:t>
                    </m:r>
                    <m:r>
                      <a:rPr lang="en-US" altLang="zh-CN" sz="2200" b="0" i="1" smtClean="0">
                        <a:latin typeface="Cambria Math"/>
                      </a:rPr>
                      <m:t>𝑔</m:t>
                    </m:r>
                    <m:d>
                      <m:dPr>
                        <m:ctrlPr>
                          <a:rPr lang="en-US" altLang="zh-CN" sz="2200" i="1">
                            <a:latin typeface="Cambria Math" panose="02040503050406030204" pitchFamily="18" charset="0"/>
                          </a:rPr>
                        </m:ctrlPr>
                      </m:dPr>
                      <m:e>
                        <m:r>
                          <a:rPr lang="en-US" altLang="zh-CN" sz="2200" i="1">
                            <a:latin typeface="Cambria Math"/>
                          </a:rPr>
                          <m:t>𝑋</m:t>
                        </m:r>
                      </m:e>
                    </m:d>
                    <m:r>
                      <a:rPr lang="en-US" altLang="zh-CN" sz="2200" i="1">
                        <a:latin typeface="Cambria Math"/>
                      </a:rPr>
                      <m:t>=</m:t>
                    </m:r>
                    <m:func>
                      <m:funcPr>
                        <m:ctrlPr>
                          <a:rPr lang="en-US" altLang="zh-CN" sz="2200" b="0" i="1" smtClean="0">
                            <a:latin typeface="Cambria Math" panose="02040503050406030204" pitchFamily="18" charset="0"/>
                          </a:rPr>
                        </m:ctrlPr>
                      </m:funcPr>
                      <m:fName>
                        <m:r>
                          <m:rPr>
                            <m:sty m:val="p"/>
                          </m:rPr>
                          <a:rPr lang="en-US" altLang="zh-CN" sz="2200" b="0" i="0" smtClean="0">
                            <a:latin typeface="Cambria Math"/>
                          </a:rPr>
                          <m:t>max</m:t>
                        </m:r>
                      </m:fName>
                      <m:e>
                        <m:d>
                          <m:dPr>
                            <m:begChr m:val="{"/>
                            <m:endChr m:val="}"/>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,1−</m:t>
                            </m:r>
                            <m:r>
                              <a:rPr lang="en-US" altLang="zh-CN" sz="2200" b="0" i="1" smtClean="0">
                                <a:latin typeface="Cambria Math"/>
                              </a:rPr>
                              <m:t>𝑋</m:t>
                            </m:r>
                          </m:e>
                        </m:d>
                      </m:e>
                    </m:func>
                    <m:r>
                      <a:rPr lang="en-US" altLang="zh-CN" sz="2200" b="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a:latin typeface="Cambria Math" panose="02040503050406030204" pitchFamily="18" charset="0"/>
                              </a:rPr>
                            </m:ctrlPr>
                          </m:eqArrPr>
                          <m:e>
                            <m:r>
                              <a:rPr lang="en-US" altLang="zh-CN" sz="2200" i="1">
                                <a:latin typeface="Cambria Math"/>
                              </a:rPr>
                              <m:t>1−</m:t>
                            </m:r>
                            <m:r>
                              <a:rPr lang="en-US" altLang="zh-CN" sz="2200" i="1">
                                <a:latin typeface="Cambria Math"/>
                              </a:rPr>
                              <m:t>𝑋</m:t>
                            </m:r>
                            <m:r>
                              <a:rPr lang="en-US" altLang="zh-CN" sz="2200" i="1">
                                <a:latin typeface="Cambria Math"/>
                              </a:rPr>
                              <m:t>    0≤</m:t>
                            </m:r>
                            <m:r>
                              <a:rPr lang="en-US" altLang="zh-CN" sz="2200" i="1">
                                <a:latin typeface="Cambria Math"/>
                                <a:ea typeface="Cambria Math"/>
                              </a:rPr>
                              <m:t>𝑋</m:t>
                            </m:r>
                            <m:r>
                              <a:rPr lang="en-US" altLang="zh-CN" sz="2200" i="1">
                                <a:latin typeface="Cambria Math"/>
                                <a:ea typeface="Cambria Math"/>
                              </a:rPr>
                              <m:t>&lt;0.5</m:t>
                            </m:r>
                          </m:e>
                          <m:e>
                            <m:r>
                              <a:rPr lang="en-US" altLang="zh-CN" sz="2200" b="0" i="1" smtClean="0">
                                <a:latin typeface="Cambria Math"/>
                                <a:ea typeface="Cambria Math"/>
                              </a:rPr>
                              <m:t>     </m:t>
                            </m:r>
                            <m:r>
                              <a:rPr lang="en-US" altLang="zh-CN" sz="2200" i="1">
                                <a:latin typeface="Cambria Math"/>
                              </a:rPr>
                              <m:t>𝑋</m:t>
                            </m:r>
                            <m:r>
                              <a:rPr lang="en-US" altLang="zh-CN" sz="2200" i="1">
                                <a:latin typeface="Cambria Math"/>
                              </a:rPr>
                              <m:t>       0.5≤</m:t>
                            </m:r>
                            <m:r>
                              <a:rPr lang="en-US" altLang="zh-CN" sz="2200" i="1">
                                <a:latin typeface="Cambria Math"/>
                                <a:ea typeface="Cambria Math"/>
                              </a:rPr>
                              <m:t>𝑋</m:t>
                            </m:r>
                            <m:r>
                              <a:rPr lang="en-US" altLang="zh-CN" sz="2200" i="1" smtClean="0">
                                <a:latin typeface="Cambria Math"/>
                                <a:ea typeface="Cambria Math"/>
                              </a:rPr>
                              <m:t>≤</m:t>
                            </m:r>
                            <m:r>
                              <a:rPr lang="en-US" altLang="zh-CN" sz="2200" b="0" i="1" smtClean="0">
                                <a:latin typeface="Cambria Math"/>
                                <a:ea typeface="Cambria Math"/>
                              </a:rPr>
                              <m:t>1</m:t>
                            </m:r>
                          </m:e>
                        </m:eqArr>
                      </m:e>
                    </m:d>
                  </m:oMath>
                </a14:m>
                <a:r>
                  <a:rPr lang="en-US" altLang="zh-CN" sz="2200" dirty="0">
                    <a:latin typeface="Times New Roman" panose="02020603050405020304" pitchFamily="18" charset="0"/>
                    <a:cs typeface="Times New Roman" panose="02020603050405020304" pitchFamily="18" charset="0"/>
                  </a:rPr>
                  <a:t> , what is </a:t>
                </a:r>
                <a14:m>
                  <m:oMath xmlns:m="http://schemas.openxmlformats.org/officeDocument/2006/math">
                    <m:r>
                      <a:rPr lang="en-US" altLang="zh-CN" sz="2200" i="1" dirty="0">
                        <a:latin typeface="Cambria Math"/>
                      </a:rPr>
                      <m:t>𝐸</m:t>
                    </m:r>
                    <m:r>
                      <a:rPr lang="en-US" altLang="zh-CN" sz="2200" i="1" dirty="0">
                        <a:latin typeface="Cambria Math"/>
                      </a:rPr>
                      <m:t>(</m:t>
                    </m:r>
                    <m:r>
                      <a:rPr lang="en-US" altLang="zh-CN" sz="2200" b="0" i="1" dirty="0" smtClean="0">
                        <a:latin typeface="Cambria Math"/>
                      </a:rPr>
                      <m:t>𝑔</m:t>
                    </m:r>
                    <m:r>
                      <a:rPr lang="en-US" altLang="zh-CN" sz="2200" i="1" dirty="0">
                        <a:latin typeface="Cambria Math"/>
                      </a:rPr>
                      <m:t>(</m:t>
                    </m:r>
                    <m:r>
                      <a:rPr lang="en-US" altLang="zh-CN" sz="2200" i="1" dirty="0">
                        <a:latin typeface="Cambria Math"/>
                      </a:rPr>
                      <m:t>𝑋</m:t>
                    </m:r>
                    <m:r>
                      <a:rPr lang="en-US" altLang="zh-CN" sz="2200" i="1" dirty="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1771" y="3113965"/>
                <a:ext cx="8769748" cy="847540"/>
              </a:xfrm>
              <a:prstGeom prst="rect">
                <a:avLst/>
              </a:prstGeom>
              <a:blipFill>
                <a:blip r:embed="rId2"/>
                <a:stretch>
                  <a:fillRect l="-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6987" y="3834045"/>
                <a:ext cx="3612527" cy="852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𝑔</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1</m:t>
                          </m:r>
                        </m:sup>
                        <m:e>
                          <m:r>
                            <a:rPr lang="en-US" altLang="zh-CN" sz="2200" b="0" i="1" smtClean="0">
                              <a:latin typeface="Cambria Math"/>
                            </a:rPr>
                            <m:t>𝑔</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r>
                            <a:rPr lang="en-US" altLang="zh-CN" sz="2200" b="0" i="1" smtClean="0">
                              <a:latin typeface="Cambria Math"/>
                              <a:ea typeface="Cambria Math"/>
                            </a:rPr>
                            <m:t>𝑓</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𝑥</m:t>
                              </m:r>
                            </m:e>
                          </m:d>
                          <m:r>
                            <a:rPr lang="en-US" altLang="zh-CN" sz="2200" b="0" i="1" smtClean="0">
                              <a:latin typeface="Cambria Math"/>
                              <a:ea typeface="Cambria Math"/>
                            </a:rPr>
                            <m:t>𝑑𝑥</m:t>
                          </m:r>
                        </m:e>
                      </m:nary>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6987" y="3834045"/>
                <a:ext cx="3612527" cy="85292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317107" y="4686971"/>
                <a:ext cx="3648628" cy="557012"/>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0.5</m:t>
                        </m:r>
                      </m:sup>
                      <m:e>
                        <m:r>
                          <a:rPr lang="en-US" altLang="zh-CN" sz="2200" b="0" i="1" smtClean="0">
                            <a:latin typeface="Cambria Math"/>
                          </a:rPr>
                          <m:t>(1−</m:t>
                        </m:r>
                        <m:r>
                          <a:rPr lang="en-US" altLang="zh-CN" sz="2200" b="0" i="1" smtClean="0">
                            <a:latin typeface="Cambria Math"/>
                          </a:rPr>
                          <m:t>𝑥</m:t>
                        </m:r>
                        <m:r>
                          <a:rPr lang="en-US" altLang="zh-CN" sz="2200" b="0" i="1" smtClean="0">
                            <a:latin typeface="Cambria Math"/>
                          </a:rPr>
                          <m:t>)</m:t>
                        </m:r>
                        <m:r>
                          <a:rPr lang="en-US" altLang="zh-CN" sz="2200" b="0" i="1" smtClean="0">
                            <a:latin typeface="Cambria Math"/>
                            <a:ea typeface="Cambria Math"/>
                          </a:rPr>
                          <m:t>𝑑𝑥</m:t>
                        </m:r>
                      </m:e>
                    </m:nary>
                    <m:r>
                      <a:rPr lang="en-US" altLang="zh-CN" sz="2200" i="1">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r>
                          <a:rPr lang="en-US" altLang="zh-CN" sz="2200" b="0" i="1" smtClean="0">
                            <a:latin typeface="Cambria Math"/>
                          </a:rPr>
                          <m:t>.5</m:t>
                        </m:r>
                      </m:sub>
                      <m:sup>
                        <m:r>
                          <a:rPr lang="en-US" altLang="zh-CN" sz="2200" b="0" i="1" smtClean="0">
                            <a:latin typeface="Cambria Math"/>
                          </a:rPr>
                          <m:t>1</m:t>
                        </m:r>
                      </m:sup>
                      <m:e>
                        <m:r>
                          <a:rPr lang="en-US" altLang="zh-CN" sz="2200" b="0" i="1" smtClean="0">
                            <a:latin typeface="Cambria Math"/>
                          </a:rPr>
                          <m:t>𝑥</m:t>
                        </m:r>
                        <m:r>
                          <a:rPr lang="en-US" altLang="zh-CN" sz="2200" i="1">
                            <a:latin typeface="Cambria Math"/>
                          </a:rPr>
                          <m:t>∙</m:t>
                        </m:r>
                        <m:r>
                          <a:rPr lang="en-US" altLang="zh-CN" sz="2200" i="1">
                            <a:latin typeface="Cambria Math"/>
                            <a:ea typeface="Cambria Math"/>
                          </a:rPr>
                          <m:t>𝑑𝑥</m:t>
                        </m:r>
                      </m:e>
                    </m:nary>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317107" y="4686971"/>
                <a:ext cx="3648628" cy="557012"/>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矩形 5"/>
          <p:cNvSpPr/>
          <p:nvPr/>
        </p:nvSpPr>
        <p:spPr>
          <a:xfrm>
            <a:off x="296525" y="1188331"/>
            <a:ext cx="1188146"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236987" y="1728391"/>
                <a:ext cx="684076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uniform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6987" y="1728391"/>
                <a:ext cx="6840760" cy="430887"/>
              </a:xfrm>
              <a:prstGeom prst="rect">
                <a:avLst/>
              </a:prstGeom>
              <a:blipFill>
                <a:blip r:embed="rId5"/>
                <a:stretch>
                  <a:fillRect l="-1159"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78269" y="2258870"/>
                <a:ext cx="3106556" cy="65703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smtClean="0">
                                <a:latin typeface="Cambria Math" panose="02040503050406030204" pitchFamily="18" charset="0"/>
                              </a:rPr>
                            </m:ctrlPr>
                          </m:eqArrPr>
                          <m:e>
                            <m:r>
                              <a:rPr lang="en-US" altLang="zh-CN" sz="2200" b="0" i="1" smtClean="0">
                                <a:latin typeface="Cambria Math"/>
                              </a:rPr>
                              <m:t>1     0</m:t>
                            </m:r>
                            <m:r>
                              <a:rPr lang="en-US" altLang="zh-CN" sz="2200" b="0" i="1" smtClean="0">
                                <a:latin typeface="Cambria Math"/>
                                <a:ea typeface="Cambria Math"/>
                              </a:rPr>
                              <m:t>≤</m:t>
                            </m:r>
                            <m:r>
                              <a:rPr lang="en-US" altLang="zh-CN" sz="2200" b="0" i="1" smtClean="0">
                                <a:latin typeface="Cambria Math"/>
                              </a:rPr>
                              <m:t>𝑥</m:t>
                            </m:r>
                            <m:r>
                              <a:rPr lang="en-US" altLang="zh-CN" sz="2200" b="0" i="1" smtClean="0">
                                <a:latin typeface="Cambria Math"/>
                                <a:ea typeface="Cambria Math"/>
                              </a:rPr>
                              <m:t>≤1  </m:t>
                            </m:r>
                          </m:e>
                          <m:e>
                            <m:r>
                              <a:rPr lang="en-US" altLang="zh-CN" sz="2200" b="0" i="1" smtClean="0">
                                <a:latin typeface="Cambria Math"/>
                              </a:rPr>
                              <m:t>0    </m:t>
                            </m:r>
                            <m:r>
                              <a:rPr lang="en-US" altLang="zh-CN" sz="2200" b="0" i="1" smtClean="0">
                                <a:latin typeface="Cambria Math"/>
                              </a:rPr>
                              <m:t>𝑜𝑡h𝑒𝑟𝑤𝑖𝑠𝑒</m:t>
                            </m:r>
                            <m:r>
                              <a:rPr lang="en-US" altLang="zh-CN" sz="2200" b="0" i="1" smtClean="0">
                                <a:latin typeface="Cambria Math"/>
                              </a:rPr>
                              <m:t> </m:t>
                            </m:r>
                          </m:e>
                        </m:eqArr>
                      </m:e>
                    </m:d>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978269" y="2258870"/>
                <a:ext cx="3106556" cy="657039"/>
              </a:xfrm>
              <a:prstGeom prst="rect">
                <a:avLst/>
              </a:prstGeom>
              <a:blipFill rotWithShape="1">
                <a:blip r:embed="rId6"/>
                <a:stretch>
                  <a:fillRect r="-1768" b="-9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329273" y="5459524"/>
                <a:ext cx="1609543" cy="5734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8</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4</m:t>
                        </m:r>
                      </m:den>
                    </m:f>
                  </m:oMath>
                </a14:m>
                <a:r>
                  <a:rPr lang="zh-CN" altLang="en-US" sz="220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329273" y="5459524"/>
                <a:ext cx="1609543" cy="573427"/>
              </a:xfrm>
              <a:prstGeom prst="rect">
                <a:avLst/>
              </a:prstGeom>
              <a:blipFill rotWithShape="1">
                <a:blip r:embed="rId7"/>
                <a:stretch>
                  <a:fillRect/>
                </a:stretch>
              </a:blipFill>
            </p:spPr>
            <p:txBody>
              <a:bodyPr/>
              <a:lstStyle/>
              <a:p>
                <a:r>
                  <a:rPr lang="zh-CN" altLang="en-US">
                    <a:noFill/>
                  </a:rPr>
                  <a:t> </a:t>
                </a:r>
              </a:p>
            </p:txBody>
          </p:sp>
        </mc:Fallback>
      </mc:AlternateContent>
      <p:sp>
        <p:nvSpPr>
          <p:cNvPr id="3" name="Slide Number Placeholder 2"/>
          <p:cNvSpPr>
            <a:spLocks noGrp="1"/>
          </p:cNvSpPr>
          <p:nvPr>
            <p:ph type="sldNum" sz="quarter" idx="11"/>
          </p:nvPr>
        </p:nvSpPr>
        <p:spPr/>
        <p:txBody>
          <a:bodyPr/>
          <a:lstStyle/>
          <a:p>
            <a:pPr>
              <a:defRPr/>
            </a:pPr>
            <a:fld id="{DF2308B0-52A9-437D-9700-D7B37876F5B1}" type="slidenum">
              <a:rPr lang="zh-CN" altLang="en-US" smtClean="0"/>
              <a:pPr>
                <a:defRPr/>
              </a:pPr>
              <a:t>28</a:t>
            </a:fld>
            <a:endParaRPr lang="en-US" altLang="zh-CN" dirty="0"/>
          </a:p>
        </p:txBody>
      </p:sp>
    </p:spTree>
    <p:extLst>
      <p:ext uri="{BB962C8B-B14F-4D97-AF65-F5344CB8AC3E}">
        <p14:creationId xmlns:p14="http://schemas.microsoft.com/office/powerpoint/2010/main" val="48593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41530" y="998730"/>
                <a:ext cx="8348428"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In this example, the set of possible values of </a:t>
                </a:r>
                <a14:m>
                  <m:oMath xmlns:m="http://schemas.openxmlformats.org/officeDocument/2006/math">
                    <m:r>
                      <a:rPr lang="en-US" altLang="zh-CN" sz="2200" b="0" i="1" dirty="0" smtClean="0">
                        <a:latin typeface="Cambria Math"/>
                      </a:rPr>
                      <m:t>𝑌</m:t>
                    </m:r>
                    <m:r>
                      <a:rPr lang="en-US" altLang="zh-CN" sz="2200" b="0" i="1" smtClean="0">
                        <a:latin typeface="Cambria Math"/>
                      </a:rPr>
                      <m:t>=</m:t>
                    </m:r>
                    <m:r>
                      <a:rPr lang="en-US" altLang="zh-CN" sz="2200" b="0" i="1" smtClean="0">
                        <a:latin typeface="Cambria Math"/>
                      </a:rPr>
                      <m:t>𝑔</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is </a:t>
                </a:r>
                <a14:m>
                  <m:oMath xmlns:m="http://schemas.openxmlformats.org/officeDocument/2006/math">
                    <m:r>
                      <a:rPr lang="en-US" altLang="zh-CN" sz="2200" b="0" i="1" smtClean="0">
                        <a:latin typeface="Cambria Math"/>
                      </a:rPr>
                      <m:t>[0.5, 1]</m:t>
                    </m:r>
                  </m:oMath>
                </a14:m>
                <a:r>
                  <a:rPr lang="en-US" altLang="zh-CN" sz="2200" dirty="0">
                    <a:latin typeface="Times New Roman" panose="02020603050405020304" pitchFamily="18" charset="0"/>
                    <a:cs typeface="Times New Roman" panose="02020603050405020304" pitchFamily="18" charset="0"/>
                  </a:rPr>
                  <a:t> and thus </a:t>
                </a:r>
                <a14:m>
                  <m:oMath xmlns:m="http://schemas.openxmlformats.org/officeDocument/2006/math">
                    <m:r>
                      <a:rPr lang="en-US" altLang="zh-CN" sz="2200" b="0" i="1" smtClean="0">
                        <a:latin typeface="Cambria Math"/>
                      </a:rPr>
                      <m:t>𝑌</m:t>
                    </m:r>
                  </m:oMath>
                </a14:m>
                <a:r>
                  <a:rPr lang="en-US" altLang="zh-CN" sz="2200" dirty="0">
                    <a:latin typeface="Times New Roman" panose="02020603050405020304" pitchFamily="18" charset="0"/>
                    <a:cs typeface="Times New Roman" panose="02020603050405020304" pitchFamily="18" charset="0"/>
                  </a:rPr>
                  <a:t>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Can you find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𝑌</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41530" y="998730"/>
                <a:ext cx="8348428" cy="769441"/>
              </a:xfrm>
              <a:prstGeom prst="rect">
                <a:avLst/>
              </a:prstGeom>
              <a:blipFill>
                <a:blip r:embed="rId2"/>
                <a:stretch>
                  <a:fillRect l="-949" t="-5556" r="-87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41530" y="1823610"/>
                <a:ext cx="7650850"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To find out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𝑌</m:t>
                    </m:r>
                  </m:oMath>
                </a14:m>
                <a:r>
                  <a:rPr lang="en-US" altLang="zh-CN" sz="2200" dirty="0">
                    <a:latin typeface="Times New Roman" panose="02020603050405020304" pitchFamily="18" charset="0"/>
                    <a:cs typeface="Times New Roman" panose="02020603050405020304" pitchFamily="18" charset="0"/>
                  </a:rPr>
                  <a:t>, we need to compute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first.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1530" y="1823610"/>
                <a:ext cx="7650850" cy="430887"/>
              </a:xfrm>
              <a:prstGeom prst="rect">
                <a:avLst/>
              </a:prstGeom>
              <a:blipFill>
                <a:blip r:embed="rId3"/>
                <a:stretch>
                  <a:fillRect l="-1036"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1762" y="2272555"/>
                <a:ext cx="342038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dirty="0" smtClean="0">
                        <a:latin typeface="Cambria Math"/>
                      </a:rPr>
                      <m:t>𝑦</m:t>
                    </m:r>
                    <m:r>
                      <a:rPr lang="en-US" altLang="zh-CN" sz="2200" b="0" i="1" dirty="0" smtClean="0">
                        <a:latin typeface="Cambria Math"/>
                      </a:rPr>
                      <m:t>∈(0.5,1)</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1762" y="2272555"/>
                <a:ext cx="3420380" cy="430887"/>
              </a:xfrm>
              <a:prstGeom prst="rect">
                <a:avLst/>
              </a:prstGeom>
              <a:blipFill>
                <a:blip r:embed="rId4"/>
                <a:stretch>
                  <a:fillRect l="-2317"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466655" y="2805750"/>
                <a:ext cx="424699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𝑦</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𝑌</m:t>
                          </m:r>
                          <m:r>
                            <a:rPr lang="en-US" altLang="zh-CN" sz="2200" b="0" i="1" smtClean="0">
                              <a:latin typeface="Cambria Math"/>
                              <a:ea typeface="Cambria Math"/>
                            </a:rPr>
                            <m:t>≤</m:t>
                          </m:r>
                          <m:r>
                            <a:rPr lang="en-US" altLang="zh-CN" sz="2200" b="0" i="1" smtClean="0">
                              <a:latin typeface="Cambria Math"/>
                              <a:ea typeface="Cambria Math"/>
                            </a:rPr>
                            <m:t>𝑦</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𝑔</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r>
                        <a:rPr lang="en-US" altLang="zh-CN" sz="2200" b="0" i="1" smtClean="0">
                          <a:latin typeface="Cambria Math"/>
                          <a:ea typeface="Cambria Math"/>
                        </a:rPr>
                        <m:t>𝑦</m:t>
                      </m:r>
                      <m:r>
                        <a:rPr lang="en-US" altLang="zh-CN" sz="2200" b="0" i="1" smtClean="0">
                          <a:latin typeface="Cambria Math"/>
                        </a:rPr>
                        <m:t>)</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466655" y="2805750"/>
                <a:ext cx="4246996"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06615" y="3307670"/>
                <a:ext cx="321440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m:rPr>
                          <m:sty m:val="p"/>
                        </m:rPr>
                        <a:rPr lang="en-US" altLang="zh-CN" sz="2200" b="0" i="0" smtClean="0">
                          <a:latin typeface="Cambria Math"/>
                        </a:rPr>
                        <m:t>max</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,1−</m:t>
                      </m:r>
                      <m:r>
                        <a:rPr lang="en-US" altLang="zh-CN" sz="2200" b="0" i="1" smtClean="0">
                          <a:latin typeface="Cambria Math"/>
                        </a:rPr>
                        <m:t>𝑋</m:t>
                      </m:r>
                      <m:r>
                        <a:rPr lang="en-US" altLang="zh-CN" sz="2200" b="0" i="1" smtClean="0">
                          <a:latin typeface="Cambria Math"/>
                        </a:rPr>
                        <m:t>)≤</m:t>
                      </m:r>
                      <m:r>
                        <a:rPr lang="en-US" altLang="zh-CN" sz="2200" b="0" i="1" smtClean="0">
                          <a:latin typeface="Cambria Math"/>
                          <a:ea typeface="Cambria Math"/>
                        </a:rPr>
                        <m:t>𝑦</m:t>
                      </m:r>
                      <m:r>
                        <a:rPr lang="en-US" altLang="zh-CN" sz="2200" b="0" i="1" smtClean="0">
                          <a:latin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06615" y="3307670"/>
                <a:ext cx="3214406" cy="430887"/>
              </a:xfrm>
              <a:prstGeom prst="rect">
                <a:avLst/>
              </a:prstGeom>
              <a:blipFill rotWithShape="1">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21950" y="3307670"/>
                <a:ext cx="3514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𝑦</m:t>
                      </m:r>
                      <m:r>
                        <a:rPr lang="en-US" altLang="zh-CN" sz="2200" b="0" i="1" smtClean="0">
                          <a:latin typeface="Cambria Math"/>
                          <a:ea typeface="Cambria Math"/>
                        </a:rPr>
                        <m:t> </m:t>
                      </m:r>
                      <m:r>
                        <a:rPr lang="en-US" altLang="zh-CN" sz="2200" b="0" i="1" smtClean="0">
                          <a:latin typeface="Cambria Math"/>
                          <a:ea typeface="Cambria Math"/>
                        </a:rPr>
                        <m:t>𝑎𝑛𝑑</m:t>
                      </m:r>
                      <m:r>
                        <a:rPr lang="en-US" altLang="zh-CN" sz="2200" b="0" i="1" smtClean="0">
                          <a:latin typeface="Cambria Math"/>
                          <a:ea typeface="Cambria Math"/>
                        </a:rPr>
                        <m:t> 1−</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𝑦</m:t>
                      </m:r>
                      <m:r>
                        <a:rPr lang="en-US" altLang="zh-CN" sz="2200" b="0" i="1" smtClean="0">
                          <a:latin typeface="Cambria Math"/>
                        </a:rPr>
                        <m:t>)</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121950" y="3307670"/>
                <a:ext cx="3514232" cy="430887"/>
              </a:xfrm>
              <a:prstGeom prst="rect">
                <a:avLst/>
              </a:prstGeom>
              <a:blipFill rotWithShape="1">
                <a:blip r:embed="rId7"/>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88811" y="3918577"/>
                <a:ext cx="270811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(1−</m:t>
                      </m:r>
                      <m:r>
                        <a:rPr lang="en-US" altLang="zh-CN" sz="2200" b="0" i="1" smtClean="0">
                          <a:latin typeface="Cambria Math"/>
                        </a:rPr>
                        <m:t>𝑦</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𝑦</m:t>
                      </m:r>
                      <m:r>
                        <a:rPr lang="en-US" altLang="zh-CN" sz="2200" b="0" i="1" smtClean="0">
                          <a:latin typeface="Cambria Math"/>
                        </a:rPr>
                        <m:t>)</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88811" y="3918577"/>
                <a:ext cx="2708114" cy="430887"/>
              </a:xfrm>
              <a:prstGeom prst="rect">
                <a:avLst/>
              </a:prstGeom>
              <a:blipFill rotWithShape="1">
                <a:blip r:embed="rId8"/>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739523" y="3702235"/>
                <a:ext cx="2730876" cy="863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1</m:t>
                          </m:r>
                          <m:r>
                            <a:rPr lang="en-US" altLang="zh-CN" sz="2200" b="0" i="1" smtClean="0">
                              <a:latin typeface="Cambria Math"/>
                            </a:rPr>
                            <m:t>−</m:t>
                          </m:r>
                          <m:r>
                            <a:rPr lang="en-US" altLang="zh-CN" sz="2200" b="0" i="1" smtClean="0">
                              <a:latin typeface="Cambria Math"/>
                            </a:rPr>
                            <m:t>𝑦</m:t>
                          </m:r>
                        </m:sub>
                        <m:sup>
                          <m:r>
                            <a:rPr lang="en-US" altLang="zh-CN" sz="2200" b="0" i="1" smtClean="0">
                              <a:latin typeface="Cambria Math"/>
                            </a:rPr>
                            <m:t>𝑦</m:t>
                          </m:r>
                        </m:sup>
                        <m:e>
                          <m:r>
                            <a:rPr lang="en-US" altLang="zh-CN" sz="2200" b="0" i="1" smtClean="0">
                              <a:latin typeface="Cambria Math"/>
                            </a:rPr>
                            <m:t>1</m:t>
                          </m:r>
                          <m:r>
                            <a:rPr lang="en-US" altLang="zh-CN" sz="2200" b="0" i="1" smtClean="0">
                              <a:latin typeface="Cambria Math"/>
                            </a:rPr>
                            <m:t>𝑑𝑥</m:t>
                          </m:r>
                        </m:e>
                      </m:nary>
                      <m:r>
                        <a:rPr lang="en-US" altLang="zh-CN" sz="2200" b="0" i="1" smtClean="0">
                          <a:latin typeface="Cambria Math"/>
                        </a:rPr>
                        <m:t>=2</m:t>
                      </m:r>
                      <m:r>
                        <a:rPr lang="en-US" altLang="zh-CN" sz="2200" b="0" i="1" smtClean="0">
                          <a:latin typeface="Cambria Math"/>
                        </a:rPr>
                        <m:t>𝑦</m:t>
                      </m:r>
                      <m:r>
                        <a:rPr lang="en-US" altLang="zh-CN" sz="2200" b="0" i="1" smtClean="0">
                          <a:latin typeface="Cambria Math"/>
                        </a:rPr>
                        <m:t>−1</m:t>
                      </m:r>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39523" y="3702235"/>
                <a:ext cx="2730876" cy="86357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530" y="4565805"/>
                <a:ext cx="8168408"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So for any </a:t>
                </a:r>
                <a14:m>
                  <m:oMath xmlns:m="http://schemas.openxmlformats.org/officeDocument/2006/math">
                    <m:r>
                      <a:rPr lang="en-US" altLang="zh-CN" sz="2200" b="0" i="1" smtClean="0">
                        <a:latin typeface="Cambria Math"/>
                      </a:rPr>
                      <m:t>𝑦</m:t>
                    </m:r>
                    <m:r>
                      <a:rPr lang="en-US" altLang="zh-CN" sz="2200" b="0" i="1" smtClean="0">
                        <a:latin typeface="Cambria Math"/>
                      </a:rPr>
                      <m:t>∈(0.5,1)</m:t>
                    </m:r>
                  </m:oMath>
                </a14:m>
                <a:r>
                  <a:rPr lang="en-US" altLang="zh-CN" sz="2200" dirty="0">
                    <a:latin typeface="Times New Roman" panose="02020603050405020304" pitchFamily="18" charset="0"/>
                    <a:cs typeface="Times New Roman" panose="02020603050405020304" pitchFamily="18" charset="0"/>
                  </a:rPr>
                  <a:t>,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𝑓</m:t>
                    </m:r>
                    <m:d>
                      <m:dPr>
                        <m:ctrlPr>
                          <a:rPr lang="en-US" altLang="zh-CN" sz="2200" b="0" i="1" dirty="0" smtClean="0">
                            <a:latin typeface="Cambria Math" panose="02040503050406030204" pitchFamily="18" charset="0"/>
                          </a:rPr>
                        </m:ctrlPr>
                      </m:dPr>
                      <m:e>
                        <m:r>
                          <a:rPr lang="en-US" altLang="zh-CN" sz="2200" b="0" i="1" dirty="0" smtClean="0">
                            <a:latin typeface="Cambria Math"/>
                          </a:rPr>
                          <m:t>𝑦</m:t>
                        </m:r>
                      </m:e>
                    </m:d>
                    <m:r>
                      <a:rPr lang="en-US" altLang="zh-CN" sz="2200" b="0" i="1" dirty="0" smtClean="0">
                        <a:latin typeface="Cambria Math"/>
                      </a:rPr>
                      <m:t>=</m:t>
                    </m:r>
                    <m:sSup>
                      <m:sSupPr>
                        <m:ctrlPr>
                          <a:rPr lang="en-US" altLang="zh-CN" sz="2200" b="0" i="1" dirty="0" smtClean="0">
                            <a:latin typeface="Cambria Math" panose="02040503050406030204" pitchFamily="18" charset="0"/>
                          </a:rPr>
                        </m:ctrlPr>
                      </m:sSupPr>
                      <m:e>
                        <m:r>
                          <a:rPr lang="en-US" altLang="zh-CN" sz="2200" b="0" i="1" dirty="0" smtClean="0">
                            <a:latin typeface="Cambria Math"/>
                          </a:rPr>
                          <m:t>𝐹</m:t>
                        </m:r>
                      </m:e>
                      <m:sup>
                        <m:r>
                          <a:rPr lang="en-US" altLang="zh-CN" sz="2200" b="0" i="1" dirty="0" smtClean="0">
                            <a:latin typeface="Cambria Math"/>
                          </a:rPr>
                          <m:t>′</m:t>
                        </m:r>
                      </m:sup>
                    </m:sSup>
                    <m:d>
                      <m:dPr>
                        <m:ctrlPr>
                          <a:rPr lang="en-US" altLang="zh-CN" sz="2200" b="0" i="1" dirty="0" smtClean="0">
                            <a:latin typeface="Cambria Math" panose="02040503050406030204" pitchFamily="18" charset="0"/>
                          </a:rPr>
                        </m:ctrlPr>
                      </m:dPr>
                      <m:e>
                        <m:r>
                          <a:rPr lang="en-US" altLang="zh-CN" sz="2200" b="0" i="1" dirty="0" smtClean="0">
                            <a:latin typeface="Cambria Math"/>
                          </a:rPr>
                          <m:t>𝑦</m:t>
                        </m:r>
                      </m:e>
                    </m:d>
                    <m:r>
                      <a:rPr lang="en-US" altLang="zh-CN" sz="2200" b="0" i="1" dirty="0" smtClean="0">
                        <a:latin typeface="Cambria Math"/>
                      </a:rPr>
                      <m:t>=2</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for other values of </a:t>
                </a:r>
                <a14:m>
                  <m:oMath xmlns:m="http://schemas.openxmlformats.org/officeDocument/2006/math">
                    <m:r>
                      <a:rPr lang="en-US" altLang="zh-CN" sz="2200" i="1" dirty="0" smtClean="0">
                        <a:latin typeface="Cambria Math"/>
                      </a:rPr>
                      <m:t>𝑦</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𝑦</m:t>
                    </m:r>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1530" y="4565805"/>
                <a:ext cx="8168408" cy="769441"/>
              </a:xfrm>
              <a:prstGeom prst="rect">
                <a:avLst/>
              </a:prstGeom>
              <a:blipFill>
                <a:blip r:embed="rId10"/>
                <a:stretch>
                  <a:fillRect l="-970" t="-5556" r="-1045"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28265" y="5464261"/>
                <a:ext cx="3047373" cy="57502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𝑌</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r>
                          <a:rPr lang="en-US" altLang="zh-CN" sz="2200" b="0" i="1" smtClean="0">
                            <a:latin typeface="Cambria Math"/>
                          </a:rPr>
                          <m:t>.5</m:t>
                        </m:r>
                      </m:sub>
                      <m:sup>
                        <m:r>
                          <a:rPr lang="en-US" altLang="zh-CN" sz="2200" b="0" i="1" smtClean="0">
                            <a:latin typeface="Cambria Math"/>
                          </a:rPr>
                          <m:t>1</m:t>
                        </m:r>
                      </m:sup>
                      <m:e>
                        <m:r>
                          <a:rPr lang="en-US" altLang="zh-CN" sz="2200" b="0" i="1" smtClean="0">
                            <a:latin typeface="Cambria Math"/>
                          </a:rPr>
                          <m:t>𝑦</m:t>
                        </m:r>
                        <m:r>
                          <a:rPr lang="en-US" altLang="zh-CN" sz="2200" b="0" i="1" smtClean="0">
                            <a:latin typeface="Cambria Math"/>
                            <a:ea typeface="Cambria Math"/>
                          </a:rPr>
                          <m:t>∙2</m:t>
                        </m:r>
                        <m:r>
                          <a:rPr lang="en-US" altLang="zh-CN" sz="2200" b="0" i="1" smtClean="0">
                            <a:latin typeface="Cambria Math"/>
                            <a:ea typeface="Cambria Math"/>
                          </a:rPr>
                          <m:t>𝑑𝑦</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4</m:t>
                        </m:r>
                      </m:den>
                    </m:f>
                  </m:oMath>
                </a14:m>
                <a:r>
                  <a:rPr lang="en-US" altLang="zh-CN" sz="2200" dirty="0">
                    <a:latin typeface="+mj-lt"/>
                  </a:rPr>
                  <a:t>.</a:t>
                </a:r>
                <a:r>
                  <a:rPr lang="zh-CN" altLang="en-US" sz="220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528265" y="5464261"/>
                <a:ext cx="3047373" cy="575029"/>
              </a:xfrm>
              <a:prstGeom prst="rect">
                <a:avLst/>
              </a:prstGeom>
              <a:blipFill rotWithShape="1">
                <a:blip r:embed="rId11"/>
                <a:stretch>
                  <a:fillRect b="-6316"/>
                </a:stretch>
              </a:blipFill>
            </p:spPr>
            <p:txBody>
              <a:bodyPr/>
              <a:lstStyle/>
              <a:p>
                <a:r>
                  <a:rPr lang="zh-CN" altLang="en-US">
                    <a:noFill/>
                  </a:rPr>
                  <a:t> </a:t>
                </a:r>
              </a:p>
            </p:txBody>
          </p:sp>
        </mc:Fallback>
      </mc:AlternateContent>
      <p:sp>
        <p:nvSpPr>
          <p:cNvPr id="12" name="Slide Number Placeholder 11"/>
          <p:cNvSpPr>
            <a:spLocks noGrp="1"/>
          </p:cNvSpPr>
          <p:nvPr>
            <p:ph type="sldNum" sz="quarter" idx="11"/>
          </p:nvPr>
        </p:nvSpPr>
        <p:spPr/>
        <p:txBody>
          <a:bodyPr/>
          <a:lstStyle/>
          <a:p>
            <a:pPr>
              <a:defRPr/>
            </a:pPr>
            <a:fld id="{DF2308B0-52A9-437D-9700-D7B37876F5B1}" type="slidenum">
              <a:rPr lang="zh-CN" altLang="en-US" smtClean="0"/>
              <a:pPr>
                <a:defRPr/>
              </a:pPr>
              <a:t>29</a:t>
            </a:fld>
            <a:endParaRPr lang="en-US" altLang="zh-CN" dirty="0"/>
          </a:p>
        </p:txBody>
      </p:sp>
    </p:spTree>
    <p:extLst>
      <p:ext uri="{BB962C8B-B14F-4D97-AF65-F5344CB8AC3E}">
        <p14:creationId xmlns:p14="http://schemas.microsoft.com/office/powerpoint/2010/main" val="18725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7263" y="1088740"/>
            <a:ext cx="7425825"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Probability Distributions for Continuous Variables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28757" y="1609216"/>
            <a:ext cx="18002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28757" y="2079595"/>
                <a:ext cx="8473714"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Then a </a:t>
                </a:r>
                <a:r>
                  <a:rPr lang="en-US" altLang="zh-CN" sz="2200" dirty="0">
                    <a:solidFill>
                      <a:srgbClr val="FF0000"/>
                    </a:solidFill>
                    <a:latin typeface="Times New Roman" panose="02020603050405020304" pitchFamily="18" charset="0"/>
                    <a:cs typeface="Times New Roman" panose="02020603050405020304" pitchFamily="18" charset="0"/>
                  </a:rPr>
                  <a:t>probability density function</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(pdf)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function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such that for any two numbers </a:t>
                </a:r>
                <a14:m>
                  <m:oMath xmlns:m="http://schemas.openxmlformats.org/officeDocument/2006/math">
                    <m:r>
                      <a:rPr lang="en-US" altLang="zh-CN" sz="2200" i="1" dirty="0" smtClean="0">
                        <a:latin typeface="Cambria Math"/>
                      </a:rPr>
                      <m:t>𝑎</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𝑏</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 </a:t>
                </a:r>
                <a14:m>
                  <m:oMath xmlns:m="http://schemas.openxmlformats.org/officeDocument/2006/math">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𝑏</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28757" y="2079595"/>
                <a:ext cx="8473714" cy="769441"/>
              </a:xfrm>
              <a:prstGeom prst="rect">
                <a:avLst/>
              </a:prstGeom>
              <a:blipFill>
                <a:blip r:embed="rId2"/>
                <a:stretch>
                  <a:fillRect l="-935" t="-5556" r="-935"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64227" y="3069705"/>
                <a:ext cx="3635419" cy="8604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𝑏</m:t>
                          </m:r>
                        </m:e>
                      </m:d>
                      <m:r>
                        <a:rPr lang="en-US" altLang="zh-CN" sz="2200" b="0" i="1" smtClean="0">
                          <a:latin typeface="Cambria Math"/>
                        </a:rPr>
                        <m:t>=</m:t>
                      </m:r>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𝑎</m:t>
                          </m:r>
                        </m:sub>
                        <m:sup>
                          <m:r>
                            <a:rPr lang="en-US" altLang="zh-CN" sz="2200" b="0" i="1" smtClean="0">
                              <a:latin typeface="Cambria Math"/>
                            </a:rPr>
                            <m:t>𝑏</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764227" y="3069705"/>
                <a:ext cx="3635419" cy="86042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6525" y="4011321"/>
                <a:ext cx="850594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to be a legitimate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it must satisfy the following two conditions: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96525" y="4011321"/>
                <a:ext cx="8505946" cy="769441"/>
              </a:xfrm>
              <a:prstGeom prst="rect">
                <a:avLst/>
              </a:prstGeom>
              <a:blipFill>
                <a:blip r:embed="rId4"/>
                <a:stretch>
                  <a:fillRect l="-932" t="-5556" r="-93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7993" y="4789476"/>
                <a:ext cx="472552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1. </a:t>
                </a:r>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ea typeface="Cambria Math"/>
                      </a:rPr>
                      <m:t>≥0,</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200" b="0" i="1" smtClean="0">
                        <a:latin typeface="Cambria Math"/>
                      </a:rPr>
                      <m:t>𝑥</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7993" y="4789476"/>
                <a:ext cx="4725524" cy="430887"/>
              </a:xfrm>
              <a:prstGeom prst="rect">
                <a:avLst/>
              </a:prstGeom>
              <a:blipFill>
                <a:blip r:embed="rId5"/>
                <a:stretch>
                  <a:fillRect l="-1677"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530" y="5274205"/>
                <a:ext cx="3195355" cy="539315"/>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2. </a:t>
                </a:r>
                <a14:m>
                  <m:oMath xmlns:m="http://schemas.openxmlformats.org/officeDocument/2006/math">
                    <m:nary>
                      <m:naryPr>
                        <m:ctrlPr>
                          <a:rPr lang="en-US" altLang="zh-CN"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ea typeface="Cambria Math"/>
                          </a:rPr>
                          <m:t>∞</m:t>
                        </m:r>
                      </m:sub>
                      <m:sup>
                        <m:r>
                          <a:rPr lang="en-US" altLang="zh-CN" sz="2200" b="0" i="1" smtClean="0">
                            <a:latin typeface="Cambria Math"/>
                          </a:rPr>
                          <m:t>+</m:t>
                        </m:r>
                        <m:r>
                          <a:rPr lang="en-US" altLang="zh-CN" sz="2200" b="0" i="1" smtClean="0">
                            <a:latin typeface="Cambria Math"/>
                            <a:ea typeface="Cambria Math"/>
                          </a:rPr>
                          <m:t>∞</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1530" y="5274205"/>
                <a:ext cx="3195355" cy="539315"/>
              </a:xfrm>
              <a:prstGeom prst="rect">
                <a:avLst/>
              </a:prstGeom>
              <a:blipFill>
                <a:blip r:embed="rId6"/>
                <a:stretch>
                  <a:fillRect l="-2481" b="-13483"/>
                </a:stretch>
              </a:blipFill>
            </p:spPr>
            <p:txBody>
              <a:bodyPr/>
              <a:lstStyle/>
              <a:p>
                <a:r>
                  <a:rPr lang="zh-CN" altLang="en-US">
                    <a:noFill/>
                  </a:rPr>
                  <a:t> </a:t>
                </a:r>
              </a:p>
            </p:txBody>
          </p:sp>
        </mc:Fallback>
      </mc:AlternateContent>
      <p:sp>
        <p:nvSpPr>
          <p:cNvPr id="3" name="Slide Number Placeholder 2"/>
          <p:cNvSpPr>
            <a:spLocks noGrp="1"/>
          </p:cNvSpPr>
          <p:nvPr>
            <p:ph type="sldNum" sz="quarter" idx="11"/>
          </p:nvPr>
        </p:nvSpPr>
        <p:spPr/>
        <p:txBody>
          <a:bodyPr/>
          <a:lstStyle/>
          <a:p>
            <a:pPr>
              <a:defRPr/>
            </a:pPr>
            <a:fld id="{DF2308B0-52A9-437D-9700-D7B37876F5B1}" type="slidenum">
              <a:rPr lang="zh-CN" altLang="en-US" smtClean="0"/>
              <a:pPr>
                <a:defRPr/>
              </a:pPr>
              <a:t>3</a:t>
            </a:fld>
            <a:endParaRPr lang="en-US" altLang="zh-CN" dirty="0"/>
          </a:p>
        </p:txBody>
      </p:sp>
    </p:spTree>
    <p:extLst>
      <p:ext uri="{BB962C8B-B14F-4D97-AF65-F5344CB8AC3E}">
        <p14:creationId xmlns:p14="http://schemas.microsoft.com/office/powerpoint/2010/main" val="421917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566" y="1358770"/>
            <a:ext cx="295997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Rules of Expected Value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06515" y="2823248"/>
            <a:ext cx="207023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06515" y="3300246"/>
                <a:ext cx="709463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e>
                    </m:d>
                    <m:r>
                      <a:rPr lang="en-US" altLang="zh-CN" sz="2200" b="0" i="1" smtClean="0">
                        <a:latin typeface="Cambria Math"/>
                      </a:rPr>
                      <m:t>=</m:t>
                    </m:r>
                    <m:r>
                      <a:rPr lang="en-US" altLang="zh-CN" sz="2200" b="0" i="1" smtClean="0">
                        <a:latin typeface="Cambria Math"/>
                      </a:rPr>
                      <m:t>𝑎𝐸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𝑏</m:t>
                    </m:r>
                  </m:oMath>
                </a14:m>
                <a:r>
                  <a:rPr lang="en-US" altLang="zh-CN" sz="2200" dirty="0">
                    <a:latin typeface="Times New Roman" panose="02020603050405020304" pitchFamily="18" charset="0"/>
                    <a:cs typeface="Times New Roman" panose="02020603050405020304" pitchFamily="18" charset="0"/>
                  </a:rPr>
                  <a:t>, where both </a:t>
                </a:r>
                <a14:m>
                  <m:oMath xmlns:m="http://schemas.openxmlformats.org/officeDocument/2006/math">
                    <m:r>
                      <a:rPr lang="en-US" altLang="zh-CN" sz="2200" i="1" dirty="0" smtClean="0">
                        <a:latin typeface="Cambria Math"/>
                      </a:rPr>
                      <m:t>𝑎</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𝑏</m:t>
                    </m:r>
                  </m:oMath>
                </a14:m>
                <a:r>
                  <a:rPr lang="en-US" altLang="zh-CN" sz="2200" dirty="0">
                    <a:latin typeface="Times New Roman" panose="02020603050405020304" pitchFamily="18" charset="0"/>
                    <a:cs typeface="Times New Roman" panose="02020603050405020304" pitchFamily="18" charset="0"/>
                  </a:rPr>
                  <a:t> are constants.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6515" y="3300246"/>
                <a:ext cx="7094634" cy="430887"/>
              </a:xfrm>
              <a:prstGeom prst="rect">
                <a:avLst/>
              </a:prstGeom>
              <a:blipFill>
                <a:blip r:embed="rId2"/>
                <a:stretch>
                  <a:fillRect l="-86" t="-8451" r="-258"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6515" y="1878143"/>
                <a:ext cx="832592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smtClean="0">
                        <a:latin typeface="Cambria Math"/>
                      </a:rPr>
                      <m:t>h</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a linear function </a:t>
                </a:r>
                <a14:m>
                  <m:oMath xmlns:m="http://schemas.openxmlformats.org/officeDocument/2006/math">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oMath>
                </a14:m>
                <a:r>
                  <a:rPr lang="en-US" altLang="zh-CN" sz="2200" dirty="0">
                    <a:latin typeface="Times New Roman" panose="02020603050405020304" pitchFamily="18" charset="0"/>
                    <a:cs typeface="Times New Roman" panose="02020603050405020304" pitchFamily="18" charset="0"/>
                  </a:rPr>
                  <a:t>, then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h</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can be easily computed from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06515" y="1878143"/>
                <a:ext cx="8325925" cy="769441"/>
              </a:xfrm>
              <a:prstGeom prst="rect">
                <a:avLst/>
              </a:prstGeom>
              <a:blipFill>
                <a:blip r:embed="rId3"/>
                <a:stretch>
                  <a:fillRect l="-952" t="-5556" b="-15873"/>
                </a:stretch>
              </a:blipFill>
            </p:spPr>
            <p:txBody>
              <a:bodyPr/>
              <a:lstStyle/>
              <a:p>
                <a:r>
                  <a:rPr lang="zh-CN" altLang="en-US">
                    <a:noFill/>
                  </a:rPr>
                  <a:t> </a:t>
                </a:r>
              </a:p>
            </p:txBody>
          </p:sp>
        </mc:Fallback>
      </mc:AlternateContent>
      <p:sp>
        <p:nvSpPr>
          <p:cNvPr id="6" name="TextBox 5"/>
          <p:cNvSpPr txBox="1"/>
          <p:nvPr/>
        </p:nvSpPr>
        <p:spPr>
          <a:xfrm>
            <a:off x="116505" y="3879050"/>
            <a:ext cx="816537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This proposition holds for both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and continuous </a:t>
            </a:r>
            <a:r>
              <a:rPr lang="en-US" altLang="zh-CN" sz="2200" dirty="0" err="1">
                <a:latin typeface="Times New Roman" panose="02020603050405020304" pitchFamily="18" charset="0"/>
                <a:cs typeface="Times New Roman" panose="02020603050405020304" pitchFamily="18" charset="0"/>
              </a:rPr>
              <a:t>rv.</a:t>
            </a:r>
            <a:endParaRPr lang="zh-CN" altLang="en-US" sz="22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30</a:t>
            </a:fld>
            <a:endParaRPr lang="en-US" altLang="zh-CN" dirty="0"/>
          </a:p>
        </p:txBody>
      </p:sp>
    </p:spTree>
    <p:extLst>
      <p:ext uri="{BB962C8B-B14F-4D97-AF65-F5344CB8AC3E}">
        <p14:creationId xmlns:p14="http://schemas.microsoft.com/office/powerpoint/2010/main" val="10736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06515" y="1247734"/>
                <a:ext cx="224228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Variance of </a:t>
                </a:r>
                <a14:m>
                  <m:oMath xmlns:m="http://schemas.openxmlformats.org/officeDocument/2006/math">
                    <m:r>
                      <a:rPr lang="en-US" altLang="zh-CN" sz="2200" i="1" dirty="0" smtClean="0">
                        <a:solidFill>
                          <a:srgbClr val="FF0000"/>
                        </a:solidFill>
                        <a:latin typeface="Cambria Math"/>
                      </a:rPr>
                      <m:t>𝑋</m:t>
                    </m:r>
                  </m:oMath>
                </a14:m>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06515" y="1247734"/>
                <a:ext cx="2242280" cy="430887"/>
              </a:xfrm>
              <a:prstGeom prst="rect">
                <a:avLst/>
              </a:prstGeom>
              <a:blipFill>
                <a:blip r:embed="rId2"/>
                <a:stretch>
                  <a:fillRect l="-3533"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27813" y="1718810"/>
                <a:ext cx="8184161" cy="43569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variance</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a:t>
                </a:r>
                <a14:m>
                  <m:oMath xmlns:m="http://schemas.openxmlformats.org/officeDocument/2006/math">
                    <m:r>
                      <a:rPr lang="en-US" altLang="zh-CN" sz="2200" i="1" dirty="0" smtClean="0">
                        <a:latin typeface="Cambria Math"/>
                      </a:rPr>
                      <m:t> </m:t>
                    </m:r>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denoted by </a:t>
                </a:r>
                <a14:m>
                  <m:oMath xmlns:m="http://schemas.openxmlformats.org/officeDocument/2006/math">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Sup>
                      <m:sSubSupPr>
                        <m:ctrlPr>
                          <a:rPr lang="en-US" altLang="zh-CN" sz="2200" i="1" smtClean="0">
                            <a:latin typeface="Cambria Math" panose="02040503050406030204" pitchFamily="18" charset="0"/>
                          </a:rPr>
                        </m:ctrlPr>
                      </m:sSubSupPr>
                      <m:e>
                        <m:r>
                          <a:rPr lang="zh-CN" altLang="en-US" sz="2200" i="1" smtClean="0">
                            <a:latin typeface="Cambria Math"/>
                          </a:rPr>
                          <m:t>𝜎</m:t>
                        </m:r>
                      </m:e>
                      <m:sub>
                        <m:r>
                          <a:rPr lang="en-US" altLang="zh-CN" sz="2200" b="0" i="1" smtClean="0">
                            <a:latin typeface="Cambria Math"/>
                          </a:rPr>
                          <m:t>𝑋</m:t>
                        </m:r>
                      </m:sub>
                      <m:sup>
                        <m:r>
                          <a:rPr lang="en-US" altLang="zh-CN" sz="2200" b="0" i="1" smtClean="0">
                            <a:latin typeface="Cambria Math"/>
                          </a:rPr>
                          <m:t>2</m:t>
                        </m:r>
                      </m:sup>
                    </m:sSub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just </a:t>
                </a:r>
                <a14:m>
                  <m:oMath xmlns:m="http://schemas.openxmlformats.org/officeDocument/2006/math">
                    <m:sSup>
                      <m:sSupPr>
                        <m:ctrlPr>
                          <a:rPr lang="en-US" altLang="zh-CN" sz="2200" i="1" smtClean="0">
                            <a:latin typeface="Cambria Math" panose="02040503050406030204" pitchFamily="18" charset="0"/>
                          </a:rPr>
                        </m:ctrlPr>
                      </m:sSupPr>
                      <m:e>
                        <m:r>
                          <a:rPr lang="zh-CN" altLang="en-US" sz="2200" i="1" smtClean="0">
                            <a:latin typeface="Cambria Math"/>
                          </a:rPr>
                          <m:t>𝜎</m:t>
                        </m:r>
                      </m:e>
                      <m:sup>
                        <m:r>
                          <a:rPr lang="en-US" altLang="zh-CN" sz="2200" b="0" i="1" smtClean="0">
                            <a:latin typeface="Cambria Math"/>
                          </a:rPr>
                          <m:t>2</m:t>
                        </m:r>
                      </m:sup>
                    </m:sSup>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27813" y="1718810"/>
                <a:ext cx="8184161" cy="435697"/>
              </a:xfrm>
              <a:prstGeom prst="rect">
                <a:avLst/>
              </a:prstGeom>
              <a:blipFill>
                <a:blip r:embed="rId3"/>
                <a:stretch>
                  <a:fillRect l="-968"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56278" y="2178389"/>
                <a:ext cx="271285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r>
                          <a:rPr lang="zh-CN" altLang="en-US" sz="2200" b="0" i="1" smtClean="0">
                            <a:latin typeface="Cambria Math"/>
                          </a:rPr>
                          <m:t>𝜇</m:t>
                        </m:r>
                        <m:r>
                          <a:rPr lang="en-US" altLang="zh-CN" sz="2200" b="0" i="1" smtClean="0">
                            <a:latin typeface="Cambria Math"/>
                          </a:rPr>
                          <m:t>)</m:t>
                        </m:r>
                      </m:e>
                      <m:sup>
                        <m:r>
                          <a:rPr lang="en-US" altLang="zh-CN" sz="2200" b="0" i="1" smtClean="0">
                            <a:latin typeface="Cambria Math"/>
                          </a:rPr>
                          <m:t>2</m:t>
                        </m:r>
                      </m:sup>
                    </m:sSup>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56278" y="2178389"/>
                <a:ext cx="2712859" cy="430887"/>
              </a:xfrm>
              <a:prstGeom prst="rect">
                <a:avLst/>
              </a:prstGeom>
              <a:blipFill rotWithShape="1">
                <a:blip r:embed="rId4"/>
                <a:stretch>
                  <a:fillRect l="-225" t="-7042" r="-202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7822" y="2663915"/>
                <a:ext cx="7065786"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And thus if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is </a:t>
                </a:r>
                <a14:m>
                  <m:oMath xmlns:m="http://schemas.openxmlformats.org/officeDocument/2006/math">
                    <m:r>
                      <a:rPr lang="en-US" altLang="zh-CN" sz="2200" i="1" dirty="0" smtClean="0">
                        <a:latin typeface="Cambria Math"/>
                      </a:rPr>
                      <m:t>𝑓</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7822" y="2663915"/>
                <a:ext cx="7065786" cy="430887"/>
              </a:xfrm>
              <a:prstGeom prst="rect">
                <a:avLst/>
              </a:prstGeom>
              <a:blipFill>
                <a:blip r:embed="rId5"/>
                <a:stretch>
                  <a:fillRect l="-1122"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47698" y="3203975"/>
                <a:ext cx="4006033" cy="539315"/>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 </m:t>
                        </m:r>
                      </m:sup>
                      <m:e>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e>
                            </m:d>
                          </m:e>
                          <m:sup>
                            <m:r>
                              <a:rPr lang="en-US" altLang="zh-CN" sz="2200" b="0" i="1" smtClean="0">
                                <a:latin typeface="Cambria Math"/>
                              </a:rPr>
                              <m:t>2</m:t>
                            </m:r>
                          </m:sup>
                        </m:sSup>
                        <m:r>
                          <a:rPr lang="en-US" altLang="zh-CN" sz="2200" b="0" i="1" smtClean="0">
                            <a:latin typeface="Cambria Math"/>
                          </a:rPr>
                          <m:t> ⋅</m:t>
                        </m:r>
                        <m:r>
                          <a:rPr lang="en-US" altLang="zh-CN" sz="2200" b="0" i="1" smtClean="0">
                            <a:latin typeface="Cambria Math"/>
                          </a:rPr>
                          <m:t>𝑓</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r>
                      <a:rPr lang="en-US" altLang="zh-CN" sz="2200" b="0" i="1" smtClean="0">
                        <a:latin typeface="Cambria Math"/>
                      </a:rPr>
                      <m:t>𝑑𝑥</m:t>
                    </m:r>
                  </m:oMath>
                </a14:m>
                <a:r>
                  <a:rPr lang="en-US" altLang="zh-CN" sz="2200" dirty="0">
                    <a:latin typeface="+mj-lt"/>
                  </a:rPr>
                  <a:t>.</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47698" y="3203975"/>
                <a:ext cx="4006033" cy="539315"/>
              </a:xfrm>
              <a:prstGeom prst="rect">
                <a:avLst/>
              </a:prstGeom>
              <a:blipFill rotWithShape="1">
                <a:blip r:embed="rId6"/>
                <a:stretch>
                  <a:fillRect r="-1218" b="-13636"/>
                </a:stretch>
              </a:blipFill>
            </p:spPr>
            <p:txBody>
              <a:bodyPr/>
              <a:lstStyle/>
              <a:p>
                <a:r>
                  <a:rPr lang="zh-CN" altLang="en-US">
                    <a:noFill/>
                  </a:rPr>
                  <a:t> </a:t>
                </a:r>
              </a:p>
            </p:txBody>
          </p:sp>
        </mc:Fallback>
      </mc:AlternateContent>
      <p:sp>
        <p:nvSpPr>
          <p:cNvPr id="8" name="TextBox 7"/>
          <p:cNvSpPr txBox="1"/>
          <p:nvPr/>
        </p:nvSpPr>
        <p:spPr>
          <a:xfrm>
            <a:off x="206515" y="3744035"/>
            <a:ext cx="8843954" cy="769441"/>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shortcut formula </a:t>
            </a:r>
            <a:r>
              <a:rPr lang="en-US" altLang="zh-CN" sz="2200" dirty="0">
                <a:latin typeface="Times New Roman" panose="02020603050405020304" pitchFamily="18" charset="0"/>
                <a:cs typeface="Times New Roman" panose="02020603050405020304" pitchFamily="18" charset="0"/>
              </a:rPr>
              <a:t>employed in the discrete case still holds for the continuous case.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1980717" y="4513476"/>
                <a:ext cx="3063980"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r>
                      <a:rPr lang="en-US" altLang="zh-CN" sz="2200" b="0" i="1" smtClean="0">
                        <a:latin typeface="Cambria Math"/>
                      </a:rPr>
                      <m:t>𝐸</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𝑋</m:t>
                            </m:r>
                          </m:e>
                        </m:d>
                      </m:e>
                      <m:sup>
                        <m:r>
                          <a:rPr lang="en-US" altLang="zh-CN" sz="2200" b="0" i="1" smtClean="0">
                            <a:latin typeface="Cambria Math"/>
                          </a:rPr>
                          <m:t>2</m:t>
                        </m:r>
                      </m:sup>
                    </m:sSup>
                  </m:oMath>
                </a14:m>
                <a:r>
                  <a:rPr lang="en-US" altLang="zh-CN" sz="2200" dirty="0">
                    <a:latin typeface="+mj-lt"/>
                  </a:rPr>
                  <a:t>.</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980717" y="4513476"/>
                <a:ext cx="3063980" cy="430887"/>
              </a:xfrm>
              <a:prstGeom prst="rect">
                <a:avLst/>
              </a:prstGeom>
              <a:blipFill rotWithShape="1">
                <a:blip r:embed="rId7"/>
                <a:stretch>
                  <a:fillRect l="-199" t="-7042" r="-159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17822" y="5004175"/>
                <a:ext cx="6457602"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e>
                    </m:d>
                  </m:oMath>
                </a14:m>
                <a:r>
                  <a:rPr lang="en-US" altLang="zh-CN" sz="2200" dirty="0">
                    <a:latin typeface="Times New Roman" panose="02020603050405020304" pitchFamily="18" charset="0"/>
                    <a:cs typeface="Times New Roman" panose="02020603050405020304" pitchFamily="18" charset="0"/>
                  </a:rPr>
                  <a:t>? where both </a:t>
                </a:r>
                <a14:m>
                  <m:oMath xmlns:m="http://schemas.openxmlformats.org/officeDocument/2006/math">
                    <m:r>
                      <a:rPr lang="en-US" altLang="zh-CN" sz="2200" i="1" dirty="0" smtClean="0">
                        <a:latin typeface="Cambria Math"/>
                      </a:rPr>
                      <m:t>𝑎</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𝑏</m:t>
                    </m:r>
                  </m:oMath>
                </a14:m>
                <a:r>
                  <a:rPr lang="en-US" altLang="zh-CN" sz="2200" dirty="0">
                    <a:latin typeface="Times New Roman" panose="02020603050405020304" pitchFamily="18" charset="0"/>
                    <a:cs typeface="Times New Roman" panose="02020603050405020304" pitchFamily="18" charset="0"/>
                  </a:rPr>
                  <a:t> are constants.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7822" y="5004175"/>
                <a:ext cx="6457602" cy="430887"/>
              </a:xfrm>
              <a:prstGeom prst="rect">
                <a:avLst/>
              </a:prstGeom>
              <a:blipFill>
                <a:blip r:embed="rId8"/>
                <a:stretch>
                  <a:fillRect l="-1228" t="-9859" r="-378"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17822" y="5589240"/>
                <a:ext cx="2871940"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e>
                    </m:d>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𝑎</m:t>
                        </m:r>
                      </m:e>
                      <m:sup>
                        <m:r>
                          <a:rPr lang="en-US" altLang="zh-CN" sz="2200" b="0" i="1" smtClean="0">
                            <a:latin typeface="Cambria Math"/>
                          </a:rPr>
                          <m:t>2</m:t>
                        </m:r>
                      </m:sup>
                    </m:sSup>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𝑋</m:t>
                        </m:r>
                      </m:e>
                    </m:d>
                  </m:oMath>
                </a14:m>
                <a:r>
                  <a:rPr lang="en-US" altLang="zh-CN" sz="2200" dirty="0">
                    <a:latin typeface="+mj-lt"/>
                  </a:rPr>
                  <a:t>. </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17822" y="5589240"/>
                <a:ext cx="2871940" cy="430887"/>
              </a:xfrm>
              <a:prstGeom prst="rect">
                <a:avLst/>
              </a:prstGeom>
              <a:blipFill rotWithShape="1">
                <a:blip r:embed="rId9"/>
                <a:stretch>
                  <a:fillRect t="-7042" b="-28169"/>
                </a:stretch>
              </a:blipFill>
            </p:spPr>
            <p:txBody>
              <a:bodyPr/>
              <a:lstStyle/>
              <a:p>
                <a:r>
                  <a:rPr lang="zh-CN" altLang="en-US">
                    <a:noFill/>
                  </a:rPr>
                  <a:t> </a:t>
                </a:r>
              </a:p>
            </p:txBody>
          </p:sp>
        </mc:Fallback>
      </mc:AlternateContent>
      <p:sp>
        <p:nvSpPr>
          <p:cNvPr id="5" name="Slide Number Placeholder 4"/>
          <p:cNvSpPr>
            <a:spLocks noGrp="1"/>
          </p:cNvSpPr>
          <p:nvPr>
            <p:ph type="sldNum" sz="quarter" idx="11"/>
          </p:nvPr>
        </p:nvSpPr>
        <p:spPr/>
        <p:txBody>
          <a:bodyPr/>
          <a:lstStyle/>
          <a:p>
            <a:pPr>
              <a:defRPr/>
            </a:pPr>
            <a:fld id="{DF2308B0-52A9-437D-9700-D7B37876F5B1}" type="slidenum">
              <a:rPr lang="zh-CN" altLang="en-US" smtClean="0"/>
              <a:pPr>
                <a:defRPr/>
              </a:pPr>
              <a:t>31</a:t>
            </a:fld>
            <a:endParaRPr lang="en-US" altLang="zh-CN" dirty="0"/>
          </a:p>
        </p:txBody>
      </p:sp>
    </p:spTree>
    <p:extLst>
      <p:ext uri="{BB962C8B-B14F-4D97-AF65-F5344CB8AC3E}">
        <p14:creationId xmlns:p14="http://schemas.microsoft.com/office/powerpoint/2010/main" val="158645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6525" y="1673805"/>
                <a:ext cx="684076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uniform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96525" y="1673805"/>
                <a:ext cx="6840760" cy="430887"/>
              </a:xfrm>
              <a:prstGeom prst="rect">
                <a:avLst/>
              </a:prstGeom>
              <a:blipFill>
                <a:blip r:embed="rId2"/>
                <a:stretch>
                  <a:fillRect l="-1159"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771800" y="2168860"/>
                <a:ext cx="3514488" cy="859723"/>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i="1" smtClean="0">
                            <a:latin typeface="Cambria Math" panose="02040503050406030204" pitchFamily="18" charset="0"/>
                          </a:rPr>
                        </m:ctrlPr>
                      </m:dPr>
                      <m:e>
                        <m:eqArr>
                          <m:eqArrPr>
                            <m:ctrlPr>
                              <a:rPr lang="en-US" altLang="zh-CN" sz="220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     </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𝐵</m:t>
                            </m:r>
                            <m:r>
                              <a:rPr lang="en-US" altLang="zh-CN" sz="2200" b="0" i="1" smtClean="0">
                                <a:latin typeface="Cambria Math"/>
                                <a:ea typeface="Cambria Math"/>
                              </a:rPr>
                              <m:t>  </m:t>
                            </m:r>
                          </m:e>
                          <m:e>
                            <m:r>
                              <a:rPr lang="en-US" altLang="zh-CN" sz="2200" b="0" i="1" smtClean="0">
                                <a:latin typeface="Cambria Math"/>
                                <a:ea typeface="Cambria Math"/>
                              </a:rPr>
                              <m:t> </m:t>
                            </m:r>
                            <m:r>
                              <a:rPr lang="en-US" altLang="zh-CN" sz="2200" b="0" i="1" smtClean="0">
                                <a:latin typeface="Cambria Math"/>
                              </a:rPr>
                              <m:t>0       </m:t>
                            </m:r>
                            <m:r>
                              <a:rPr lang="en-US" altLang="zh-CN" sz="2200" b="0" i="1" smtClean="0">
                                <a:latin typeface="Cambria Math"/>
                              </a:rPr>
                              <m:t>𝑜𝑡h𝑒𝑟𝑤𝑖𝑠𝑒</m:t>
                            </m:r>
                            <m:r>
                              <a:rPr lang="en-US" altLang="zh-CN" sz="2200" b="0" i="1" smtClean="0">
                                <a:latin typeface="Cambria Math"/>
                              </a:rPr>
                              <m:t> </m:t>
                            </m:r>
                          </m:e>
                        </m:eqArr>
                      </m:e>
                    </m:d>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771800" y="2168860"/>
                <a:ext cx="3514488" cy="859723"/>
              </a:xfrm>
              <a:prstGeom prst="rect">
                <a:avLst/>
              </a:prstGeom>
              <a:blipFill rotWithShape="1">
                <a:blip r:embed="rId3"/>
                <a:stretch>
                  <a:fillRect r="-1389"/>
                </a:stretch>
              </a:blipFill>
            </p:spPr>
            <p:txBody>
              <a:bodyPr/>
              <a:lstStyle/>
              <a:p>
                <a:r>
                  <a:rPr lang="zh-CN" altLang="en-US">
                    <a:noFill/>
                  </a:rPr>
                  <a:t> </a:t>
                </a:r>
              </a:p>
            </p:txBody>
          </p:sp>
        </mc:Fallback>
      </mc:AlternateContent>
      <p:sp>
        <p:nvSpPr>
          <p:cNvPr id="4" name="矩形 3"/>
          <p:cNvSpPr/>
          <p:nvPr/>
        </p:nvSpPr>
        <p:spPr>
          <a:xfrm>
            <a:off x="296525" y="1188331"/>
            <a:ext cx="7598555"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r>
              <a:rPr lang="en-US" altLang="zh-CN" sz="2200" dirty="0">
                <a:latin typeface="Times New Roman" panose="02020603050405020304" pitchFamily="18" charset="0"/>
                <a:cs typeface="Times New Roman" panose="02020603050405020304" pitchFamily="18" charset="0"/>
              </a:rPr>
              <a:t>the expected value and variance of uniform distribution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296525" y="3164197"/>
                <a:ext cx="3851695" cy="5759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𝐴</m:t>
                        </m:r>
                      </m:sub>
                      <m:sup>
                        <m:r>
                          <a:rPr lang="en-US" altLang="zh-CN" sz="2200" b="0" i="1" smtClean="0">
                            <a:latin typeface="Cambria Math"/>
                          </a:rPr>
                          <m:t>𝐵</m:t>
                        </m:r>
                      </m:sup>
                      <m:e>
                        <m:f>
                          <m:fPr>
                            <m:ctrlPr>
                              <a:rPr lang="en-US" altLang="zh-CN" sz="2200" b="0" i="1" smtClean="0">
                                <a:latin typeface="Cambria Math" panose="02040503050406030204" pitchFamily="18" charset="0"/>
                              </a:rPr>
                            </m:ctrlPr>
                          </m:fPr>
                          <m:num>
                            <m:r>
                              <a:rPr lang="en-US" altLang="zh-CN" sz="2200" b="0" i="1" smtClean="0">
                                <a:latin typeface="Cambria Math"/>
                              </a:rPr>
                              <m:t>𝑥</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m:t>
                        </m:r>
                      </m:den>
                    </m:f>
                    <m:r>
                      <a:rPr lang="en-US" altLang="zh-CN" sz="2200" b="0" i="0" smtClean="0">
                        <a:latin typeface="Cambria Math"/>
                      </a:rPr>
                      <m:t>(</m:t>
                    </m:r>
                    <m:r>
                      <m:rPr>
                        <m:sty m:val="p"/>
                      </m:rPr>
                      <a:rPr lang="en-US" altLang="zh-CN" sz="2200" b="0" i="0" smtClean="0">
                        <a:latin typeface="Cambria Math"/>
                      </a:rPr>
                      <m:t>B</m:t>
                    </m:r>
                    <m:r>
                      <a:rPr lang="en-US" altLang="zh-CN" sz="2200" b="0" i="0" smtClean="0">
                        <a:latin typeface="Cambria Math"/>
                      </a:rPr>
                      <m:t>+</m:t>
                    </m:r>
                    <m:r>
                      <m:rPr>
                        <m:sty m:val="p"/>
                      </m:rPr>
                      <a:rPr lang="en-US" altLang="zh-CN" sz="2200" b="0" i="0" smtClean="0">
                        <a:latin typeface="Cambria Math"/>
                      </a:rPr>
                      <m:t>A</m:t>
                    </m:r>
                    <m:r>
                      <a:rPr lang="en-US" altLang="zh-CN" sz="2200" b="0" i="0" smtClean="0">
                        <a:latin typeface="Cambria Math"/>
                      </a:rPr>
                      <m:t>)</m:t>
                    </m:r>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96525" y="3164197"/>
                <a:ext cx="3851695" cy="5759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6525" y="3924055"/>
                <a:ext cx="4975465" cy="620363"/>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𝐴</m:t>
                        </m:r>
                      </m:sub>
                      <m:sup>
                        <m:r>
                          <a:rPr lang="en-US" altLang="zh-CN" sz="2200" i="1">
                            <a:latin typeface="Cambria Math"/>
                          </a:rPr>
                          <m:t>𝐵</m:t>
                        </m:r>
                      </m:sup>
                      <m:e>
                        <m:f>
                          <m:fPr>
                            <m:ctrlPr>
                              <a:rPr lang="en-US" altLang="zh-CN" sz="2200" i="1">
                                <a:latin typeface="Cambria Math" panose="02040503050406030204" pitchFamily="18" charset="0"/>
                              </a:rPr>
                            </m:ctrlPr>
                          </m:fPr>
                          <m:num>
                            <m:sSup>
                              <m:sSupPr>
                                <m:ctrlPr>
                                  <a:rPr lang="en-US" altLang="zh-CN" sz="2200" b="0" i="1" smtClean="0">
                                    <a:latin typeface="Cambria Math" panose="02040503050406030204" pitchFamily="18" charset="0"/>
                                  </a:rPr>
                                </m:ctrlPr>
                              </m:sSupPr>
                              <m:e>
                                <m:r>
                                  <a:rPr lang="en-US" altLang="zh-CN" sz="2200" i="1">
                                    <a:latin typeface="Cambria Math"/>
                                  </a:rPr>
                                  <m:t>𝑥</m:t>
                                </m:r>
                              </m:e>
                              <m:sup>
                                <m:r>
                                  <a:rPr lang="en-US" altLang="zh-CN" sz="2200" b="0" i="1" smtClean="0">
                                    <a:latin typeface="Cambria Math"/>
                                  </a:rPr>
                                  <m:t>2</m:t>
                                </m:r>
                              </m:sup>
                            </m:sSup>
                          </m:num>
                          <m:den>
                            <m:r>
                              <a:rPr lang="en-US" altLang="zh-CN" sz="2200" i="1">
                                <a:latin typeface="Cambria Math"/>
                              </a:rPr>
                              <m:t>𝐵</m:t>
                            </m:r>
                            <m:r>
                              <a:rPr lang="en-US" altLang="zh-CN" sz="2200" i="1">
                                <a:latin typeface="Cambria Math"/>
                              </a:rPr>
                              <m:t>−</m:t>
                            </m:r>
                            <m:r>
                              <a:rPr lang="en-US" altLang="zh-CN" sz="2200" i="1">
                                <a:latin typeface="Cambria Math"/>
                              </a:rPr>
                              <m:t>𝐴</m:t>
                            </m:r>
                          </m:den>
                        </m:f>
                        <m:r>
                          <a:rPr lang="en-US" altLang="zh-CN" sz="2200" i="1">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3</m:t>
                        </m:r>
                      </m:den>
                    </m:f>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𝐴</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𝐴𝐵</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𝐵</m:t>
                        </m:r>
                      </m:e>
                      <m:sup>
                        <m:r>
                          <a:rPr lang="en-US" altLang="zh-CN" sz="2200" b="0" i="1" smtClean="0">
                            <a:latin typeface="Cambria Math"/>
                          </a:rPr>
                          <m:t>2</m:t>
                        </m:r>
                      </m:sup>
                    </m:sSup>
                    <m:r>
                      <a:rPr lang="en-US" altLang="zh-CN" sz="2200" b="0" i="1" smtClean="0">
                        <a:latin typeface="Cambria Math"/>
                      </a:rPr>
                      <m:t>)</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296525" y="3924055"/>
                <a:ext cx="4975465" cy="62036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8650" y="4730324"/>
                <a:ext cx="8802281" cy="57214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r>
                      <a:rPr lang="en-US" altLang="zh-CN" sz="2200" b="0" i="1" smtClean="0">
                        <a:latin typeface="Cambria Math"/>
                      </a:rPr>
                      <m:t>𝐸</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𝑋</m:t>
                            </m:r>
                          </m:e>
                        </m:d>
                      </m:e>
                      <m:sup>
                        <m:r>
                          <a:rPr lang="en-US" altLang="zh-CN" sz="2200" b="0" i="1" smtClean="0">
                            <a:latin typeface="Cambria Math"/>
                          </a:rPr>
                          <m:t>2</m:t>
                        </m:r>
                      </m:sup>
                    </m:sSup>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3</m:t>
                        </m:r>
                      </m:den>
                    </m:f>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𝐴</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𝐴𝐵</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𝐵</m:t>
                        </m:r>
                      </m:e>
                      <m:sup>
                        <m:r>
                          <a:rPr lang="en-US" altLang="zh-CN" sz="2200" b="0" i="1" smtClean="0">
                            <a:latin typeface="Cambria Math"/>
                          </a:rPr>
                          <m:t>2</m:t>
                        </m:r>
                      </m:sup>
                    </m:sSup>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4</m:t>
                        </m:r>
                      </m:den>
                    </m:f>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𝐵</m:t>
                            </m:r>
                          </m:e>
                        </m:d>
                      </m:e>
                      <m:sup>
                        <m:r>
                          <a:rPr lang="en-US" altLang="zh-CN" sz="2200" b="0" i="1" smtClean="0">
                            <a:latin typeface="Cambria Math"/>
                          </a:rPr>
                          <m:t>2</m:t>
                        </m:r>
                      </m:sup>
                    </m:sSup>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12</m:t>
                        </m:r>
                      </m:den>
                    </m:f>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e>
                        </m:d>
                      </m:e>
                      <m:sup>
                        <m:r>
                          <a:rPr lang="en-US" altLang="zh-CN" sz="2200" b="0" i="1" smtClean="0">
                            <a:latin typeface="Cambria Math"/>
                          </a:rPr>
                          <m:t>2</m:t>
                        </m:r>
                      </m:sup>
                    </m:sSup>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318650" y="4730324"/>
                <a:ext cx="8802281" cy="572144"/>
              </a:xfrm>
              <a:prstGeom prst="rect">
                <a:avLst/>
              </a:prstGeom>
              <a:blipFill rotWithShape="1">
                <a:blip r:embed="rId6"/>
                <a:stretch>
                  <a:fillRect/>
                </a:stretch>
              </a:blipFill>
            </p:spPr>
            <p:txBody>
              <a:bodyPr/>
              <a:lstStyle/>
              <a:p>
                <a:r>
                  <a:rPr lang="zh-CN" altLang="en-US">
                    <a:noFill/>
                  </a:rPr>
                  <a:t> </a:t>
                </a:r>
              </a:p>
            </p:txBody>
          </p:sp>
        </mc:Fallback>
      </mc:AlternateContent>
      <p:sp>
        <p:nvSpPr>
          <p:cNvPr id="8" name="Slide Number Placeholder 7"/>
          <p:cNvSpPr>
            <a:spLocks noGrp="1"/>
          </p:cNvSpPr>
          <p:nvPr>
            <p:ph type="sldNum" sz="quarter" idx="11"/>
          </p:nvPr>
        </p:nvSpPr>
        <p:spPr/>
        <p:txBody>
          <a:bodyPr/>
          <a:lstStyle/>
          <a:p>
            <a:pPr>
              <a:defRPr/>
            </a:pPr>
            <a:fld id="{DF2308B0-52A9-437D-9700-D7B37876F5B1}" type="slidenum">
              <a:rPr lang="zh-CN" altLang="en-US" smtClean="0"/>
              <a:pPr>
                <a:defRPr/>
              </a:pPr>
              <a:t>32</a:t>
            </a:fld>
            <a:endParaRPr lang="en-US" altLang="zh-CN" dirty="0"/>
          </a:p>
        </p:txBody>
      </p:sp>
    </p:spTree>
    <p:extLst>
      <p:ext uri="{BB962C8B-B14F-4D97-AF65-F5344CB8AC3E}">
        <p14:creationId xmlns:p14="http://schemas.microsoft.com/office/powerpoint/2010/main" val="3182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91455" y="1178750"/>
                <a:ext cx="870102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is </a:t>
                </a:r>
                <a:r>
                  <a:rPr lang="en-US" altLang="zh-CN" sz="2200" dirty="0">
                    <a:solidFill>
                      <a:srgbClr val="FF0000"/>
                    </a:solidFill>
                    <a:latin typeface="Times New Roman" panose="02020603050405020304" pitchFamily="18" charset="0"/>
                    <a:cs typeface="Times New Roman" panose="02020603050405020304" pitchFamily="18" charset="0"/>
                  </a:rPr>
                  <a:t>symmetric</a:t>
                </a:r>
                <a:r>
                  <a:rPr lang="en-US" altLang="zh-CN" sz="2200" dirty="0">
                    <a:latin typeface="Times New Roman" panose="02020603050405020304" pitchFamily="18" charset="0"/>
                    <a:cs typeface="Times New Roman" panose="02020603050405020304" pitchFamily="18" charset="0"/>
                  </a:rPr>
                  <a:t>, both the median </a:t>
                </a:r>
                <a14:m>
                  <m:oMath xmlns:m="http://schemas.openxmlformats.org/officeDocument/2006/math">
                    <m:acc>
                      <m:accPr>
                        <m:chr m:val="̃"/>
                        <m:ctrlPr>
                          <a:rPr lang="en-US" altLang="zh-CN" sz="2200" i="1">
                            <a:latin typeface="Cambria Math" panose="02040503050406030204" pitchFamily="18" charset="0"/>
                          </a:rPr>
                        </m:ctrlPr>
                      </m:accPr>
                      <m:e>
                        <m:r>
                          <a:rPr lang="en-US" altLang="zh-CN" sz="2200" i="1">
                            <a:latin typeface="Cambria Math"/>
                          </a:rPr>
                          <m:t>𝜇</m:t>
                        </m:r>
                      </m:e>
                    </m:acc>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and the expected value </a:t>
                </a:r>
                <a14:m>
                  <m:oMath xmlns:m="http://schemas.openxmlformats.org/officeDocument/2006/math">
                    <m:r>
                      <a:rPr lang="en-US" altLang="zh-CN" sz="2200" b="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equal to the point of symmetry.</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91455" y="1178750"/>
                <a:ext cx="8701025" cy="769441"/>
              </a:xfrm>
              <a:prstGeom prst="rect">
                <a:avLst/>
              </a:prstGeom>
              <a:blipFill>
                <a:blip r:embed="rId2"/>
                <a:stretch>
                  <a:fillRect l="-910" t="-4724" r="-840"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1520" y="2078850"/>
                <a:ext cx="8370931" cy="430887"/>
              </a:xfrm>
              <a:prstGeom prst="rect">
                <a:avLst/>
              </a:prstGeom>
              <a:noFill/>
            </p:spPr>
            <p:txBody>
              <a:bodyPr wrap="square" rtlCol="0">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Case 1. </a:t>
                </a:r>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𝑋</m:t>
                    </m:r>
                  </m:oMath>
                </a14:m>
                <a:r>
                  <a:rPr lang="en-US" altLang="zh-CN" sz="2200" dirty="0">
                    <a:latin typeface="Times New Roman" panose="02020603050405020304" pitchFamily="18" charset="0"/>
                    <a:cs typeface="Times New Roman" panose="02020603050405020304" pitchFamily="18" charset="0"/>
                  </a:rPr>
                  <a:t> is </a:t>
                </a:r>
                <a:r>
                  <a:rPr lang="en-US" altLang="zh-CN" sz="2200" dirty="0">
                    <a:solidFill>
                      <a:srgbClr val="FF0000"/>
                    </a:solidFill>
                    <a:latin typeface="Times New Roman" panose="02020603050405020304" pitchFamily="18" charset="0"/>
                    <a:cs typeface="Times New Roman" panose="02020603050405020304" pitchFamily="18" charset="0"/>
                  </a:rPr>
                  <a:t>symmetric </a:t>
                </a:r>
                <a:r>
                  <a:rPr lang="en-US" altLang="zh-CN" sz="2200" dirty="0">
                    <a:solidFill>
                      <a:schemeClr val="tx1"/>
                    </a:solidFill>
                    <a:latin typeface="Times New Roman" panose="02020603050405020304" pitchFamily="18" charset="0"/>
                    <a:cs typeface="Times New Roman" panose="02020603050405020304" pitchFamily="18" charset="0"/>
                  </a:rPr>
                  <a:t>about </a:t>
                </a:r>
                <a14:m>
                  <m:oMath xmlns:m="http://schemas.openxmlformats.org/officeDocument/2006/math">
                    <m:r>
                      <a:rPr lang="en-US" altLang="zh-CN" sz="2200" b="0" i="1" smtClean="0">
                        <a:solidFill>
                          <a:schemeClr val="tx1"/>
                        </a:solidFill>
                        <a:latin typeface="Cambria Math"/>
                      </a:rPr>
                      <m:t>0</m:t>
                    </m:r>
                  </m:oMath>
                </a14:m>
                <a:r>
                  <a:rPr lang="en-US" altLang="zh-CN" sz="2200" dirty="0">
                    <a:solidFill>
                      <a:schemeClr val="tx1"/>
                    </a:solidFill>
                    <a:latin typeface="Times New Roman" panose="02020603050405020304" pitchFamily="18" charset="0"/>
                    <a:cs typeface="Times New Roman" panose="02020603050405020304" pitchFamily="18" charset="0"/>
                  </a:rPr>
                  <a:t>, then</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1520" y="2078850"/>
                <a:ext cx="8370931" cy="430887"/>
              </a:xfrm>
              <a:prstGeom prst="rect">
                <a:avLst/>
              </a:prstGeom>
              <a:blipFill>
                <a:blip r:embed="rId3"/>
                <a:stretch>
                  <a:fillRect l="-94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6460" y="3271815"/>
                <a:ext cx="8656020" cy="769441"/>
              </a:xfrm>
              <a:prstGeom prst="rect">
                <a:avLst/>
              </a:prstGeom>
              <a:noFill/>
            </p:spPr>
            <p:txBody>
              <a:bodyPr wrap="square" rtlCol="0">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Case 2. </a:t>
                </a:r>
                <a:r>
                  <a:rPr lang="en-US" altLang="zh-CN" sz="2200" dirty="0">
                    <a:latin typeface="Times New Roman" panose="02020603050405020304" pitchFamily="18" charset="0"/>
                    <a:cs typeface="Times New Roman" panose="02020603050405020304" pitchFamily="18" charset="0"/>
                  </a:rPr>
                  <a:t>Suppose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𝑋</m:t>
                    </m:r>
                  </m:oMath>
                </a14:m>
                <a:r>
                  <a:rPr lang="en-US" altLang="zh-CN" sz="2200" dirty="0">
                    <a:latin typeface="Times New Roman" panose="02020603050405020304" pitchFamily="18" charset="0"/>
                    <a:cs typeface="Times New Roman" panose="02020603050405020304" pitchFamily="18" charset="0"/>
                  </a:rPr>
                  <a:t> is </a:t>
                </a:r>
                <a:r>
                  <a:rPr lang="en-US" altLang="zh-CN" sz="2200" dirty="0">
                    <a:solidFill>
                      <a:srgbClr val="FF0000"/>
                    </a:solidFill>
                    <a:latin typeface="Times New Roman" panose="02020603050405020304" pitchFamily="18" charset="0"/>
                    <a:cs typeface="Times New Roman" panose="02020603050405020304" pitchFamily="18" charset="0"/>
                  </a:rPr>
                  <a:t>symmetric </a:t>
                </a:r>
                <a:r>
                  <a:rPr lang="en-US" altLang="zh-CN" sz="2200" dirty="0">
                    <a:solidFill>
                      <a:schemeClr val="tx1"/>
                    </a:solidFill>
                    <a:latin typeface="Times New Roman" panose="02020603050405020304" pitchFamily="18" charset="0"/>
                    <a:cs typeface="Times New Roman" panose="02020603050405020304" pitchFamily="18" charset="0"/>
                  </a:rPr>
                  <a:t>about </a:t>
                </a:r>
                <a14:m>
                  <m:oMath xmlns:m="http://schemas.openxmlformats.org/officeDocument/2006/math">
                    <m:r>
                      <a:rPr lang="en-US" altLang="zh-CN" sz="2200" b="0" i="1" smtClean="0">
                        <a:solidFill>
                          <a:schemeClr val="tx1"/>
                        </a:solidFill>
                        <a:latin typeface="Cambria Math"/>
                      </a:rPr>
                      <m:t>𝜇</m:t>
                    </m:r>
                  </m:oMath>
                </a14:m>
                <a:r>
                  <a:rPr lang="en-US" altLang="zh-CN" sz="2200" dirty="0">
                    <a:solidFill>
                      <a:schemeClr val="tx1"/>
                    </a:solidFill>
                    <a:latin typeface="Times New Roman" panose="02020603050405020304" pitchFamily="18" charset="0"/>
                    <a:cs typeface="Times New Roman" panose="02020603050405020304" pitchFamily="18" charset="0"/>
                  </a:rPr>
                  <a:t>, that is </a:t>
                </a:r>
                <a:r>
                  <a:rPr lang="en-US" altLang="zh-CN" sz="2200" i="1" dirty="0">
                    <a:latin typeface="Times New Roman" panose="02020603050405020304" pitchFamily="18" charset="0"/>
                    <a:ea typeface="Cambria Math"/>
                    <a:cs typeface="Times New Roman" panose="02020603050405020304" pitchFamily="18" charset="0"/>
                  </a:rPr>
                  <a:t> </a:t>
                </a:r>
                <a14:m>
                  <m:oMath xmlns:m="http://schemas.openxmlformats.org/officeDocument/2006/math">
                    <m:r>
                      <a:rPr lang="en-US" altLang="zh-CN" sz="2200" i="1">
                        <a:latin typeface="Cambria Math"/>
                        <a:ea typeface="Cambria Math"/>
                      </a:rPr>
                      <m:t>𝑓</m:t>
                    </m:r>
                    <m:d>
                      <m:dPr>
                        <m:ctrlPr>
                          <a:rPr lang="en-US" altLang="zh-CN" sz="2200" i="1">
                            <a:latin typeface="Cambria Math" panose="02040503050406030204" pitchFamily="18" charset="0"/>
                            <a:ea typeface="Cambria Math"/>
                          </a:rPr>
                        </m:ctrlPr>
                      </m:dPr>
                      <m:e>
                        <m:r>
                          <a:rPr lang="en-US" altLang="zh-CN" sz="2200" b="0" i="1" smtClean="0">
                            <a:latin typeface="Cambria Math"/>
                            <a:ea typeface="Cambria Math"/>
                          </a:rPr>
                          <m:t>𝜇</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ea typeface="Cambria Math"/>
                      </a:rPr>
                      <m:t>=</m:t>
                    </m:r>
                    <m:r>
                      <a:rPr lang="en-US" altLang="zh-CN" sz="2200" b="0" i="1" smtClean="0">
                        <a:latin typeface="Cambria Math"/>
                        <a:ea typeface="Cambria Math"/>
                      </a:rPr>
                      <m:t>𝑓</m:t>
                    </m:r>
                    <m:r>
                      <a:rPr lang="en-US" altLang="zh-CN" sz="2200" b="0" i="1" smtClean="0">
                        <a:latin typeface="Cambria Math"/>
                        <a:ea typeface="Cambria Math"/>
                      </a:rPr>
                      <m:t>(</m:t>
                    </m:r>
                    <m:r>
                      <a:rPr lang="en-US" altLang="zh-CN" sz="2200" b="0" i="1" smtClean="0">
                        <a:latin typeface="Cambria Math"/>
                        <a:ea typeface="Cambria Math"/>
                      </a:rPr>
                      <m:t>𝜇</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all</a:t>
                </a:r>
                <a14:m>
                  <m:oMath xmlns:m="http://schemas.openxmlformats.org/officeDocument/2006/math">
                    <m:r>
                      <a:rPr lang="en-US" altLang="zh-CN" sz="2200" b="0" i="0" smtClean="0">
                        <a:latin typeface="Cambria Math"/>
                        <a:ea typeface="Cambria Math"/>
                      </a:rPr>
                      <m:t> </m:t>
                    </m:r>
                    <m:r>
                      <a:rPr lang="en-US" altLang="zh-CN" sz="2200" i="1">
                        <a:latin typeface="Cambria Math"/>
                        <a:ea typeface="Cambria Math"/>
                      </a:rPr>
                      <m:t>𝑥</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36460" y="3271815"/>
                <a:ext cx="8656020" cy="769441"/>
              </a:xfrm>
              <a:prstGeom prst="rect">
                <a:avLst/>
              </a:prstGeom>
              <a:blipFill>
                <a:blip r:embed="rId4"/>
                <a:stretch>
                  <a:fillRect l="-915"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1080" y="2438890"/>
                <a:ext cx="2984728"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𝑓</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r>
                        <a:rPr lang="en-US" altLang="zh-CN" sz="2200" b="0" i="1" smtClean="0">
                          <a:latin typeface="Cambria Math"/>
                        </a:rPr>
                        <m:t>𝑑𝑥</m:t>
                      </m:r>
                    </m:oMath>
                  </m:oMathPara>
                </a14:m>
                <a:endParaRPr lang="zh-CN" altLang="en-US"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281080" y="2438890"/>
                <a:ext cx="2984728" cy="82285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041808" y="2621524"/>
                <a:ext cx="415677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𝐺</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𝑓</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an odd function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041808" y="2621524"/>
                <a:ext cx="4156779" cy="430887"/>
              </a:xfrm>
              <a:prstGeom prst="rect">
                <a:avLst/>
              </a:prstGeom>
              <a:blipFill>
                <a:blip r:embed="rId6"/>
                <a:stretch>
                  <a:fillRect l="-147" t="-9859" r="-29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38095" y="2621406"/>
                <a:ext cx="707053"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a:latin typeface="Cambria Math"/>
                        </a:rPr>
                        <m:t>=0</m:t>
                      </m:r>
                    </m:oMath>
                  </m:oMathPara>
                </a14:m>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3138095" y="2621406"/>
                <a:ext cx="707053" cy="43088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6460" y="5245948"/>
                <a:ext cx="2882520"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From case 1.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𝑌</m:t>
                        </m:r>
                      </m:e>
                    </m:d>
                    <m:r>
                      <a:rPr lang="en-US" altLang="zh-CN" sz="2200" b="0" i="1" smtClean="0">
                        <a:latin typeface="Cambria Math"/>
                      </a:rPr>
                      <m:t>=0.</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6460" y="5245948"/>
                <a:ext cx="2882520" cy="430887"/>
              </a:xfrm>
              <a:prstGeom prst="rect">
                <a:avLst/>
              </a:prstGeom>
              <a:blipFill>
                <a:blip r:embed="rId8"/>
                <a:stretch>
                  <a:fillRect l="-2748"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57234" y="4078233"/>
                <a:ext cx="837093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b="0" i="1" smtClean="0">
                        <a:solidFill>
                          <a:schemeClr val="tx1"/>
                        </a:solidFill>
                        <a:latin typeface="Cambria Math"/>
                      </a:rPr>
                      <m:t>𝑌</m:t>
                    </m:r>
                    <m:r>
                      <a:rPr lang="en-US" altLang="zh-CN" sz="2200" b="0" i="1" smtClean="0">
                        <a:solidFill>
                          <a:schemeClr val="tx1"/>
                        </a:solidFill>
                        <a:latin typeface="Cambria Math"/>
                      </a:rPr>
                      <m:t>=</m:t>
                    </m:r>
                    <m:r>
                      <a:rPr lang="en-US" altLang="zh-CN" sz="2200" b="0" i="1" smtClean="0">
                        <a:solidFill>
                          <a:schemeClr val="tx1"/>
                        </a:solidFill>
                        <a:latin typeface="Cambria Math"/>
                      </a:rPr>
                      <m:t>𝑋</m:t>
                    </m:r>
                    <m:r>
                      <a:rPr lang="en-US" altLang="zh-CN" sz="2200" b="0" i="1" smtClean="0">
                        <a:solidFill>
                          <a:schemeClr val="tx1"/>
                        </a:solidFill>
                        <a:latin typeface="Cambria Math"/>
                      </a:rPr>
                      <m:t>−</m:t>
                    </m:r>
                    <m:r>
                      <a:rPr lang="en-US" altLang="zh-CN" sz="2200" b="0" i="1" smtClean="0">
                        <a:solidFill>
                          <a:schemeClr val="tx1"/>
                        </a:solidFill>
                        <a:latin typeface="Cambria Math"/>
                      </a:rPr>
                      <m:t>𝜇</m:t>
                    </m:r>
                  </m:oMath>
                </a14:m>
                <a:r>
                  <a:rPr lang="en-US" altLang="zh-CN" sz="2200" dirty="0">
                    <a:latin typeface="Times New Roman" panose="02020603050405020304" pitchFamily="18" charset="0"/>
                    <a:cs typeface="Times New Roman" panose="02020603050405020304" pitchFamily="18" charset="0"/>
                  </a:rPr>
                  <a:t>.  What is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a:latin typeface="Cambria Math"/>
                      </a:rPr>
                      <m:t>𝑌</m:t>
                    </m:r>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7234" y="4078233"/>
                <a:ext cx="8370931" cy="430887"/>
              </a:xfrm>
              <a:prstGeom prst="rect">
                <a:avLst/>
              </a:prstGeom>
              <a:blipFill>
                <a:blip r:embed="rId9"/>
                <a:stretch>
                  <a:fillRect l="-94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003539" y="4078233"/>
                <a:ext cx="406896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𝑌</m:t>
                    </m:r>
                  </m:oMath>
                </a14:m>
                <a:r>
                  <a:rPr lang="en-US" altLang="zh-CN" sz="2200" dirty="0">
                    <a:latin typeface="Times New Roman" panose="02020603050405020304" pitchFamily="18" charset="0"/>
                    <a:cs typeface="Times New Roman" panose="02020603050405020304" pitchFamily="18" charset="0"/>
                  </a:rPr>
                  <a:t> is </a:t>
                </a:r>
                <a14:m>
                  <m:oMath xmlns:m="http://schemas.openxmlformats.org/officeDocument/2006/math">
                    <m:r>
                      <a:rPr lang="en-US" altLang="zh-CN" sz="2200" b="0" i="1" dirty="0" smtClean="0">
                        <a:latin typeface="Cambria Math"/>
                      </a:rPr>
                      <m:t>𝑔</m:t>
                    </m:r>
                    <m:d>
                      <m:dPr>
                        <m:ctrlPr>
                          <a:rPr lang="en-US" altLang="zh-CN" sz="2200" b="0" i="1" dirty="0" smtClean="0">
                            <a:latin typeface="Cambria Math" panose="02040503050406030204" pitchFamily="18" charset="0"/>
                          </a:rPr>
                        </m:ctrlPr>
                      </m:dPr>
                      <m:e>
                        <m:r>
                          <a:rPr lang="en-US" altLang="zh-CN" sz="2200" b="0" i="1" dirty="0" smtClean="0">
                            <a:latin typeface="Cambria Math"/>
                          </a:rPr>
                          <m:t>𝑦</m:t>
                        </m:r>
                      </m:e>
                    </m:d>
                    <m:r>
                      <a:rPr lang="en-US" altLang="zh-CN" sz="2200" b="0" i="1" dirty="0" smtClean="0">
                        <a:latin typeface="Cambria Math"/>
                      </a:rPr>
                      <m:t>=</m:t>
                    </m:r>
                    <m:r>
                      <a:rPr lang="en-US" altLang="zh-CN" sz="2200" b="0" i="1" dirty="0" smtClean="0">
                        <a:latin typeface="Cambria Math"/>
                      </a:rPr>
                      <m:t>𝑓</m:t>
                    </m:r>
                    <m:r>
                      <a:rPr lang="en-US" altLang="zh-CN" sz="2200" b="0" i="1" dirty="0" smtClean="0">
                        <a:latin typeface="Cambria Math"/>
                      </a:rPr>
                      <m:t>(</m:t>
                    </m:r>
                    <m:r>
                      <a:rPr lang="en-US" altLang="zh-CN" sz="2200" b="0" i="1" dirty="0" smtClean="0">
                        <a:latin typeface="Cambria Math"/>
                      </a:rPr>
                      <m:t>𝑦</m:t>
                    </m:r>
                    <m:r>
                      <a:rPr lang="en-US" altLang="zh-CN" sz="2200" b="0" i="1" dirty="0" smtClean="0">
                        <a:latin typeface="Cambria Math"/>
                      </a:rPr>
                      <m:t>+</m:t>
                    </m:r>
                    <m:r>
                      <a:rPr lang="en-US" altLang="zh-CN" sz="2200" b="0" i="1" dirty="0" smtClean="0">
                        <a:latin typeface="Cambria Math"/>
                      </a:rPr>
                      <m:t>𝜇</m:t>
                    </m:r>
                    <m:r>
                      <a:rPr lang="en-US" altLang="zh-CN" sz="2200" b="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03539" y="4078233"/>
                <a:ext cx="4068961" cy="430887"/>
              </a:xfrm>
              <a:prstGeom prst="rect">
                <a:avLst/>
              </a:prstGeom>
              <a:blipFill>
                <a:blip r:embed="rId10"/>
                <a:stretch>
                  <a:fillRect l="-1949" t="-9859" r="-179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6514" y="4464115"/>
                <a:ext cx="8775976"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latin typeface="Cambria Math"/>
                      </a:rPr>
                      <m:t>𝑔</m:t>
                    </m:r>
                    <m:d>
                      <m:dPr>
                        <m:ctrlPr>
                          <a:rPr lang="en-US" altLang="zh-CN" sz="2200" b="0" i="1" smtClean="0">
                            <a:latin typeface="Cambria Math" panose="02040503050406030204" pitchFamily="18" charset="0"/>
                          </a:rPr>
                        </m:ctrlPr>
                      </m:dPr>
                      <m:e>
                        <m:r>
                          <a:rPr lang="en-US" altLang="zh-CN" sz="2200" b="0" i="1" smtClean="0">
                            <a:latin typeface="Cambria Math"/>
                          </a:rPr>
                          <m:t>−</m:t>
                        </m:r>
                        <m:r>
                          <a:rPr lang="en-US" altLang="zh-CN" sz="2200" b="0" i="1" smtClean="0">
                            <a:latin typeface="Cambria Math"/>
                          </a:rPr>
                          <m:t>𝑦</m:t>
                        </m:r>
                      </m:e>
                    </m:d>
                    <m:r>
                      <a:rPr lang="en-US" altLang="zh-CN" sz="2200" b="0" i="1" smtClean="0">
                        <a:latin typeface="Cambria Math"/>
                      </a:rPr>
                      <m:t>=</m:t>
                    </m:r>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m:t>
                        </m:r>
                        <m:r>
                          <a:rPr lang="en-US" altLang="zh-CN" sz="2200" b="0" i="1" smtClean="0">
                            <a:latin typeface="Cambria Math"/>
                          </a:rPr>
                          <m:t>𝑦</m:t>
                        </m:r>
                        <m:r>
                          <a:rPr lang="en-US" altLang="zh-CN" sz="2200" b="0" i="1" smtClean="0">
                            <a:latin typeface="Cambria Math"/>
                          </a:rPr>
                          <m:t>+</m:t>
                        </m:r>
                        <m:r>
                          <a:rPr lang="en-US" altLang="zh-CN" sz="2200" b="0" i="1" smtClean="0">
                            <a:latin typeface="Cambria Math"/>
                          </a:rPr>
                          <m:t>𝜇</m:t>
                        </m:r>
                      </m:e>
                    </m:d>
                    <m:r>
                      <a:rPr lang="en-US" altLang="zh-CN" sz="2200" b="0" i="1" smtClean="0">
                        <a:latin typeface="Cambria Math"/>
                      </a:rPr>
                      <m:t>=</m:t>
                    </m:r>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𝑦</m:t>
                        </m:r>
                        <m:r>
                          <a:rPr lang="en-US" altLang="zh-CN" sz="2200" b="0" i="1" smtClean="0">
                            <a:latin typeface="Cambria Math"/>
                          </a:rPr>
                          <m:t>+</m:t>
                        </m:r>
                        <m:r>
                          <a:rPr lang="en-US" altLang="zh-CN" sz="2200" b="0" i="1" smtClean="0">
                            <a:latin typeface="Cambria Math"/>
                          </a:rPr>
                          <m:t>𝜇</m:t>
                        </m:r>
                      </m:e>
                    </m:d>
                    <m:r>
                      <a:rPr lang="en-US" altLang="zh-CN" sz="2200" b="0" i="1" smtClean="0">
                        <a:latin typeface="Cambria Math"/>
                      </a:rPr>
                      <m:t>=</m:t>
                    </m:r>
                    <m:r>
                      <a:rPr lang="en-US" altLang="zh-CN" sz="2200" b="0" i="1" smtClean="0">
                        <a:latin typeface="Cambria Math"/>
                      </a:rPr>
                      <m:t>𝑔</m:t>
                    </m:r>
                    <m:r>
                      <a:rPr lang="en-US" altLang="zh-CN" sz="2200" b="0" i="1" smtClean="0">
                        <a:latin typeface="Cambria Math"/>
                      </a:rPr>
                      <m:t>(</m:t>
                    </m:r>
                    <m:r>
                      <a:rPr lang="en-US" altLang="zh-CN" sz="2200" b="0" i="1" smtClean="0">
                        <a:latin typeface="Cambria Math"/>
                      </a:rPr>
                      <m:t>𝑦</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𝑔</m:t>
                    </m:r>
                    <m:d>
                      <m:dPr>
                        <m:ctrlPr>
                          <a:rPr lang="en-US" altLang="zh-CN" sz="2200" b="0" i="1" dirty="0" smtClean="0">
                            <a:latin typeface="Cambria Math" panose="02040503050406030204" pitchFamily="18" charset="0"/>
                          </a:rPr>
                        </m:ctrlPr>
                      </m:dPr>
                      <m:e>
                        <m:r>
                          <a:rPr lang="en-US" altLang="zh-CN" sz="2200" b="0" i="1" dirty="0" smtClean="0">
                            <a:latin typeface="Cambria Math"/>
                          </a:rPr>
                          <m:t>𝑦</m:t>
                        </m:r>
                      </m:e>
                    </m:d>
                  </m:oMath>
                </a14:m>
                <a:r>
                  <a:rPr lang="en-US" altLang="zh-CN" sz="2200" dirty="0">
                    <a:latin typeface="Times New Roman" panose="02020603050405020304" pitchFamily="18" charset="0"/>
                    <a:cs typeface="Times New Roman" panose="02020603050405020304" pitchFamily="18" charset="0"/>
                  </a:rPr>
                  <a:t> is </a:t>
                </a:r>
                <a:r>
                  <a:rPr lang="en-US" altLang="zh-CN" sz="2200" dirty="0">
                    <a:solidFill>
                      <a:srgbClr val="FF0000"/>
                    </a:solidFill>
                    <a:latin typeface="Times New Roman" panose="02020603050405020304" pitchFamily="18" charset="0"/>
                    <a:cs typeface="Times New Roman" panose="02020603050405020304" pitchFamily="18" charset="0"/>
                  </a:rPr>
                  <a:t>symmetric </a:t>
                </a:r>
                <a:r>
                  <a:rPr lang="en-US" altLang="zh-CN" sz="2200" dirty="0">
                    <a:latin typeface="Times New Roman" panose="02020603050405020304" pitchFamily="18" charset="0"/>
                    <a:cs typeface="Times New Roman" panose="02020603050405020304" pitchFamily="18" charset="0"/>
                  </a:rPr>
                  <a:t>about </a:t>
                </a:r>
                <a14:m>
                  <m:oMath xmlns:m="http://schemas.openxmlformats.org/officeDocument/2006/math">
                    <m:r>
                      <a:rPr lang="en-US" altLang="zh-CN" sz="2200" b="0" i="1" smtClean="0">
                        <a:latin typeface="Cambria Math"/>
                      </a:rPr>
                      <m:t>0</m:t>
                    </m:r>
                  </m:oMath>
                </a14:m>
                <a:r>
                  <a:rPr lang="en-US" altLang="zh-CN" sz="2200" dirty="0">
                    <a:solidFill>
                      <a:schemeClr val="tx1"/>
                    </a:solidFill>
                    <a:latin typeface="Times New Roman" panose="02020603050405020304" pitchFamily="18" charset="0"/>
                    <a:cs typeface="Times New Roman" panose="02020603050405020304" pitchFamily="18" charset="0"/>
                  </a:rPr>
                  <a:t>. </a:t>
                </a:r>
                <a:endParaRPr lang="zh-CN"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06514" y="4464115"/>
                <a:ext cx="8775976" cy="430887"/>
              </a:xfrm>
              <a:prstGeom prst="rect">
                <a:avLst/>
              </a:prstGeom>
              <a:blipFill>
                <a:blip r:embed="rId11"/>
                <a:stretch>
                  <a:fillRect l="-903" t="-8451" r="-243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356865" y="5233556"/>
                <a:ext cx="436548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And Thus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𝑌</m:t>
                        </m:r>
                        <m:r>
                          <a:rPr lang="en-US" altLang="zh-CN" sz="2200" b="0" i="1" smtClean="0">
                            <a:latin typeface="Cambria Math"/>
                          </a:rPr>
                          <m:t>+</m:t>
                        </m:r>
                        <m:r>
                          <a:rPr lang="en-US" altLang="zh-CN" sz="2200" b="0" i="1" smtClean="0">
                            <a:latin typeface="Cambria Math"/>
                          </a:rPr>
                          <m:t>𝜇</m:t>
                        </m:r>
                      </m:e>
                    </m:d>
                    <m:r>
                      <a:rPr lang="en-US" altLang="zh-CN" sz="2200" b="0" i="1" smtClean="0">
                        <a:latin typeface="Cambria Math"/>
                      </a:rPr>
                      <m:t>=</m:t>
                    </m:r>
                    <m:r>
                      <a:rPr lang="en-US" altLang="zh-CN" sz="2200" b="0" i="1" smtClean="0">
                        <a:latin typeface="Cambria Math"/>
                      </a:rPr>
                      <m:t>𝜇</m:t>
                    </m:r>
                    <m:r>
                      <a:rPr lang="en-US" altLang="zh-CN" sz="2200" b="0" i="1"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356865" y="5233556"/>
                <a:ext cx="4365485" cy="430887"/>
              </a:xfrm>
              <a:prstGeom prst="rect">
                <a:avLst/>
              </a:prstGeom>
              <a:blipFill>
                <a:blip r:embed="rId12"/>
                <a:stretch>
                  <a:fillRect l="-1816" t="-10000" b="-28571"/>
                </a:stretch>
              </a:blipFill>
            </p:spPr>
            <p:txBody>
              <a:bodyPr/>
              <a:lstStyle/>
              <a:p>
                <a:r>
                  <a:rPr lang="zh-CN" altLang="en-US">
                    <a:noFill/>
                  </a:rPr>
                  <a:t> </a:t>
                </a:r>
              </a:p>
            </p:txBody>
          </p:sp>
        </mc:Fallback>
      </mc:AlternateContent>
      <p:sp>
        <p:nvSpPr>
          <p:cNvPr id="5" name="Slide Number Placeholder 4"/>
          <p:cNvSpPr>
            <a:spLocks noGrp="1"/>
          </p:cNvSpPr>
          <p:nvPr>
            <p:ph type="sldNum" sz="quarter" idx="11"/>
          </p:nvPr>
        </p:nvSpPr>
        <p:spPr/>
        <p:txBody>
          <a:bodyPr/>
          <a:lstStyle/>
          <a:p>
            <a:pPr>
              <a:defRPr/>
            </a:pPr>
            <a:fld id="{DF2308B0-52A9-437D-9700-D7B37876F5B1}" type="slidenum">
              <a:rPr lang="zh-CN" altLang="en-US" smtClean="0"/>
              <a:pPr>
                <a:defRPr/>
              </a:pPr>
              <a:t>33</a:t>
            </a:fld>
            <a:endParaRPr lang="en-US" altLang="zh-CN" dirty="0"/>
          </a:p>
        </p:txBody>
      </p:sp>
    </p:spTree>
    <p:extLst>
      <p:ext uri="{BB962C8B-B14F-4D97-AF65-F5344CB8AC3E}">
        <p14:creationId xmlns:p14="http://schemas.microsoft.com/office/powerpoint/2010/main" val="141588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arn(inVertical)">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arn(inVertic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1" grpId="0"/>
      <p:bldP spid="12" grpId="0"/>
      <p:bldP spid="13" grpId="0"/>
      <p:bldP spid="14"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525" y="1223755"/>
            <a:ext cx="286649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normal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3" name="矩形 2"/>
          <p:cNvSpPr/>
          <p:nvPr/>
        </p:nvSpPr>
        <p:spPr>
          <a:xfrm>
            <a:off x="326954" y="1808820"/>
            <a:ext cx="852052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normal distribution</a:t>
            </a:r>
            <a:r>
              <a:rPr lang="en-US" altLang="zh-CN" sz="2200" dirty="0">
                <a:latin typeface="Times New Roman" panose="02020603050405020304" pitchFamily="18" charset="0"/>
                <a:cs typeface="Times New Roman" panose="02020603050405020304" pitchFamily="18" charset="0"/>
              </a:rPr>
              <a:t>, also called </a:t>
            </a:r>
            <a:r>
              <a:rPr lang="en-US" altLang="zh-CN" sz="2200" dirty="0">
                <a:solidFill>
                  <a:srgbClr val="FF0000"/>
                </a:solidFill>
                <a:latin typeface="Times New Roman" panose="02020603050405020304" pitchFamily="18" charset="0"/>
                <a:cs typeface="Times New Roman" panose="02020603050405020304" pitchFamily="18" charset="0"/>
              </a:rPr>
              <a:t>Gauss distribution</a:t>
            </a:r>
            <a:r>
              <a:rPr lang="en-US" altLang="zh-CN" sz="2200" dirty="0">
                <a:latin typeface="Times New Roman" panose="02020603050405020304" pitchFamily="18" charset="0"/>
                <a:cs typeface="Times New Roman" panose="02020603050405020304" pitchFamily="18" charset="0"/>
              </a:rPr>
              <a:t>, is the most important one in all of probability and statistics.</a:t>
            </a:r>
            <a:endParaRPr lang="zh-CN" altLang="en-US" sz="2200" dirty="0">
              <a:latin typeface="Times New Roman" panose="02020603050405020304" pitchFamily="18" charset="0"/>
              <a:cs typeface="Times New Roman" panose="02020603050405020304" pitchFamily="18" charset="0"/>
            </a:endParaRPr>
          </a:p>
        </p:txBody>
      </p:sp>
      <p:sp>
        <p:nvSpPr>
          <p:cNvPr id="4" name="矩形 3"/>
          <p:cNvSpPr/>
          <p:nvPr/>
        </p:nvSpPr>
        <p:spPr>
          <a:xfrm>
            <a:off x="296525" y="2606145"/>
            <a:ext cx="859595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Many numerical populations have normal distributions. Common examples include heights, weights, and other physical Characteristics, scores on various tests and so on.</a:t>
            </a:r>
            <a:endParaRPr lang="zh-CN" altLang="en-US" sz="2200" dirty="0">
              <a:latin typeface="Times New Roman" panose="02020603050405020304" pitchFamily="18" charset="0"/>
              <a:cs typeface="Times New Roman" panose="02020603050405020304" pitchFamily="18" charset="0"/>
            </a:endParaRPr>
          </a:p>
        </p:txBody>
      </p:sp>
      <p:sp>
        <p:nvSpPr>
          <p:cNvPr id="6" name="矩形 5"/>
          <p:cNvSpPr/>
          <p:nvPr/>
        </p:nvSpPr>
        <p:spPr>
          <a:xfrm>
            <a:off x="296524" y="3789040"/>
            <a:ext cx="8550951"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 addition, even when individual variables themselves are not normally distributed, </a:t>
            </a:r>
            <a:r>
              <a:rPr lang="en-US" altLang="zh-CN" sz="2200" dirty="0">
                <a:solidFill>
                  <a:srgbClr val="FF0000"/>
                </a:solidFill>
                <a:latin typeface="Times New Roman" panose="02020603050405020304" pitchFamily="18" charset="0"/>
                <a:cs typeface="Times New Roman" panose="02020603050405020304" pitchFamily="18" charset="0"/>
              </a:rPr>
              <a:t>sums and averages of the variables </a:t>
            </a:r>
            <a:r>
              <a:rPr lang="en-US" altLang="zh-CN" sz="2200" dirty="0">
                <a:latin typeface="Times New Roman" panose="02020603050405020304" pitchFamily="18" charset="0"/>
                <a:cs typeface="Times New Roman" panose="02020603050405020304" pitchFamily="18" charset="0"/>
              </a:rPr>
              <a:t>will under suitable conditions have approximately a normal distribution; this is the content of the </a:t>
            </a:r>
            <a:r>
              <a:rPr lang="en-US" altLang="zh-CN" sz="2200" dirty="0">
                <a:solidFill>
                  <a:srgbClr val="FF0000"/>
                </a:solidFill>
                <a:latin typeface="Times New Roman" panose="02020603050405020304" pitchFamily="18" charset="0"/>
                <a:cs typeface="Times New Roman" panose="02020603050405020304" pitchFamily="18" charset="0"/>
              </a:rPr>
              <a:t>Central Limit Theorem</a:t>
            </a:r>
            <a:r>
              <a:rPr lang="en-US" altLang="zh-CN" sz="2200" dirty="0">
                <a:latin typeface="Times New Roman" panose="02020603050405020304" pitchFamily="18" charset="0"/>
                <a:cs typeface="Times New Roman" panose="02020603050405020304" pitchFamily="18" charset="0"/>
              </a:rPr>
              <a:t> discussed in the next chapter.</a:t>
            </a:r>
            <a:endParaRPr lang="zh-CN" altLang="en-US" sz="2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073F59-8974-47B1-9ECE-B06B2067B4C3}"/>
              </a:ext>
            </a:extLst>
          </p:cNvPr>
          <p:cNvSpPr txBox="1"/>
          <p:nvPr/>
        </p:nvSpPr>
        <p:spPr>
          <a:xfrm>
            <a:off x="302768" y="651755"/>
            <a:ext cx="4725525" cy="461665"/>
          </a:xfrm>
          <a:prstGeom prst="rect">
            <a:avLst/>
          </a:prstGeom>
          <a:noFill/>
        </p:spPr>
        <p:txBody>
          <a:bodyPr wrap="square" rtlCol="0">
            <a:spAutoFit/>
          </a:bodyPr>
          <a:lstStyle/>
          <a:p>
            <a:r>
              <a:rPr lang="en-US" sz="2400" dirty="0">
                <a:solidFill>
                  <a:srgbClr val="3333FF"/>
                </a:solidFill>
                <a:latin typeface="Times New Roman" panose="02020603050405020304" pitchFamily="18" charset="0"/>
                <a:cs typeface="Times New Roman" panose="02020603050405020304" pitchFamily="18" charset="0"/>
              </a:rPr>
              <a:t>4.3 The Normal Distribution </a:t>
            </a:r>
          </a:p>
        </p:txBody>
      </p:sp>
      <p:sp>
        <p:nvSpPr>
          <p:cNvPr id="5" name="Slide Number Placeholder 4"/>
          <p:cNvSpPr>
            <a:spLocks noGrp="1"/>
          </p:cNvSpPr>
          <p:nvPr>
            <p:ph type="sldNum" sz="quarter" idx="11"/>
          </p:nvPr>
        </p:nvSpPr>
        <p:spPr/>
        <p:txBody>
          <a:bodyPr/>
          <a:lstStyle/>
          <a:p>
            <a:pPr>
              <a:defRPr/>
            </a:pPr>
            <a:fld id="{DF2308B0-52A9-437D-9700-D7B37876F5B1}" type="slidenum">
              <a:rPr lang="zh-CN" altLang="en-US" smtClean="0"/>
              <a:pPr>
                <a:defRPr/>
              </a:pPr>
              <a:t>34</a:t>
            </a:fld>
            <a:endParaRPr lang="en-US" altLang="zh-CN" dirty="0"/>
          </a:p>
        </p:txBody>
      </p:sp>
    </p:spTree>
    <p:extLst>
      <p:ext uri="{BB962C8B-B14F-4D97-AF65-F5344CB8AC3E}">
        <p14:creationId xmlns:p14="http://schemas.microsoft.com/office/powerpoint/2010/main" val="5332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33089" y="1763815"/>
                <a:ext cx="874940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continuous </a:t>
                </a:r>
                <a:r>
                  <a:rPr lang="en-US" altLang="zh-CN" sz="2200" dirty="0" err="1">
                    <a:latin typeface="Times New Roman" panose="02020603050405020304" pitchFamily="18" charset="0"/>
                    <a:cs typeface="Times New Roman" panose="02020603050405020304" pitchFamily="18" charset="0"/>
                  </a:rPr>
                  <a:t>rv</a:t>
                </a:r>
                <a14:m>
                  <m:oMath xmlns:m="http://schemas.openxmlformats.org/officeDocument/2006/math">
                    <m:r>
                      <a:rPr lang="en-US" altLang="zh-CN" sz="2200" i="1" dirty="0" smtClean="0">
                        <a:latin typeface="Cambria Math"/>
                      </a:rPr>
                      <m:t> </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said to have a </a:t>
                </a:r>
                <a:r>
                  <a:rPr lang="en-US" altLang="zh-CN" sz="2200" dirty="0">
                    <a:solidFill>
                      <a:srgbClr val="FF0000"/>
                    </a:solidFill>
                    <a:latin typeface="Times New Roman" panose="02020603050405020304" pitchFamily="18" charset="0"/>
                    <a:cs typeface="Times New Roman" panose="02020603050405020304" pitchFamily="18" charset="0"/>
                  </a:rPr>
                  <a:t>normal distribution </a:t>
                </a:r>
                <a:r>
                  <a:rPr lang="en-US" altLang="zh-CN" sz="2200" dirty="0">
                    <a:latin typeface="Times New Roman" panose="02020603050405020304" pitchFamily="18" charset="0"/>
                    <a:cs typeface="Times New Roman" panose="02020603050405020304" pitchFamily="18" charset="0"/>
                  </a:rPr>
                  <a:t>with parameters </a:t>
                </a:r>
                <a14:m>
                  <m:oMath xmlns:m="http://schemas.openxmlformats.org/officeDocument/2006/math">
                    <m:r>
                      <a:rPr lang="en-US" altLang="zh-CN" sz="2200" b="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𝜎</m:t>
                    </m:r>
                  </m:oMath>
                </a14:m>
                <a:r>
                  <a:rPr lang="en-US" altLang="zh-CN" sz="22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200" b="0" i="1" smtClean="0">
                        <a:latin typeface="Cambria Math"/>
                      </a:rPr>
                      <m:t>−</m:t>
                    </m:r>
                    <m:r>
                      <a:rPr lang="en-US" altLang="zh-CN" sz="2200" b="0" i="1" smtClean="0">
                        <a:latin typeface="Cambria Math"/>
                        <a:ea typeface="Cambria Math"/>
                      </a:rPr>
                      <m:t>∞&lt;</m:t>
                    </m:r>
                    <m:r>
                      <a:rPr lang="en-US" altLang="zh-CN" sz="2200" b="0" i="1" smtClean="0">
                        <a:latin typeface="Cambria Math"/>
                        <a:ea typeface="Cambria Math"/>
                      </a:rPr>
                      <m:t>𝜇</m:t>
                    </m:r>
                    <m:r>
                      <a:rPr lang="en-US" altLang="zh-CN" sz="2200" b="0" i="1" smtClean="0">
                        <a:latin typeface="Cambria Math"/>
                        <a:ea typeface="Cambria Math"/>
                      </a:rPr>
                      <m:t>&lt;∞</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𝜎</m:t>
                    </m:r>
                    <m:r>
                      <a:rPr lang="en-US" altLang="zh-CN" sz="2200" b="0" i="1" smtClean="0">
                        <a:latin typeface="Cambria Math"/>
                      </a:rPr>
                      <m:t>&gt;0 </m:t>
                    </m:r>
                  </m:oMath>
                </a14:m>
                <a:r>
                  <a:rPr lang="en-US" altLang="zh-CN" sz="2200" dirty="0">
                    <a:latin typeface="Times New Roman" panose="02020603050405020304" pitchFamily="18" charset="0"/>
                    <a:cs typeface="Times New Roman" panose="02020603050405020304" pitchFamily="18" charset="0"/>
                  </a:rPr>
                  <a:t>, if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3089" y="1763815"/>
                <a:ext cx="8749402" cy="769441"/>
              </a:xfrm>
              <a:prstGeom prst="rect">
                <a:avLst/>
              </a:prstGeom>
              <a:blipFill>
                <a:blip r:embed="rId2"/>
                <a:stretch>
                  <a:fillRect l="-905" t="-4724" b="-14961"/>
                </a:stretch>
              </a:blipFill>
            </p:spPr>
            <p:txBody>
              <a:bodyPr/>
              <a:lstStyle/>
              <a:p>
                <a:r>
                  <a:rPr lang="zh-CN" altLang="en-US">
                    <a:noFill/>
                  </a:rPr>
                  <a:t> </a:t>
                </a:r>
              </a:p>
            </p:txBody>
          </p:sp>
        </mc:Fallback>
      </mc:AlternateContent>
      <p:sp>
        <p:nvSpPr>
          <p:cNvPr id="3" name="TextBox 2"/>
          <p:cNvSpPr txBox="1"/>
          <p:nvPr/>
        </p:nvSpPr>
        <p:spPr>
          <a:xfrm>
            <a:off x="217714" y="1159907"/>
            <a:ext cx="382542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1408114" y="2618910"/>
                <a:ext cx="5607689" cy="59202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r>
                          <a:rPr lang="en-US" altLang="zh-CN" sz="2200" b="0" i="1" smtClean="0">
                            <a:latin typeface="Cambria Math"/>
                          </a:rPr>
                          <m:t>,</m:t>
                        </m:r>
                        <m:r>
                          <a:rPr lang="en-US" altLang="zh-CN" sz="2200" b="0" i="1" smtClean="0">
                            <a:latin typeface="Cambria Math"/>
                          </a:rPr>
                          <m:t>𝜎</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ad>
                          <m:radPr>
                            <m:degHide m:val="on"/>
                            <m:ctrlPr>
                              <a:rPr lang="en-US" altLang="zh-CN" sz="2200" b="0" i="1" smtClean="0">
                                <a:latin typeface="Cambria Math" panose="02040503050406030204" pitchFamily="18" charset="0"/>
                              </a:rPr>
                            </m:ctrlPr>
                          </m:radPr>
                          <m:deg/>
                          <m:e>
                            <m:r>
                              <a:rPr lang="en-US" altLang="zh-CN" sz="2200" b="0" i="1" smtClean="0">
                                <a:latin typeface="Cambria Math"/>
                              </a:rPr>
                              <m:t>2</m:t>
                            </m:r>
                            <m:r>
                              <a:rPr lang="en-US" altLang="zh-CN" sz="2200" b="0" i="1" smtClean="0">
                                <a:latin typeface="Cambria Math"/>
                              </a:rPr>
                              <m:t>𝜋</m:t>
                            </m:r>
                          </m:e>
                        </m:rad>
                        <m:r>
                          <a:rPr lang="en-US" altLang="zh-CN" sz="2200" b="0" i="1" smtClean="0">
                            <a:latin typeface="Cambria Math"/>
                          </a:rPr>
                          <m:t>𝜎</m:t>
                        </m:r>
                      </m:den>
                    </m:f>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e>
                            </m:d>
                          </m:e>
                          <m:sup>
                            <m:r>
                              <a:rPr lang="en-US" altLang="zh-CN" sz="2200" b="0" i="1" smtClean="0">
                                <a:latin typeface="Cambria Math"/>
                              </a:rPr>
                              <m:t>2</m:t>
                            </m:r>
                          </m:sup>
                        </m:sSup>
                        <m:r>
                          <a:rPr lang="en-US" altLang="zh-CN" sz="2200" b="0" i="1" smtClean="0">
                            <a:latin typeface="Cambria Math"/>
                          </a:rPr>
                          <m:t>/(2</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r>
                          <a:rPr lang="en-US" altLang="zh-CN" sz="2200" b="0" i="1" smtClean="0">
                            <a:latin typeface="Cambria Math"/>
                          </a:rPr>
                          <m:t>)</m:t>
                        </m:r>
                      </m:sup>
                    </m:sSup>
                    <m:r>
                      <a:rPr lang="en-US" altLang="zh-CN" sz="2200" b="0" i="1" smtClean="0">
                        <a:latin typeface="Cambria Math"/>
                      </a:rPr>
                      <m:t> </m:t>
                    </m:r>
                  </m:oMath>
                </a14:m>
                <a:r>
                  <a:rPr lang="zh-CN" altLang="en-US" sz="2200" dirty="0">
                    <a:latin typeface="+mj-lt"/>
                  </a:rPr>
                  <a:t> </a:t>
                </a:r>
                <a14:m>
                  <m:oMath xmlns:m="http://schemas.openxmlformats.org/officeDocument/2006/math">
                    <m:r>
                      <a:rPr lang="en-US" altLang="zh-CN" sz="2200" b="0" i="1" dirty="0" smtClean="0">
                        <a:latin typeface="Cambria Math"/>
                      </a:rPr>
                      <m:t>−∞</m:t>
                    </m:r>
                    <m:r>
                      <a:rPr lang="en-US" altLang="zh-CN" sz="2200" b="0" i="0" dirty="0" smtClean="0">
                        <a:latin typeface="Cambria Math"/>
                      </a:rPr>
                      <m:t>&lt;</m:t>
                    </m:r>
                    <m:r>
                      <m:rPr>
                        <m:sty m:val="p"/>
                      </m:rPr>
                      <a:rPr lang="en-US" altLang="zh-CN" sz="2200" b="0" i="0" dirty="0" smtClean="0">
                        <a:latin typeface="Cambria Math"/>
                      </a:rPr>
                      <m:t>x</m:t>
                    </m:r>
                    <m:r>
                      <a:rPr lang="en-US" altLang="zh-CN" sz="2200" b="0" i="0" dirty="0" smtClean="0">
                        <a:latin typeface="Cambria Math"/>
                      </a:rPr>
                      <m:t>&lt;</m:t>
                    </m:r>
                    <m:r>
                      <a:rPr lang="en-US" altLang="zh-CN" sz="2200" b="0" i="1" dirty="0" smtClean="0">
                        <a:latin typeface="Cambria Math"/>
                      </a:rPr>
                      <m:t>∞</m:t>
                    </m:r>
                  </m:oMath>
                </a14:m>
                <a:endParaRPr lang="en-US" altLang="zh-CN" sz="2200" b="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08114" y="2618910"/>
                <a:ext cx="5607689" cy="59202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1159" y="3210932"/>
                <a:ext cx="8741331"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Again </a:t>
                </a:r>
                <a14:m>
                  <m:oMath xmlns:m="http://schemas.openxmlformats.org/officeDocument/2006/math">
                    <m:r>
                      <a:rPr lang="en-US" altLang="zh-CN" sz="2200" i="1" dirty="0" smtClean="0">
                        <a:latin typeface="Cambria Math"/>
                      </a:rPr>
                      <m:t>𝑒</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denotes the base of the natural logarithm system and equals approximately </a:t>
                </a:r>
                <a14:m>
                  <m:oMath xmlns:m="http://schemas.openxmlformats.org/officeDocument/2006/math">
                    <m:r>
                      <a:rPr lang="en-US" altLang="zh-CN" sz="2200" i="1" dirty="0" smtClean="0">
                        <a:latin typeface="Cambria Math"/>
                      </a:rPr>
                      <m:t>2.71828</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1159" y="3210932"/>
                <a:ext cx="8741331" cy="769441"/>
              </a:xfrm>
              <a:prstGeom prst="rect">
                <a:avLst/>
              </a:prstGeom>
              <a:blipFill>
                <a:blip r:embed="rId4"/>
                <a:stretch>
                  <a:fillRect l="-907" t="-5556" r="-907"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1520" y="4104073"/>
                <a:ext cx="873097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will often write </a:t>
                </a:r>
                <a14:m>
                  <m:oMath xmlns:m="http://schemas.openxmlformats.org/officeDocument/2006/math">
                    <m:r>
                      <a:rPr lang="en-US" altLang="zh-CN" sz="2200" i="1">
                        <a:latin typeface="Cambria Math"/>
                      </a:rPr>
                      <m:t>𝑋</m:t>
                    </m:r>
                    <m:r>
                      <a:rPr lang="en-US" altLang="zh-CN" sz="2200" i="1">
                        <a:latin typeface="Cambria Math"/>
                        <a:ea typeface="Cambria Math"/>
                      </a:rPr>
                      <m:t>~</m:t>
                    </m:r>
                    <m:r>
                      <a:rPr lang="en-US" altLang="zh-CN" sz="2200" b="0" i="1" smtClean="0">
                        <a:latin typeface="Cambria Math"/>
                        <a:ea typeface="Cambria Math"/>
                      </a:rPr>
                      <m:t>𝑁</m:t>
                    </m:r>
                    <m:r>
                      <a:rPr lang="en-US" altLang="zh-CN" sz="2200" i="1">
                        <a:latin typeface="Cambria Math"/>
                        <a:ea typeface="Cambria Math"/>
                      </a:rPr>
                      <m:t>(</m:t>
                    </m:r>
                    <m:r>
                      <a:rPr lang="en-US" altLang="zh-CN" sz="2200" b="0" i="1" smtClean="0">
                        <a:latin typeface="Cambria Math"/>
                        <a:ea typeface="Cambria Math"/>
                      </a:rPr>
                      <m:t>𝜇</m:t>
                    </m:r>
                    <m:r>
                      <a:rPr lang="en-US" altLang="zh-CN" sz="2200" i="1">
                        <a:latin typeface="Cambria Math"/>
                        <a:ea typeface="Cambria Math"/>
                      </a:rPr>
                      <m:t>,</m:t>
                    </m:r>
                    <m:sSup>
                      <m:sSupPr>
                        <m:ctrlPr>
                          <a:rPr lang="en-US" altLang="zh-CN" sz="2200" b="0" i="1" smtClean="0">
                            <a:latin typeface="Cambria Math" panose="02040503050406030204" pitchFamily="18" charset="0"/>
                            <a:ea typeface="Cambria Math"/>
                          </a:rPr>
                        </m:ctrlPr>
                      </m:sSupPr>
                      <m:e>
                        <m:r>
                          <a:rPr lang="en-US" altLang="zh-CN" sz="2200" b="0" i="1" smtClean="0">
                            <a:latin typeface="Cambria Math"/>
                            <a:ea typeface="Cambria Math"/>
                          </a:rPr>
                          <m:t>𝜎</m:t>
                        </m:r>
                      </m:e>
                      <m:sup>
                        <m:r>
                          <a:rPr lang="en-US" altLang="zh-CN" sz="2200" b="0" i="1" smtClean="0">
                            <a:latin typeface="Cambria Math"/>
                            <a:ea typeface="Cambria Math"/>
                          </a:rPr>
                          <m:t>2</m:t>
                        </m:r>
                      </m:sup>
                    </m:sSup>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to indicate that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normally distributed with parameters </a:t>
                </a:r>
                <a14:m>
                  <m:oMath xmlns:m="http://schemas.openxmlformats.org/officeDocument/2006/math">
                    <m:r>
                      <a:rPr lang="zh-CN" altLang="en-US" sz="220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a:latin typeface="Cambria Math"/>
                      </a:rPr>
                      <m:t>𝜎</m:t>
                    </m:r>
                  </m:oMath>
                </a14:m>
                <a:r>
                  <a:rPr lang="en-US" altLang="zh-CN" sz="2200" dirty="0">
                    <a:latin typeface="Times New Roman" panose="02020603050405020304" pitchFamily="18" charset="0"/>
                    <a:cs typeface="Times New Roman" panose="02020603050405020304" pitchFamily="18" charset="0"/>
                  </a:rPr>
                  <a:t>.</a:t>
                </a:r>
              </a:p>
            </p:txBody>
          </p:sp>
        </mc:Choice>
        <mc:Fallback xmlns="">
          <p:sp>
            <p:nvSpPr>
              <p:cNvPr id="6" name="矩形 5"/>
              <p:cNvSpPr>
                <a:spLocks noRot="1" noChangeAspect="1" noMove="1" noResize="1" noEditPoints="1" noAdjustHandles="1" noChangeArrowheads="1" noChangeShapeType="1" noTextEdit="1"/>
              </p:cNvSpPr>
              <p:nvPr/>
            </p:nvSpPr>
            <p:spPr>
              <a:xfrm>
                <a:off x="251520" y="4104073"/>
                <a:ext cx="8730970" cy="769441"/>
              </a:xfrm>
              <a:prstGeom prst="rect">
                <a:avLst/>
              </a:prstGeom>
              <a:blipFill>
                <a:blip r:embed="rId5"/>
                <a:stretch>
                  <a:fillRect l="-907" t="-5556" r="-837" b="-15873"/>
                </a:stretch>
              </a:blipFill>
            </p:spPr>
            <p:txBody>
              <a:bodyPr/>
              <a:lstStyle/>
              <a:p>
                <a:r>
                  <a:rPr lang="zh-CN" altLang="en-US">
                    <a:noFill/>
                  </a:rPr>
                  <a:t> </a:t>
                </a:r>
              </a:p>
            </p:txBody>
          </p:sp>
        </mc:Fallback>
      </mc:AlternateContent>
      <p:sp>
        <p:nvSpPr>
          <p:cNvPr id="7" name="Slide Number Placeholder 6"/>
          <p:cNvSpPr>
            <a:spLocks noGrp="1"/>
          </p:cNvSpPr>
          <p:nvPr>
            <p:ph type="sldNum" sz="quarter" idx="11"/>
          </p:nvPr>
        </p:nvSpPr>
        <p:spPr/>
        <p:txBody>
          <a:bodyPr/>
          <a:lstStyle/>
          <a:p>
            <a:pPr>
              <a:defRPr/>
            </a:pPr>
            <a:fld id="{DF2308B0-52A9-437D-9700-D7B37876F5B1}" type="slidenum">
              <a:rPr lang="zh-CN" altLang="en-US" smtClean="0"/>
              <a:pPr>
                <a:defRPr/>
              </a:pPr>
              <a:t>35</a:t>
            </a:fld>
            <a:endParaRPr lang="en-US" altLang="zh-CN" dirty="0"/>
          </a:p>
        </p:txBody>
      </p:sp>
    </p:spTree>
    <p:extLst>
      <p:ext uri="{BB962C8B-B14F-4D97-AF65-F5344CB8AC3E}">
        <p14:creationId xmlns:p14="http://schemas.microsoft.com/office/powerpoint/2010/main" val="13472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05" y="1292605"/>
            <a:ext cx="4800000" cy="3552381"/>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251520" y="773705"/>
                <a:ext cx="8370931" cy="738664"/>
              </a:xfrm>
              <a:prstGeom prst="rect">
                <a:avLst/>
              </a:prstGeom>
            </p:spPr>
            <p:txBody>
              <a:bodyPr wrap="square">
                <a:spAutoFit/>
              </a:bodyPr>
              <a:lstStyle/>
              <a:p>
                <a:pPr algn="just"/>
                <a:r>
                  <a:rPr lang="en-US" altLang="zh-CN" sz="2100" dirty="0">
                    <a:latin typeface="Times New Roman" panose="02020603050405020304" pitchFamily="18" charset="0"/>
                    <a:cs typeface="Times New Roman" panose="02020603050405020304" pitchFamily="18" charset="0"/>
                  </a:rPr>
                  <a:t>The following figure presents graphs of </a:t>
                </a:r>
                <a14:m>
                  <m:oMath xmlns:m="http://schemas.openxmlformats.org/officeDocument/2006/math">
                    <m:r>
                      <a:rPr lang="en-US" altLang="zh-CN" sz="2100" i="1">
                        <a:latin typeface="Cambria Math"/>
                      </a:rPr>
                      <m:t>𝑓</m:t>
                    </m:r>
                    <m:d>
                      <m:dPr>
                        <m:ctrlPr>
                          <a:rPr lang="en-US" altLang="zh-CN" sz="2100" i="1">
                            <a:latin typeface="Cambria Math" panose="02040503050406030204" pitchFamily="18" charset="0"/>
                          </a:rPr>
                        </m:ctrlPr>
                      </m:dPr>
                      <m:e>
                        <m:r>
                          <a:rPr lang="en-US" altLang="zh-CN" sz="2100" i="1">
                            <a:latin typeface="Cambria Math"/>
                          </a:rPr>
                          <m:t>𝑥</m:t>
                        </m:r>
                        <m:r>
                          <a:rPr lang="en-US" altLang="zh-CN" sz="2100" i="1">
                            <a:latin typeface="Cambria Math"/>
                          </a:rPr>
                          <m:t>;</m:t>
                        </m:r>
                        <m:r>
                          <a:rPr lang="en-US" altLang="zh-CN" sz="2100" i="1">
                            <a:latin typeface="Cambria Math"/>
                          </a:rPr>
                          <m:t>𝜇</m:t>
                        </m:r>
                        <m:r>
                          <a:rPr lang="en-US" altLang="zh-CN" sz="2100" i="1">
                            <a:latin typeface="Cambria Math"/>
                          </a:rPr>
                          <m:t>,</m:t>
                        </m:r>
                        <m:r>
                          <a:rPr lang="en-US" altLang="zh-CN" sz="2100" i="1">
                            <a:latin typeface="Cambria Math"/>
                          </a:rPr>
                          <m:t>𝜎</m:t>
                        </m:r>
                      </m:e>
                    </m:d>
                  </m:oMath>
                </a14:m>
                <a:r>
                  <a:rPr lang="en-US" altLang="zh-CN" sz="2100" dirty="0">
                    <a:latin typeface="Times New Roman" panose="02020603050405020304" pitchFamily="18" charset="0"/>
                    <a:cs typeface="Times New Roman" panose="02020603050405020304" pitchFamily="18" charset="0"/>
                  </a:rPr>
                  <a:t> for two different </a:t>
                </a:r>
                <a14:m>
                  <m:oMath xmlns:m="http://schemas.openxmlformats.org/officeDocument/2006/math">
                    <m:r>
                      <a:rPr lang="en-US" altLang="zh-CN" sz="2100" b="0" i="1" smtClean="0">
                        <a:latin typeface="Cambria Math"/>
                      </a:rPr>
                      <m:t>(</m:t>
                    </m:r>
                    <m:r>
                      <a:rPr lang="en-US" altLang="zh-CN" sz="2100" b="0" i="1" smtClean="0">
                        <a:latin typeface="Cambria Math"/>
                      </a:rPr>
                      <m:t>𝜇</m:t>
                    </m:r>
                    <m:r>
                      <a:rPr lang="en-US" altLang="zh-CN" sz="2100" b="0" i="1" smtClean="0">
                        <a:latin typeface="Cambria Math"/>
                      </a:rPr>
                      <m:t>,  </m:t>
                    </m:r>
                    <m:r>
                      <a:rPr lang="en-US" altLang="zh-CN" sz="2100" b="0" i="1" smtClean="0">
                        <a:latin typeface="Cambria Math"/>
                      </a:rPr>
                      <m:t>𝜎</m:t>
                    </m:r>
                    <m:r>
                      <a:rPr lang="en-US" altLang="zh-CN" sz="2100" b="0" i="1" smtClean="0">
                        <a:latin typeface="Cambria Math"/>
                      </a:rPr>
                      <m:t>)</m:t>
                    </m:r>
                  </m:oMath>
                </a14:m>
                <a:r>
                  <a:rPr lang="en-US" altLang="zh-CN" sz="2100" dirty="0">
                    <a:latin typeface="Times New Roman" panose="02020603050405020304" pitchFamily="18" charset="0"/>
                    <a:cs typeface="Times New Roman" panose="02020603050405020304" pitchFamily="18" charset="0"/>
                  </a:rPr>
                  <a:t> pairs.</a:t>
                </a:r>
                <a:endParaRPr lang="zh-CN" altLang="en-US" sz="21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51520" y="773705"/>
                <a:ext cx="8370931" cy="738664"/>
              </a:xfrm>
              <a:prstGeom prst="rect">
                <a:avLst/>
              </a:prstGeom>
              <a:blipFill>
                <a:blip r:embed="rId3"/>
                <a:stretch>
                  <a:fillRect l="-874" t="-4959" r="-437" b="-15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030178" y="2438890"/>
                <a:ext cx="2776488" cy="738664"/>
              </a:xfrm>
              <a:prstGeom prst="rect">
                <a:avLst/>
              </a:prstGeom>
            </p:spPr>
            <p:txBody>
              <a:bodyPr wrap="square">
                <a:spAutoFit/>
              </a:bodyPr>
              <a:lstStyle/>
              <a:p>
                <a:pPr algn="just"/>
                <a:r>
                  <a:rPr lang="en-US" altLang="zh-CN" sz="2100" dirty="0">
                    <a:latin typeface="Times New Roman" panose="02020603050405020304" pitchFamily="18" charset="0"/>
                    <a:cs typeface="Times New Roman" panose="02020603050405020304" pitchFamily="18" charset="0"/>
                  </a:rPr>
                  <a:t>Each density curve is symmetric about </a:t>
                </a:r>
                <a14:m>
                  <m:oMath xmlns:m="http://schemas.openxmlformats.org/officeDocument/2006/math">
                    <m:r>
                      <a:rPr lang="zh-CN" altLang="en-US" sz="2100" i="1" smtClean="0">
                        <a:latin typeface="Cambria Math"/>
                      </a:rPr>
                      <m:t>𝜇</m:t>
                    </m:r>
                  </m:oMath>
                </a14:m>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030178" y="2438890"/>
                <a:ext cx="2776488" cy="738664"/>
              </a:xfrm>
              <a:prstGeom prst="rect">
                <a:avLst/>
              </a:prstGeom>
              <a:blipFill>
                <a:blip r:embed="rId4"/>
                <a:stretch>
                  <a:fillRect l="-2632" t="-4959" r="-2412" b="-16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1510" y="4872915"/>
                <a:ext cx="8775976" cy="415498"/>
              </a:xfrm>
              <a:prstGeom prst="rect">
                <a:avLst/>
              </a:prstGeom>
            </p:spPr>
            <p:txBody>
              <a:bodyPr wrap="square">
                <a:spAutoFit/>
              </a:bodyPr>
              <a:lstStyle/>
              <a:p>
                <a:r>
                  <a:rPr lang="en-US" altLang="zh-CN" sz="2100" dirty="0">
                    <a:latin typeface="Times New Roman" panose="02020603050405020304" pitchFamily="18" charset="0"/>
                    <a:cs typeface="Times New Roman" panose="02020603050405020304" pitchFamily="18" charset="0"/>
                  </a:rPr>
                  <a:t>So the point of symmetry </a:t>
                </a:r>
                <a14:m>
                  <m:oMath xmlns:m="http://schemas.openxmlformats.org/officeDocument/2006/math">
                    <m:r>
                      <a:rPr lang="en-US" altLang="zh-CN" sz="2100" b="0" i="1" smtClean="0">
                        <a:latin typeface="Cambria Math"/>
                      </a:rPr>
                      <m:t>𝜇</m:t>
                    </m:r>
                  </m:oMath>
                </a14:m>
                <a:r>
                  <a:rPr lang="en-US" altLang="zh-CN" sz="2100" dirty="0">
                    <a:latin typeface="Times New Roman" panose="02020603050405020304" pitchFamily="18" charset="0"/>
                    <a:cs typeface="Times New Roman" panose="02020603050405020304" pitchFamily="18" charset="0"/>
                  </a:rPr>
                  <a:t> is both the mean and the median of the distribution.</a:t>
                </a:r>
                <a:endParaRPr lang="zh-CN" altLang="en-US" sz="21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61510" y="4872915"/>
                <a:ext cx="8775976" cy="415498"/>
              </a:xfrm>
              <a:prstGeom prst="rect">
                <a:avLst/>
              </a:prstGeom>
              <a:blipFill>
                <a:blip r:embed="rId5"/>
                <a:stretch>
                  <a:fillRect l="-833" t="-8696"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1510" y="5634818"/>
                <a:ext cx="8645156" cy="738664"/>
              </a:xfrm>
              <a:prstGeom prst="rect">
                <a:avLst/>
              </a:prstGeom>
            </p:spPr>
            <p:txBody>
              <a:bodyPr wrap="square">
                <a:spAutoFit/>
              </a:bodyPr>
              <a:lstStyle/>
              <a:p>
                <a:pPr algn="just"/>
                <a:r>
                  <a:rPr lang="en-US" altLang="zh-CN" sz="2100" dirty="0">
                    <a:latin typeface="Times New Roman" panose="02020603050405020304" pitchFamily="18" charset="0"/>
                    <a:cs typeface="Times New Roman" panose="02020603050405020304" pitchFamily="18" charset="0"/>
                  </a:rPr>
                  <a:t>Large values of </a:t>
                </a:r>
                <a14:m>
                  <m:oMath xmlns:m="http://schemas.openxmlformats.org/officeDocument/2006/math">
                    <m:r>
                      <a:rPr lang="en-US" altLang="zh-CN" sz="2100" i="1">
                        <a:latin typeface="Cambria Math"/>
                      </a:rPr>
                      <m:t>𝜎</m:t>
                    </m:r>
                    <m:r>
                      <a:rPr lang="en-US" altLang="zh-CN" sz="2100" i="1">
                        <a:latin typeface="Cambria Math"/>
                      </a:rPr>
                      <m:t> </m:t>
                    </m:r>
                  </m:oMath>
                </a14:m>
                <a:r>
                  <a:rPr lang="en-US" altLang="zh-CN" sz="2100" dirty="0">
                    <a:latin typeface="Times New Roman" panose="02020603050405020304" pitchFamily="18" charset="0"/>
                    <a:cs typeface="Times New Roman" panose="02020603050405020304" pitchFamily="18" charset="0"/>
                  </a:rPr>
                  <a:t>yield graphs that are quite spread out about </a:t>
                </a:r>
                <a14:m>
                  <m:oMath xmlns:m="http://schemas.openxmlformats.org/officeDocument/2006/math">
                    <m:r>
                      <a:rPr lang="zh-CN" altLang="en-US" sz="2100" i="1">
                        <a:latin typeface="Cambria Math"/>
                      </a:rPr>
                      <m:t>𝜇</m:t>
                    </m:r>
                  </m:oMath>
                </a14:m>
                <a:r>
                  <a:rPr lang="en-US" altLang="zh-CN" sz="2100" dirty="0">
                    <a:latin typeface="Times New Roman" panose="02020603050405020304" pitchFamily="18" charset="0"/>
                    <a:cs typeface="Times New Roman" panose="02020603050405020304" pitchFamily="18" charset="0"/>
                  </a:rPr>
                  <a:t>. Later we will find that </a:t>
                </a:r>
                <a14:m>
                  <m:oMath xmlns:m="http://schemas.openxmlformats.org/officeDocument/2006/math">
                    <m:r>
                      <a:rPr lang="en-US" altLang="zh-CN" sz="2100" b="0" i="1" smtClean="0">
                        <a:latin typeface="Cambria Math"/>
                      </a:rPr>
                      <m:t>𝜎</m:t>
                    </m:r>
                  </m:oMath>
                </a14:m>
                <a:r>
                  <a:rPr lang="en-US" altLang="zh-CN" sz="2100" dirty="0">
                    <a:latin typeface="Times New Roman" panose="02020603050405020304" pitchFamily="18" charset="0"/>
                    <a:cs typeface="Times New Roman" panose="02020603050405020304" pitchFamily="18" charset="0"/>
                  </a:rPr>
                  <a:t> is indeed the standard deviation of the distribution. </a:t>
                </a:r>
              </a:p>
            </p:txBody>
          </p:sp>
        </mc:Choice>
        <mc:Fallback xmlns="">
          <p:sp>
            <p:nvSpPr>
              <p:cNvPr id="7" name="矩形 6"/>
              <p:cNvSpPr>
                <a:spLocks noRot="1" noChangeAspect="1" noMove="1" noResize="1" noEditPoints="1" noAdjustHandles="1" noChangeArrowheads="1" noChangeShapeType="1" noTextEdit="1"/>
              </p:cNvSpPr>
              <p:nvPr/>
            </p:nvSpPr>
            <p:spPr>
              <a:xfrm>
                <a:off x="161510" y="5634818"/>
                <a:ext cx="8645156" cy="738664"/>
              </a:xfrm>
              <a:prstGeom prst="rect">
                <a:avLst/>
              </a:prstGeom>
              <a:blipFill>
                <a:blip r:embed="rId6"/>
                <a:stretch>
                  <a:fillRect l="-846" t="-4918" r="-775" b="-15574"/>
                </a:stretch>
              </a:blipFill>
            </p:spPr>
            <p:txBody>
              <a:bodyPr/>
              <a:lstStyle/>
              <a:p>
                <a:r>
                  <a:rPr lang="zh-CN" altLang="en-US">
                    <a:noFill/>
                  </a:rPr>
                  <a:t> </a:t>
                </a:r>
              </a:p>
            </p:txBody>
          </p:sp>
        </mc:Fallback>
      </mc:AlternateContent>
      <p:sp>
        <p:nvSpPr>
          <p:cNvPr id="6" name="Slide Number Placeholder 5"/>
          <p:cNvSpPr>
            <a:spLocks noGrp="1"/>
          </p:cNvSpPr>
          <p:nvPr>
            <p:ph type="sldNum" sz="quarter" idx="11"/>
          </p:nvPr>
        </p:nvSpPr>
        <p:spPr/>
        <p:txBody>
          <a:bodyPr/>
          <a:lstStyle/>
          <a:p>
            <a:pPr>
              <a:defRPr/>
            </a:pPr>
            <a:fld id="{DF2308B0-52A9-437D-9700-D7B37876F5B1}" type="slidenum">
              <a:rPr lang="zh-CN" altLang="en-US" smtClean="0"/>
              <a:pPr>
                <a:defRPr/>
              </a:pPr>
              <a:t>36</a:t>
            </a:fld>
            <a:endParaRPr lang="en-US" altLang="zh-CN" dirty="0"/>
          </a:p>
        </p:txBody>
      </p:sp>
    </p:spTree>
    <p:extLst>
      <p:ext uri="{BB962C8B-B14F-4D97-AF65-F5344CB8AC3E}">
        <p14:creationId xmlns:p14="http://schemas.microsoft.com/office/powerpoint/2010/main" val="83181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73906" y="1083975"/>
                <a:ext cx="8370930"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standard normal distribution </a:t>
                </a:r>
                <a:r>
                  <a:rPr lang="en-US" altLang="zh-CN" sz="22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200" b="0" i="1" smtClean="0">
                        <a:latin typeface="Cambria Math"/>
                      </a:rPr>
                      <m:t>𝜇</m:t>
                    </m:r>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𝜎</m:t>
                    </m:r>
                    <m:r>
                      <a:rPr lang="en-US" altLang="zh-CN" sz="2200" b="0" i="1" smtClean="0">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73906" y="1083975"/>
                <a:ext cx="8370930" cy="430887"/>
              </a:xfrm>
              <a:prstGeom prst="rect">
                <a:avLst/>
              </a:prstGeom>
              <a:blipFill>
                <a:blip r:embed="rId3"/>
                <a:stretch>
                  <a:fillRect l="-947"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73906" y="1553188"/>
                <a:ext cx="850594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random variable having a standard normal distribution is called a </a:t>
                </a:r>
                <a:r>
                  <a:rPr lang="en-US" altLang="zh-CN" sz="2200" dirty="0">
                    <a:solidFill>
                      <a:srgbClr val="FF0000"/>
                    </a:solidFill>
                    <a:latin typeface="Times New Roman" panose="02020603050405020304" pitchFamily="18" charset="0"/>
                    <a:cs typeface="Times New Roman" panose="02020603050405020304" pitchFamily="18" charset="0"/>
                  </a:rPr>
                  <a:t>standard normal random variable</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will be denoted</a:t>
                </a:r>
              </a:p>
              <a:p>
                <a:pPr algn="just"/>
                <a:r>
                  <a:rPr lang="en-US" altLang="zh-CN" sz="2200" dirty="0">
                    <a:latin typeface="Times New Roman" panose="02020603050405020304" pitchFamily="18" charset="0"/>
                    <a:cs typeface="Times New Roman" panose="02020603050405020304" pitchFamily="18" charset="0"/>
                  </a:rPr>
                  <a:t>by </a:t>
                </a:r>
                <a14:m>
                  <m:oMath xmlns:m="http://schemas.openxmlformats.org/officeDocument/2006/math">
                    <m:r>
                      <a:rPr lang="en-US" altLang="zh-CN" sz="2200" i="1" dirty="0" smtClean="0">
                        <a:latin typeface="Cambria Math"/>
                      </a:rPr>
                      <m:t>𝑍</m:t>
                    </m:r>
                  </m:oMath>
                </a14:m>
                <a:r>
                  <a:rPr lang="en-US" altLang="zh-CN" sz="2200" dirty="0">
                    <a:latin typeface="Times New Roman" panose="02020603050405020304" pitchFamily="18" charset="0"/>
                    <a:cs typeface="Times New Roman" panose="02020603050405020304" pitchFamily="18" charset="0"/>
                  </a:rPr>
                  <a:t>.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𝑍</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73906" y="1553188"/>
                <a:ext cx="8505945" cy="1107996"/>
              </a:xfrm>
              <a:prstGeom prst="rect">
                <a:avLst/>
              </a:prstGeom>
              <a:blipFill>
                <a:blip r:embed="rId4"/>
                <a:stretch>
                  <a:fillRect l="-932" t="-3846" r="-932" b="-9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564766" y="2723318"/>
                <a:ext cx="4565609" cy="59202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𝑧</m:t>
                        </m:r>
                        <m:r>
                          <a:rPr lang="en-US" altLang="zh-CN" sz="2200" b="0" i="1" smtClean="0">
                            <a:latin typeface="Cambria Math"/>
                          </a:rPr>
                          <m:t>;0,1</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ad>
                          <m:radPr>
                            <m:degHide m:val="on"/>
                            <m:ctrlPr>
                              <a:rPr lang="en-US" altLang="zh-CN" sz="2200" b="0" i="1" smtClean="0">
                                <a:latin typeface="Cambria Math" panose="02040503050406030204" pitchFamily="18" charset="0"/>
                              </a:rPr>
                            </m:ctrlPr>
                          </m:radPr>
                          <m:deg/>
                          <m:e>
                            <m:r>
                              <a:rPr lang="en-US" altLang="zh-CN" sz="2200" b="0" i="1" smtClean="0">
                                <a:latin typeface="Cambria Math"/>
                              </a:rPr>
                              <m:t>2</m:t>
                            </m:r>
                            <m:r>
                              <a:rPr lang="en-US" altLang="zh-CN" sz="2200" b="0" i="1" smtClean="0">
                                <a:latin typeface="Cambria Math"/>
                              </a:rPr>
                              <m:t>𝜋</m:t>
                            </m:r>
                          </m:e>
                        </m:rad>
                      </m:den>
                    </m:f>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𝑧</m:t>
                            </m:r>
                          </m:e>
                          <m:sup>
                            <m:r>
                              <a:rPr lang="en-US" altLang="zh-CN" sz="2200" b="0" i="1" smtClean="0">
                                <a:latin typeface="Cambria Math"/>
                              </a:rPr>
                              <m:t>2</m:t>
                            </m:r>
                          </m:sup>
                        </m:sSup>
                        <m:r>
                          <a:rPr lang="en-US" altLang="zh-CN" sz="2200" b="0" i="1" smtClean="0">
                            <a:latin typeface="Cambria Math"/>
                          </a:rPr>
                          <m:t>/2</m:t>
                        </m:r>
                      </m:sup>
                    </m:sSup>
                    <m:r>
                      <a:rPr lang="en-US" altLang="zh-CN" sz="2200" b="0" i="1" smtClean="0">
                        <a:latin typeface="Cambria Math"/>
                      </a:rPr>
                      <m:t> </m:t>
                    </m:r>
                  </m:oMath>
                </a14:m>
                <a:r>
                  <a:rPr lang="zh-CN" altLang="en-US" sz="2200" dirty="0">
                    <a:latin typeface="+mj-lt"/>
                  </a:rPr>
                  <a:t> </a:t>
                </a:r>
                <a14:m>
                  <m:oMath xmlns:m="http://schemas.openxmlformats.org/officeDocument/2006/math">
                    <m:r>
                      <a:rPr lang="en-US" altLang="zh-CN" sz="2200" b="0" i="1" dirty="0" smtClean="0">
                        <a:latin typeface="Cambria Math"/>
                      </a:rPr>
                      <m:t>−∞</m:t>
                    </m:r>
                    <m:r>
                      <a:rPr lang="en-US" altLang="zh-CN" sz="2200" b="0" i="0" dirty="0" smtClean="0">
                        <a:latin typeface="Cambria Math"/>
                      </a:rPr>
                      <m:t>&lt;</m:t>
                    </m:r>
                    <m:r>
                      <m:rPr>
                        <m:sty m:val="p"/>
                      </m:rPr>
                      <a:rPr lang="en-US" altLang="zh-CN" sz="2200" b="0" i="0" dirty="0" smtClean="0">
                        <a:latin typeface="Cambria Math"/>
                      </a:rPr>
                      <m:t>z</m:t>
                    </m:r>
                    <m:r>
                      <a:rPr lang="en-US" altLang="zh-CN" sz="2200" b="0" i="0" dirty="0" smtClean="0">
                        <a:latin typeface="Cambria Math"/>
                      </a:rPr>
                      <m:t>&lt;</m:t>
                    </m:r>
                    <m:r>
                      <a:rPr lang="en-US" altLang="zh-CN" sz="2200" b="0" i="1" dirty="0" smtClean="0">
                        <a:latin typeface="Cambria Math"/>
                      </a:rPr>
                      <m:t>∞</m:t>
                    </m:r>
                  </m:oMath>
                </a14:m>
                <a:endParaRPr lang="en-US" altLang="zh-CN" sz="2200" b="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64766" y="2723318"/>
                <a:ext cx="4565609" cy="59202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6322" y="4651782"/>
                <a:ext cx="5201360"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So </a:t>
                </a:r>
                <a14:m>
                  <m:oMath xmlns:m="http://schemas.openxmlformats.org/officeDocument/2006/math">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𝑧</m:t>
                        </m:r>
                        <m:r>
                          <a:rPr lang="en-US" altLang="zh-CN" sz="2200" i="1">
                            <a:latin typeface="Cambria Math"/>
                          </a:rPr>
                          <m:t>;0,1</m:t>
                        </m:r>
                      </m:e>
                    </m:d>
                  </m:oMath>
                </a14:m>
                <a:r>
                  <a:rPr lang="en-US" altLang="zh-CN" sz="2200" dirty="0">
                    <a:latin typeface="Times New Roman" panose="02020603050405020304" pitchFamily="18" charset="0"/>
                    <a:cs typeface="Times New Roman" panose="02020603050405020304" pitchFamily="18" charset="0"/>
                  </a:rPr>
                  <a:t> is a legitimate density function.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46322" y="4651782"/>
                <a:ext cx="5201360" cy="430887"/>
              </a:xfrm>
              <a:prstGeom prst="rect">
                <a:avLst/>
              </a:prstGeom>
              <a:blipFill>
                <a:blip r:embed="rId6"/>
                <a:stretch>
                  <a:fillRect l="-1522" t="-9859" r="-117" b="-28169"/>
                </a:stretch>
              </a:blipFill>
            </p:spPr>
            <p:txBody>
              <a:bodyPr/>
              <a:lstStyle/>
              <a:p>
                <a:r>
                  <a:rPr lang="zh-CN" altLang="en-US">
                    <a:noFill/>
                  </a:rPr>
                  <a:t> </a:t>
                </a:r>
              </a:p>
            </p:txBody>
          </p:sp>
        </mc:Fallback>
      </mc:AlternateContent>
      <p:sp>
        <p:nvSpPr>
          <p:cNvPr id="10" name="TextBox 9"/>
          <p:cNvSpPr txBox="1"/>
          <p:nvPr/>
        </p:nvSpPr>
        <p:spPr>
          <a:xfrm>
            <a:off x="264789" y="3398393"/>
            <a:ext cx="801089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It can be shown by calculus argument that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019984" y="4028463"/>
                <a:ext cx="2869825" cy="592022"/>
              </a:xfrm>
              <a:prstGeom prst="rect">
                <a:avLst/>
              </a:prstGeom>
              <a:noFill/>
            </p:spPr>
            <p:txBody>
              <a:bodyPr wrap="none" rtlCol="0">
                <a:spAutoFit/>
              </a:bodyPr>
              <a:lstStyle/>
              <a:p>
                <a14:m>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𝑧</m:t>
                                </m:r>
                              </m:e>
                              <m:sup>
                                <m:r>
                                  <a:rPr lang="en-US" altLang="zh-CN" sz="2200" i="1">
                                    <a:latin typeface="Cambria Math"/>
                                  </a:rPr>
                                  <m:t>2</m:t>
                                </m:r>
                              </m:sup>
                            </m:sSup>
                            <m:r>
                              <a:rPr lang="en-US" altLang="zh-CN" sz="2200" i="1">
                                <a:latin typeface="Cambria Math"/>
                              </a:rPr>
                              <m:t>/2</m:t>
                            </m:r>
                          </m:sup>
                        </m:sSup>
                        <m:r>
                          <a:rPr lang="en-US" altLang="zh-CN" sz="2200" b="0" i="1" smtClean="0">
                            <a:latin typeface="Cambria Math"/>
                          </a:rPr>
                          <m:t>𝑑𝑧</m:t>
                        </m:r>
                      </m:e>
                    </m:nary>
                    <m:r>
                      <a:rPr lang="en-US" altLang="zh-CN" sz="2200" b="0" i="1" smtClean="0">
                        <a:latin typeface="Cambria Math"/>
                      </a:rPr>
                      <m:t>=1</m:t>
                    </m:r>
                  </m:oMath>
                </a14:m>
                <a:r>
                  <a:rPr lang="en-US" altLang="zh-CN" sz="2200" dirty="0">
                    <a:latin typeface="+mj-lt"/>
                  </a:rPr>
                  <a:t>.</a:t>
                </a:r>
                <a:r>
                  <a:rPr lang="zh-CN" altLang="en-US" sz="220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019984" y="4028463"/>
                <a:ext cx="2869825" cy="592022"/>
              </a:xfrm>
              <a:prstGeom prst="rect">
                <a:avLst/>
              </a:prstGeom>
              <a:blipFill rotWithShape="1">
                <a:blip r:embed="rId7"/>
                <a:stretch>
                  <a:fillRect b="-4124"/>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37</a:t>
            </a:fld>
            <a:endParaRPr lang="en-US" altLang="zh-CN" dirty="0"/>
          </a:p>
        </p:txBody>
      </p:sp>
    </p:spTree>
    <p:extLst>
      <p:ext uri="{BB962C8B-B14F-4D97-AF65-F5344CB8AC3E}">
        <p14:creationId xmlns:p14="http://schemas.microsoft.com/office/powerpoint/2010/main" val="18853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254947" y="1512948"/>
                <a:ext cx="8865985" cy="430887"/>
              </a:xfrm>
              <a:prstGeom prst="rect">
                <a:avLst/>
              </a:prstGeom>
              <a:noFill/>
            </p:spPr>
            <p:txBody>
              <a:bodyPr wrap="square" rtlCol="0">
                <a:spAutoFit/>
              </a:bodyPr>
              <a:lstStyle/>
              <a:p>
                <a14:m>
                  <m:oMath xmlns:m="http://schemas.openxmlformats.org/officeDocument/2006/math">
                    <m:r>
                      <a:rPr lang="en-US" altLang="zh-CN" sz="2200" i="1" smtClean="0">
                        <a:latin typeface="Cambria Math"/>
                      </a:rPr>
                      <m:t>𝑓</m:t>
                    </m:r>
                    <m:d>
                      <m:dPr>
                        <m:ctrlPr>
                          <a:rPr lang="en-US" altLang="zh-CN" sz="2200" i="1">
                            <a:latin typeface="Cambria Math" panose="02040503050406030204" pitchFamily="18" charset="0"/>
                          </a:rPr>
                        </m:ctrlPr>
                      </m:dPr>
                      <m:e>
                        <m:r>
                          <a:rPr lang="en-US" altLang="zh-CN" sz="2200" i="1">
                            <a:latin typeface="Cambria Math"/>
                          </a:rPr>
                          <m:t>𝑧</m:t>
                        </m:r>
                        <m:r>
                          <a:rPr lang="en-US" altLang="zh-CN" sz="2200" i="1">
                            <a:latin typeface="Cambria Math"/>
                          </a:rPr>
                          <m:t>;0,1</m:t>
                        </m:r>
                      </m:e>
                    </m:d>
                  </m:oMath>
                </a14:m>
                <a:r>
                  <a:rPr lang="en-US" altLang="zh-CN" sz="2200" dirty="0">
                    <a:latin typeface="Times New Roman" panose="02020603050405020304" pitchFamily="18" charset="0"/>
                    <a:cs typeface="Times New Roman" panose="02020603050405020304" pitchFamily="18" charset="0"/>
                  </a:rPr>
                  <a:t> is symmetric about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and thus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𝑍</m:t>
                        </m:r>
                      </m:e>
                    </m:d>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 On the other hand</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947" y="1512948"/>
                <a:ext cx="8865985" cy="430887"/>
              </a:xfrm>
              <a:prstGeom prst="rect">
                <a:avLst/>
              </a:prstGeom>
              <a:blipFill>
                <a:blip r:embed="rId2"/>
                <a:stretch>
                  <a:fillRect l="-481"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6233" y="2046051"/>
                <a:ext cx="6217536" cy="59202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𝑍</m:t>
                            </m:r>
                          </m:e>
                          <m:sup>
                            <m:r>
                              <a:rPr lang="en-US" altLang="zh-CN" sz="2200" b="0" i="1" smtClean="0">
                                <a:latin typeface="Cambria Math"/>
                              </a:rPr>
                              <m:t>2</m:t>
                            </m:r>
                          </m:sup>
                        </m:sSup>
                      </m:e>
                    </m:d>
                    <m:r>
                      <a:rPr lang="en-US" altLang="zh-CN" sz="2200" b="0" i="1" smtClean="0">
                        <a:latin typeface="Cambria Math"/>
                      </a:rPr>
                      <m:t>=</m:t>
                    </m:r>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sSup>
                          <m:sSupPr>
                            <m:ctrlPr>
                              <a:rPr lang="en-US" altLang="zh-CN" sz="2200" b="0" i="1" smtClean="0">
                                <a:latin typeface="Cambria Math" panose="02040503050406030204" pitchFamily="18" charset="0"/>
                              </a:rPr>
                            </m:ctrlPr>
                          </m:sSupPr>
                          <m:e>
                            <m:r>
                              <a:rPr lang="en-US" altLang="zh-CN" sz="2200" b="0" i="1" smtClean="0">
                                <a:latin typeface="Cambria Math"/>
                              </a:rPr>
                              <m:t>𝑧</m:t>
                            </m:r>
                          </m:e>
                          <m:sup>
                            <m:r>
                              <a:rPr lang="en-US" altLang="zh-CN" sz="2200" b="0" i="1" smtClean="0">
                                <a:latin typeface="Cambria Math"/>
                              </a:rPr>
                              <m:t>2</m:t>
                            </m:r>
                          </m:sup>
                        </m:sSup>
                        <m:r>
                          <a:rPr lang="en-US" altLang="zh-CN" sz="2200" b="0" i="1" smtClean="0">
                            <a:latin typeface="Cambria Math"/>
                            <a:ea typeface="Cambria Math"/>
                          </a:rPr>
                          <m:t>∙</m:t>
                        </m:r>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𝑧</m:t>
                                </m:r>
                              </m:e>
                              <m:sup>
                                <m:r>
                                  <a:rPr lang="en-US" altLang="zh-CN" sz="2200" i="1">
                                    <a:latin typeface="Cambria Math"/>
                                  </a:rPr>
                                  <m:t>2</m:t>
                                </m:r>
                              </m:sup>
                            </m:sSup>
                            <m:r>
                              <a:rPr lang="en-US" altLang="zh-CN" sz="2200" i="1">
                                <a:latin typeface="Cambria Math"/>
                              </a:rPr>
                              <m:t>/2</m:t>
                            </m:r>
                          </m:sup>
                        </m:sSup>
                        <m:r>
                          <a:rPr lang="en-US" altLang="zh-CN" sz="2200" i="1">
                            <a:latin typeface="Cambria Math"/>
                          </a:rPr>
                          <m:t>𝑑𝑧</m:t>
                        </m:r>
                      </m:e>
                    </m:nary>
                    <m:r>
                      <a:rPr lang="en-US" altLang="zh-CN" sz="2200" b="0" i="1" smtClean="0">
                        <a:latin typeface="Cambria Math"/>
                      </a:rPr>
                      <m:t>=</m:t>
                    </m:r>
                    <m:f>
                      <m:fPr>
                        <m:ctrlPr>
                          <a:rPr lang="en-US" altLang="zh-CN" sz="2200" i="1">
                            <a:latin typeface="Cambria Math" panose="02040503050406030204" pitchFamily="18" charset="0"/>
                          </a:rPr>
                        </m:ctrlPr>
                      </m:fPr>
                      <m:num>
                        <m:r>
                          <a:rPr lang="en-US" altLang="zh-CN" sz="2200" b="0" i="1" smtClean="0">
                            <a:latin typeface="Cambria Math"/>
                          </a:rPr>
                          <m:t>−</m:t>
                        </m:r>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nary>
                      <m:naryPr>
                        <m:ctrlPr>
                          <a:rPr lang="en-US" altLang="zh-CN"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r>
                          <a:rPr lang="en-US" altLang="zh-CN" sz="2200" b="0" i="1" smtClean="0">
                            <a:latin typeface="Cambria Math"/>
                          </a:rPr>
                          <m:t>𝑧𝑑</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𝑧</m:t>
                                </m:r>
                              </m:e>
                              <m:sup>
                                <m:r>
                                  <a:rPr lang="en-US" altLang="zh-CN" sz="2200" b="0" i="1" smtClean="0">
                                    <a:latin typeface="Cambria Math"/>
                                  </a:rPr>
                                  <m:t>2</m:t>
                                </m:r>
                              </m:sup>
                            </m:sSup>
                            <m:r>
                              <a:rPr lang="en-US" altLang="zh-CN" sz="2200" b="0" i="1" smtClean="0">
                                <a:latin typeface="Cambria Math"/>
                              </a:rPr>
                              <m:t>/2</m:t>
                            </m:r>
                          </m:sup>
                        </m:sSup>
                      </m:e>
                    </m:nary>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236233" y="2046051"/>
                <a:ext cx="6217536" cy="59202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46538" y="2766131"/>
                <a:ext cx="3079626" cy="592022"/>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ad>
                          <m:radPr>
                            <m:degHide m:val="on"/>
                            <m:ctrlPr>
                              <a:rPr lang="en-US" altLang="zh-CN" sz="2200" b="0" i="1" smtClean="0">
                                <a:latin typeface="Cambria Math" panose="02040503050406030204" pitchFamily="18" charset="0"/>
                              </a:rPr>
                            </m:ctrlPr>
                          </m:radPr>
                          <m:deg/>
                          <m:e>
                            <m:r>
                              <a:rPr lang="en-US" altLang="zh-CN" sz="2200" b="0" i="1" smtClean="0">
                                <a:latin typeface="Cambria Math"/>
                              </a:rPr>
                              <m:t>2</m:t>
                            </m:r>
                            <m:r>
                              <a:rPr lang="en-US" altLang="zh-CN" sz="2200" b="0" i="1" smtClean="0">
                                <a:latin typeface="Cambria Math"/>
                              </a:rPr>
                              <m:t>𝜋</m:t>
                            </m:r>
                          </m:e>
                        </m:rad>
                      </m:den>
                    </m:f>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𝑧</m:t>
                                </m:r>
                              </m:e>
                              <m:sup>
                                <m:r>
                                  <a:rPr lang="en-US" altLang="zh-CN" sz="2200" b="0" i="1" smtClean="0">
                                    <a:latin typeface="Cambria Math"/>
                                  </a:rPr>
                                  <m:t>2</m:t>
                                </m:r>
                              </m:sup>
                            </m:sSup>
                            <m:r>
                              <a:rPr lang="en-US" altLang="zh-CN" sz="2200" b="0" i="1" smtClean="0">
                                <a:latin typeface="Cambria Math"/>
                              </a:rPr>
                              <m:t>/2</m:t>
                            </m:r>
                          </m:sup>
                        </m:sSup>
                        <m:r>
                          <a:rPr lang="en-US" altLang="zh-CN" sz="2200" b="0" i="1" smtClean="0">
                            <a:latin typeface="Cambria Math"/>
                          </a:rPr>
                          <m:t>𝑑𝑧</m:t>
                        </m:r>
                      </m:e>
                    </m:nary>
                    <m:r>
                      <a:rPr lang="en-US" altLang="zh-CN" sz="2200" b="0" i="1" smtClean="0">
                        <a:latin typeface="Cambria Math"/>
                      </a:rPr>
                      <m:t>=1</m:t>
                    </m:r>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1046538" y="2766131"/>
                <a:ext cx="3079626" cy="59202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0626" y="3538173"/>
                <a:ext cx="353628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𝑍</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𝑍</m:t>
                            </m:r>
                          </m:e>
                          <m:sup>
                            <m:r>
                              <a:rPr lang="en-US" altLang="zh-CN" sz="2200" b="0" i="1" smtClean="0">
                                <a:latin typeface="Cambria Math"/>
                              </a:rPr>
                              <m:t>2</m:t>
                            </m:r>
                          </m:sup>
                        </m:sSup>
                      </m:e>
                    </m:d>
                    <m:r>
                      <a:rPr lang="en-US" altLang="zh-CN" sz="2200" b="0" i="1" smtClean="0">
                        <a:latin typeface="Cambria Math"/>
                      </a:rPr>
                      <m:t>−</m:t>
                    </m:r>
                    <m:r>
                      <a:rPr lang="en-US" altLang="zh-CN" sz="2200" b="0" i="1" smtClean="0">
                        <a:latin typeface="Cambria Math"/>
                      </a:rPr>
                      <m:t>𝐸</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𝑍</m:t>
                            </m:r>
                          </m:e>
                        </m:d>
                      </m:e>
                      <m:sup>
                        <m:r>
                          <a:rPr lang="en-US" altLang="zh-CN" sz="2200" b="0" i="1" smtClean="0">
                            <a:latin typeface="Cambria Math"/>
                          </a:rPr>
                          <m:t>2</m:t>
                        </m:r>
                      </m:sup>
                    </m:sSup>
                    <m:r>
                      <a:rPr lang="en-US" altLang="zh-CN" sz="2200" b="0" i="1" smtClean="0">
                        <a:latin typeface="Cambria Math"/>
                      </a:rPr>
                      <m:t>=1</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0626" y="3538173"/>
                <a:ext cx="3536289" cy="430887"/>
              </a:xfrm>
              <a:prstGeom prst="rect">
                <a:avLst/>
              </a:prstGeom>
              <a:blipFill rotWithShape="1">
                <a:blip r:embed="rId5"/>
                <a:stretch>
                  <a:fillRect t="-7042" r="-1552" b="-28169"/>
                </a:stretch>
              </a:blipFill>
            </p:spPr>
            <p:txBody>
              <a:bodyPr/>
              <a:lstStyle/>
              <a:p>
                <a:r>
                  <a:rPr lang="zh-CN" altLang="en-US">
                    <a:noFill/>
                  </a:rPr>
                  <a:t> </a:t>
                </a:r>
              </a:p>
            </p:txBody>
          </p:sp>
        </mc:Fallback>
      </mc:AlternateContent>
      <p:sp>
        <p:nvSpPr>
          <p:cNvPr id="12" name="矩形 11"/>
          <p:cNvSpPr/>
          <p:nvPr/>
        </p:nvSpPr>
        <p:spPr>
          <a:xfrm>
            <a:off x="254947" y="998730"/>
            <a:ext cx="8370930"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expected value and variance of standard normal distribution</a:t>
            </a:r>
            <a:endParaRPr lang="zh-CN" altLang="en-US" sz="22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38</a:t>
            </a:fld>
            <a:endParaRPr lang="en-US" altLang="zh-CN" dirty="0"/>
          </a:p>
        </p:txBody>
      </p:sp>
    </p:spTree>
    <p:extLst>
      <p:ext uri="{BB962C8B-B14F-4D97-AF65-F5344CB8AC3E}">
        <p14:creationId xmlns:p14="http://schemas.microsoft.com/office/powerpoint/2010/main" val="112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54947" y="1763815"/>
                <a:ext cx="8734861" cy="592022"/>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𝑍</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a:r>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m:t>
                        </m:r>
                        <m:r>
                          <a:rPr lang="en-US" altLang="zh-CN" sz="2200" b="0" i="1" smtClean="0">
                            <a:latin typeface="Cambria Math"/>
                            <a:ea typeface="Cambria Math"/>
                          </a:rPr>
                          <m:t>𝑧</m:t>
                        </m:r>
                      </m:e>
                    </m:d>
                    <m:r>
                      <a:rPr lang="en-US" altLang="zh-CN" sz="2200" b="0" i="1" smtClean="0">
                        <a:latin typeface="Cambria Math"/>
                        <a:ea typeface="Cambria Math"/>
                      </a:rPr>
                      <m:t>=</m:t>
                    </m:r>
                    <m:nary>
                      <m:naryPr>
                        <m:ctrlPr>
                          <a:rPr lang="en-US" altLang="zh-CN" sz="2200" b="0" i="1" smtClean="0">
                            <a:latin typeface="Cambria Math" panose="02040503050406030204" pitchFamily="18" charset="0"/>
                            <a:ea typeface="Cambria Math"/>
                          </a:rPr>
                        </m:ctrlPr>
                      </m:naryPr>
                      <m:sub>
                        <m:r>
                          <m:rPr>
                            <m:brk m:alnAt="23"/>
                          </m:rPr>
                          <a:rPr lang="en-US" altLang="zh-CN" sz="2200" b="0" i="1" smtClean="0">
                            <a:latin typeface="Cambria Math"/>
                            <a:ea typeface="Cambria Math"/>
                          </a:rPr>
                          <m:t>−</m:t>
                        </m:r>
                        <m:r>
                          <a:rPr lang="en-US" altLang="zh-CN" sz="2200" b="0" i="1" smtClean="0">
                            <a:latin typeface="Cambria Math"/>
                            <a:ea typeface="Cambria Math"/>
                          </a:rPr>
                          <m:t>∞</m:t>
                        </m:r>
                      </m:sub>
                      <m:sup>
                        <m:r>
                          <a:rPr lang="en-US" altLang="zh-CN" sz="2200" b="0" i="1" smtClean="0">
                            <a:latin typeface="Cambria Math"/>
                            <a:ea typeface="Cambria Math"/>
                          </a:rPr>
                          <m:t>𝑧</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𝑧</m:t>
                                </m:r>
                              </m:e>
                              <m:sup>
                                <m:r>
                                  <a:rPr lang="en-US" altLang="zh-CN" sz="2200" i="1">
                                    <a:latin typeface="Cambria Math"/>
                                  </a:rPr>
                                  <m:t>2</m:t>
                                </m:r>
                              </m:sup>
                            </m:sSup>
                            <m:r>
                              <a:rPr lang="en-US" altLang="zh-CN" sz="2200" i="1">
                                <a:latin typeface="Cambria Math"/>
                              </a:rPr>
                              <m:t>/2</m:t>
                            </m:r>
                          </m:sup>
                        </m:sSup>
                        <m:r>
                          <a:rPr lang="en-US" altLang="zh-CN" sz="2200" b="0" i="1" smtClean="0">
                            <a:latin typeface="Cambria Math"/>
                          </a:rPr>
                          <m:t>𝑑𝑧</m:t>
                        </m:r>
                      </m:e>
                    </m:nary>
                  </m:oMath>
                </a14:m>
                <a:r>
                  <a:rPr lang="en-US" altLang="zh-CN" sz="2200" dirty="0">
                    <a:latin typeface="Times New Roman" panose="02020603050405020304" pitchFamily="18" charset="0"/>
                    <a:cs typeface="Times New Roman" panose="02020603050405020304" pitchFamily="18" charset="0"/>
                  </a:rPr>
                  <a:t>, which we denote by </a:t>
                </a:r>
                <a14:m>
                  <m:oMath xmlns:m="http://schemas.openxmlformats.org/officeDocument/2006/math">
                    <m:r>
                      <m:rPr>
                        <m:sty m:val="p"/>
                      </m:rPr>
                      <a:rPr lang="el-GR" altLang="zh-CN" sz="2200" i="1" smtClean="0">
                        <a:latin typeface="Cambria Math"/>
                        <a:ea typeface="Cambria Math"/>
                      </a:rPr>
                      <m:t>Φ</m:t>
                    </m:r>
                    <m:r>
                      <a:rPr lang="en-US" altLang="zh-CN" sz="2200" b="0" i="1" smtClean="0">
                        <a:latin typeface="Cambria Math"/>
                        <a:ea typeface="Cambria Math"/>
                      </a:rPr>
                      <m:t>(</m:t>
                    </m:r>
                    <m:r>
                      <a:rPr lang="en-US" altLang="zh-CN" sz="2200" b="0" i="1" smtClean="0">
                        <a:latin typeface="Cambria Math"/>
                        <a:ea typeface="Cambria Math"/>
                      </a:rPr>
                      <m:t>𝑧</m:t>
                    </m:r>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54947" y="1763815"/>
                <a:ext cx="8734861" cy="592022"/>
              </a:xfrm>
              <a:prstGeom prst="rect">
                <a:avLst/>
              </a:prstGeom>
              <a:blipFill>
                <a:blip r:embed="rId2"/>
                <a:stretch>
                  <a:fillRect l="-907" b="-5155"/>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898" y="2663915"/>
            <a:ext cx="5161905" cy="1866667"/>
          </a:xfrm>
          <a:prstGeom prst="rect">
            <a:avLst/>
          </a:prstGeom>
        </p:spPr>
      </p:pic>
      <p:sp>
        <p:nvSpPr>
          <p:cNvPr id="4" name="矩形 3"/>
          <p:cNvSpPr/>
          <p:nvPr/>
        </p:nvSpPr>
        <p:spPr>
          <a:xfrm>
            <a:off x="254947" y="1183866"/>
            <a:ext cx="837093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err="1">
                <a:solidFill>
                  <a:srgbClr val="FF0000"/>
                </a:solidFill>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a:t>
            </a:r>
            <a:r>
              <a:rPr lang="en-US" altLang="zh-CN" sz="2200" dirty="0">
                <a:solidFill>
                  <a:srgbClr val="FF0000"/>
                </a:solidFill>
                <a:latin typeface="Times New Roman" panose="02020603050405020304" pitchFamily="18" charset="0"/>
                <a:cs typeface="Times New Roman" panose="02020603050405020304" pitchFamily="18" charset="0"/>
              </a:rPr>
              <a:t>standard</a:t>
            </a:r>
            <a:r>
              <a:rPr lang="en-US" altLang="zh-CN" sz="2200" dirty="0">
                <a:latin typeface="Times New Roman" panose="02020603050405020304" pitchFamily="18" charset="0"/>
                <a:cs typeface="Times New Roman" panose="02020603050405020304" pitchFamily="18" charset="0"/>
              </a:rPr>
              <a:t> normal distribution</a:t>
            </a:r>
            <a:endParaRPr lang="zh-CN" altLang="en-US" sz="2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1"/>
          </p:nvPr>
        </p:nvSpPr>
        <p:spPr/>
        <p:txBody>
          <a:bodyPr/>
          <a:lstStyle/>
          <a:p>
            <a:pPr>
              <a:defRPr/>
            </a:pPr>
            <a:fld id="{DF2308B0-52A9-437D-9700-D7B37876F5B1}" type="slidenum">
              <a:rPr lang="zh-CN" altLang="en-US" smtClean="0"/>
              <a:pPr>
                <a:defRPr/>
              </a:pPr>
              <a:t>39</a:t>
            </a:fld>
            <a:endParaRPr lang="en-US" altLang="zh-CN" dirty="0"/>
          </a:p>
        </p:txBody>
      </p:sp>
    </p:spTree>
    <p:extLst>
      <p:ext uri="{BB962C8B-B14F-4D97-AF65-F5344CB8AC3E}">
        <p14:creationId xmlns:p14="http://schemas.microsoft.com/office/powerpoint/2010/main" val="7912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306" y="1476404"/>
            <a:ext cx="553561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Question 1</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309081" y="2054896"/>
                <a:ext cx="8532441" cy="430887"/>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i="1" dirty="0">
                        <a:latin typeface="Cambria Math"/>
                      </a:rPr>
                      <m:t>𝑓</m:t>
                    </m:r>
                    <m:r>
                      <a:rPr lang="en-US" altLang="zh-CN" sz="2200" i="1" dirty="0">
                        <a:latin typeface="Cambria Math"/>
                      </a:rPr>
                      <m:t>(</m:t>
                    </m:r>
                    <m:r>
                      <a:rPr lang="en-US" altLang="zh-CN" sz="2200" i="1" dirty="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to be a legitimate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is it possible </a:t>
                </a:r>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&gt;1</m:t>
                    </m:r>
                  </m:oMath>
                </a14:m>
                <a:r>
                  <a:rPr lang="en-US" altLang="zh-CN" sz="2200" dirty="0">
                    <a:latin typeface="Times New Roman" panose="02020603050405020304" pitchFamily="18" charset="0"/>
                    <a:cs typeface="Times New Roman" panose="02020603050405020304" pitchFamily="18" charset="0"/>
                  </a:rPr>
                  <a:t> for some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9081" y="2054896"/>
                <a:ext cx="8532441" cy="430887"/>
              </a:xfrm>
              <a:prstGeom prst="rect">
                <a:avLst/>
              </a:prstGeom>
              <a:blipFill>
                <a:blip r:embed="rId2"/>
                <a:stretch>
                  <a:fillRect l="-929" t="-9859" b="-28169"/>
                </a:stretch>
              </a:blipFill>
            </p:spPr>
            <p:txBody>
              <a:bodyPr/>
              <a:lstStyle/>
              <a:p>
                <a:r>
                  <a:rPr lang="zh-CN" altLang="en-US">
                    <a:noFill/>
                  </a:rPr>
                  <a:t> </a:t>
                </a:r>
              </a:p>
            </p:txBody>
          </p:sp>
        </mc:Fallback>
      </mc:AlternateContent>
      <p:sp>
        <p:nvSpPr>
          <p:cNvPr id="7" name="TextBox 6"/>
          <p:cNvSpPr txBox="1"/>
          <p:nvPr/>
        </p:nvSpPr>
        <p:spPr>
          <a:xfrm>
            <a:off x="309082" y="2645784"/>
            <a:ext cx="13951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Yes, it is.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69784" y="3178204"/>
                <a:ext cx="6750750" cy="699550"/>
              </a:xfrm>
              <a:prstGeom prst="rect">
                <a:avLst/>
              </a:prstGeom>
              <a:noFill/>
            </p:spPr>
            <p:txBody>
              <a:bodyPr wrap="square" rtlCol="0">
                <a:spAutoFit/>
              </a:bodyPr>
              <a:lstStyle/>
              <a:p>
                <a:r>
                  <a:rPr lang="en-US" altLang="zh-CN" sz="2200" dirty="0">
                    <a:latin typeface="+mj-lt"/>
                  </a:rPr>
                  <a:t> </a:t>
                </a:r>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r>
                              <a:rPr lang="en-US" altLang="zh-CN" sz="2200" b="0" i="1" smtClean="0">
                                <a:latin typeface="Cambria Math"/>
                              </a:rPr>
                              <m:t>2,  0</m:t>
                            </m:r>
                            <m:r>
                              <a:rPr lang="en-US" altLang="zh-CN" sz="2200" b="0" i="1" smtClean="0">
                                <a:latin typeface="Cambria Math"/>
                                <a:ea typeface="Cambria Math"/>
                              </a:rPr>
                              <m:t>≤</m:t>
                            </m:r>
                            <m:r>
                              <a:rPr lang="en-US" altLang="zh-CN" sz="2200" b="0" i="1" smtClean="0">
                                <a:latin typeface="Cambria Math"/>
                              </a:rPr>
                              <m:t>𝑥</m:t>
                            </m:r>
                            <m:r>
                              <a:rPr lang="en-US" altLang="zh-CN" sz="2200" b="0" i="1" smtClean="0">
                                <a:latin typeface="Cambria Math"/>
                              </a:rPr>
                              <m:t>&lt;0.5</m:t>
                            </m:r>
                          </m:e>
                          <m:e>
                            <m:r>
                              <a:rPr lang="en-US" altLang="zh-CN" sz="2200" b="0" i="1" smtClean="0">
                                <a:latin typeface="Cambria Math"/>
                              </a:rPr>
                              <m:t>&amp;0,     </m:t>
                            </m:r>
                            <m:r>
                              <a:rPr lang="en-US" altLang="zh-CN" sz="2200" b="0" i="1" smtClean="0">
                                <a:latin typeface="Cambria Math"/>
                              </a:rPr>
                              <m:t>𝑜𝑡h𝑒𝑟𝑤𝑖𝑠𝑒</m:t>
                            </m:r>
                          </m:e>
                        </m:eqArr>
                      </m:e>
                    </m:d>
                  </m:oMath>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9784" y="3178204"/>
                <a:ext cx="6750750" cy="69955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077" y="3967764"/>
                <a:ext cx="7411901" cy="557012"/>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𝑓</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is nonnegative for all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nary>
                      <m:naryPr>
                        <m:ctrlPr>
                          <a:rPr lang="en-US" altLang="zh-CN" sz="2200" i="1" smtClean="0">
                            <a:latin typeface="Cambria Math" panose="02040503050406030204" pitchFamily="18" charset="0"/>
                          </a:rPr>
                        </m:ctrlPr>
                      </m:naryPr>
                      <m:sub>
                        <m:r>
                          <m:rPr>
                            <m:brk m:alnAt="23"/>
                          </m:rPr>
                          <a:rPr lang="en-US" altLang="zh-CN" sz="2200" i="1">
                            <a:latin typeface="Cambria Math"/>
                          </a:rPr>
                          <m:t>−</m:t>
                        </m:r>
                        <m:r>
                          <a:rPr lang="en-US" altLang="zh-CN" sz="2200" i="1">
                            <a:latin typeface="Cambria Math"/>
                            <a:ea typeface="Cambria Math"/>
                          </a:rPr>
                          <m:t>∞</m:t>
                        </m:r>
                      </m:sub>
                      <m:sup>
                        <m:r>
                          <a:rPr lang="en-US" altLang="zh-CN" sz="2200" i="1">
                            <a:latin typeface="Cambria Math"/>
                          </a:rPr>
                          <m:t>+</m:t>
                        </m:r>
                        <m:r>
                          <a:rPr lang="en-US" altLang="zh-CN" sz="2200" i="1">
                            <a:latin typeface="Cambria Math"/>
                            <a:ea typeface="Cambria Math"/>
                          </a:rPr>
                          <m:t>∞</m:t>
                        </m:r>
                      </m:sup>
                      <m:e>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𝑥</m:t>
                            </m:r>
                          </m:e>
                        </m:d>
                        <m:r>
                          <a:rPr lang="en-US" altLang="zh-CN" sz="2200" i="1">
                            <a:latin typeface="Cambria Math"/>
                          </a:rPr>
                          <m:t>𝑑𝑥</m:t>
                        </m:r>
                      </m:e>
                    </m:nary>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0.5</m:t>
                        </m:r>
                      </m:sup>
                      <m:e>
                        <m:r>
                          <a:rPr lang="en-US" altLang="zh-CN" sz="2200" b="0" i="1" smtClean="0">
                            <a:latin typeface="Cambria Math"/>
                          </a:rPr>
                          <m:t>2</m:t>
                        </m:r>
                        <m:r>
                          <a:rPr lang="en-US" altLang="zh-CN" sz="2200" b="0" i="1" smtClean="0">
                            <a:latin typeface="Cambria Math"/>
                          </a:rPr>
                          <m:t>𝑑𝑥</m:t>
                        </m:r>
                      </m:e>
                    </m:nary>
                    <m:r>
                      <a:rPr lang="en-US" altLang="zh-CN" sz="2200" b="0" i="1" smtClean="0">
                        <a:latin typeface="Cambria Math"/>
                        <a:ea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64077" y="3967764"/>
                <a:ext cx="7411901" cy="557012"/>
              </a:xfrm>
              <a:prstGeom prst="rect">
                <a:avLst/>
              </a:prstGeom>
              <a:blipFill>
                <a:blip r:embed="rId4"/>
                <a:stretch>
                  <a:fillRect r="-164" b="-12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5306" y="4698661"/>
                <a:ext cx="489983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And thus </a:t>
                </a:r>
                <a14:m>
                  <m:oMath xmlns:m="http://schemas.openxmlformats.org/officeDocument/2006/math">
                    <m:r>
                      <a:rPr lang="en-US" altLang="zh-CN" sz="2200" i="1" dirty="0">
                        <a:latin typeface="Cambria Math"/>
                      </a:rPr>
                      <m:t>𝑓</m:t>
                    </m:r>
                    <m:r>
                      <a:rPr lang="en-US" altLang="zh-CN" sz="2200" i="1" dirty="0">
                        <a:latin typeface="Cambria Math"/>
                      </a:rPr>
                      <m:t>(</m:t>
                    </m:r>
                    <m:r>
                      <a:rPr lang="en-US" altLang="zh-CN" sz="2200" i="1" dirty="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is a legitimate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25306" y="4698661"/>
                <a:ext cx="4899839" cy="430887"/>
              </a:xfrm>
              <a:prstGeom prst="rect">
                <a:avLst/>
              </a:prstGeom>
              <a:blipFill>
                <a:blip r:embed="rId5"/>
                <a:stretch>
                  <a:fillRect l="-1617" t="-10000" b="-28571"/>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4</a:t>
            </a:fld>
            <a:endParaRPr lang="en-US" altLang="zh-CN" dirty="0"/>
          </a:p>
        </p:txBody>
      </p:sp>
    </p:spTree>
    <p:extLst>
      <p:ext uri="{BB962C8B-B14F-4D97-AF65-F5344CB8AC3E}">
        <p14:creationId xmlns:p14="http://schemas.microsoft.com/office/powerpoint/2010/main" val="167635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994451"/>
            <a:ext cx="6085715" cy="281904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4009786"/>
            <a:ext cx="6038096" cy="2209524"/>
          </a:xfrm>
          <a:prstGeom prst="rect">
            <a:avLst/>
          </a:prstGeom>
        </p:spPr>
      </p:pic>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40</a:t>
            </a:fld>
            <a:endParaRPr lang="en-US" altLang="zh-CN" dirty="0"/>
          </a:p>
        </p:txBody>
      </p:sp>
    </p:spTree>
    <p:extLst>
      <p:ext uri="{BB962C8B-B14F-4D97-AF65-F5344CB8AC3E}">
        <p14:creationId xmlns:p14="http://schemas.microsoft.com/office/powerpoint/2010/main" val="555648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51520" y="1024573"/>
                <a:ext cx="8640960" cy="769441"/>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Example </a:t>
                </a:r>
                <a:r>
                  <a:rPr lang="en-US" altLang="zh-CN" sz="2200" dirty="0">
                    <a:latin typeface="Times New Roman" panose="02020603050405020304" pitchFamily="18" charset="0"/>
                    <a:cs typeface="Times New Roman" panose="02020603050405020304" pitchFamily="18" charset="0"/>
                  </a:rPr>
                  <a:t>Let’s determine the following standard normal probabilities: (a)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𝑍</m:t>
                    </m:r>
                    <m:r>
                      <a:rPr lang="en-US" altLang="zh-CN" sz="2200" b="0" i="1" smtClean="0">
                        <a:latin typeface="Cambria Math"/>
                        <a:ea typeface="Cambria Math"/>
                      </a:rPr>
                      <m:t>≤0.95</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(b) </a:t>
                </a:r>
                <a14:m>
                  <m:oMath xmlns:m="http://schemas.openxmlformats.org/officeDocument/2006/math">
                    <m:r>
                      <a:rPr lang="en-US" altLang="zh-CN" sz="2200" i="1">
                        <a:latin typeface="Cambria Math"/>
                      </a:rPr>
                      <m:t>𝑃</m:t>
                    </m:r>
                    <m:r>
                      <a:rPr lang="en-US" altLang="zh-CN" sz="2200" i="1">
                        <a:latin typeface="Cambria Math"/>
                      </a:rPr>
                      <m:t>(</m:t>
                    </m:r>
                    <m:r>
                      <a:rPr lang="en-US" altLang="zh-CN" sz="2200" i="1">
                        <a:latin typeface="Cambria Math"/>
                      </a:rPr>
                      <m:t>𝑍</m:t>
                    </m:r>
                    <m:r>
                      <a:rPr lang="en-US" altLang="zh-CN" sz="2200" i="1">
                        <a:latin typeface="Cambria Math"/>
                        <a:ea typeface="Cambria Math"/>
                      </a:rPr>
                      <m:t>≤</m:t>
                    </m:r>
                    <m:r>
                      <a:rPr lang="en-US" altLang="zh-CN" sz="2200" b="0" i="1" smtClean="0">
                        <a:latin typeface="Cambria Math"/>
                        <a:ea typeface="Cambria Math"/>
                      </a:rPr>
                      <m:t>−2</m:t>
                    </m:r>
                    <m:r>
                      <a:rPr lang="en-US" altLang="zh-CN" sz="2200" i="1">
                        <a:latin typeface="Cambria Math"/>
                        <a:ea typeface="Cambria Math"/>
                      </a:rPr>
                      <m:t>.95</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 (c) </a:t>
                </a:r>
                <a14:m>
                  <m:oMath xmlns:m="http://schemas.openxmlformats.org/officeDocument/2006/math">
                    <m:r>
                      <a:rPr lang="en-US" altLang="zh-CN" sz="2200" i="1">
                        <a:latin typeface="Cambria Math"/>
                      </a:rPr>
                      <m:t>𝑃</m:t>
                    </m:r>
                    <m:d>
                      <m:dPr>
                        <m:ctrlPr>
                          <a:rPr lang="en-US" altLang="zh-CN" sz="2200" i="1">
                            <a:latin typeface="Cambria Math" panose="02040503050406030204" pitchFamily="18" charset="0"/>
                          </a:rPr>
                        </m:ctrlPr>
                      </m:dPr>
                      <m:e>
                        <m:r>
                          <a:rPr lang="en-US" altLang="zh-CN" sz="2200" b="0" i="1" smtClean="0">
                            <a:latin typeface="Cambria Math"/>
                          </a:rPr>
                          <m:t>−0.95</m:t>
                        </m:r>
                        <m:r>
                          <a:rPr lang="en-US" altLang="zh-CN" sz="2200" b="0" i="1" smtClean="0">
                            <a:latin typeface="Cambria Math"/>
                            <a:ea typeface="Cambria Math"/>
                          </a:rPr>
                          <m:t>≤</m:t>
                        </m:r>
                        <m:r>
                          <a:rPr lang="en-US" altLang="zh-CN" sz="2200" i="1">
                            <a:latin typeface="Cambria Math"/>
                          </a:rPr>
                          <m:t>𝑍</m:t>
                        </m:r>
                        <m:r>
                          <a:rPr lang="en-US" altLang="zh-CN" sz="2200" i="1">
                            <a:latin typeface="Cambria Math"/>
                            <a:ea typeface="Cambria Math"/>
                          </a:rPr>
                          <m:t>≤0.95</m:t>
                        </m:r>
                      </m:e>
                    </m:d>
                    <m:r>
                      <a:rPr lang="en-US" altLang="zh-CN" sz="2200" b="0" i="0" smtClean="0">
                        <a:latin typeface="Cambria Math"/>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51520" y="1024573"/>
                <a:ext cx="8640960" cy="769441"/>
              </a:xfrm>
              <a:prstGeom prst="rect">
                <a:avLst/>
              </a:prstGeom>
              <a:blipFill>
                <a:blip r:embed="rId2"/>
                <a:stretch>
                  <a:fillRect l="-917" t="-5556" r="-846" b="-15873"/>
                </a:stretch>
              </a:blipFill>
            </p:spPr>
            <p:txBody>
              <a:bodyPr/>
              <a:lstStyle/>
              <a:p>
                <a:r>
                  <a:rPr lang="zh-CN" altLang="en-US">
                    <a:noFill/>
                  </a:rPr>
                  <a:t> </a:t>
                </a:r>
              </a:p>
            </p:txBody>
          </p:sp>
        </mc:Fallback>
      </mc:AlternateContent>
      <p:sp>
        <p:nvSpPr>
          <p:cNvPr id="4" name="TextBox 3"/>
          <p:cNvSpPr txBox="1"/>
          <p:nvPr/>
        </p:nvSpPr>
        <p:spPr>
          <a:xfrm>
            <a:off x="251520" y="1827983"/>
            <a:ext cx="148516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206515" y="2295189"/>
                <a:ext cx="4717958"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(a) </a:t>
                </a:r>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≤0.95</m:t>
                        </m:r>
                      </m:e>
                    </m:d>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0.95</m:t>
                        </m:r>
                      </m:e>
                    </m:d>
                    <m:r>
                      <a:rPr lang="en-US" altLang="zh-CN" sz="2200" b="0" i="1" smtClean="0">
                        <a:latin typeface="Cambria Math"/>
                        <a:ea typeface="Cambria Math"/>
                      </a:rPr>
                      <m:t>=0.8289</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6515" y="2295189"/>
                <a:ext cx="4717958" cy="430887"/>
              </a:xfrm>
              <a:prstGeom prst="rect">
                <a:avLst/>
              </a:prstGeom>
              <a:blipFill>
                <a:blip r:embed="rId3"/>
                <a:stretch>
                  <a:fillRect l="-1680"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4163" y="2728083"/>
                <a:ext cx="5059398"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(b) </a:t>
                </a:r>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≤−2.95</m:t>
                        </m:r>
                      </m:e>
                    </m:d>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−2.95</m:t>
                        </m:r>
                      </m:e>
                    </m:d>
                    <m:r>
                      <a:rPr lang="en-US" altLang="zh-CN" sz="2200" b="0" i="1" smtClean="0">
                        <a:latin typeface="Cambria Math"/>
                        <a:ea typeface="Cambria Math"/>
                      </a:rPr>
                      <m:t>=0.0016</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4163" y="2728083"/>
                <a:ext cx="5059398" cy="430887"/>
              </a:xfrm>
              <a:prstGeom prst="rect">
                <a:avLst/>
              </a:prstGeom>
              <a:blipFill>
                <a:blip r:embed="rId4"/>
                <a:stretch>
                  <a:fillRect l="-1566"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05999" y="4753308"/>
                <a:ext cx="771140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a:rPr>
                        <m:t>𝑃</m:t>
                      </m:r>
                      <m:d>
                        <m:dPr>
                          <m:ctrlPr>
                            <a:rPr lang="en-US" altLang="zh-CN" sz="2200" i="1">
                              <a:latin typeface="Cambria Math" panose="02040503050406030204" pitchFamily="18" charset="0"/>
                            </a:rPr>
                          </m:ctrlPr>
                        </m:dPr>
                        <m:e>
                          <m:r>
                            <a:rPr lang="en-US" altLang="zh-CN" sz="2200" i="1">
                              <a:latin typeface="Cambria Math"/>
                            </a:rPr>
                            <m:t>−0.95</m:t>
                          </m:r>
                          <m:r>
                            <a:rPr lang="en-US" altLang="zh-CN" sz="2200" i="1">
                              <a:latin typeface="Cambria Math"/>
                              <a:ea typeface="Cambria Math"/>
                            </a:rPr>
                            <m:t>≤</m:t>
                          </m:r>
                          <m:r>
                            <a:rPr lang="en-US" altLang="zh-CN" sz="2200" i="1">
                              <a:latin typeface="Cambria Math"/>
                            </a:rPr>
                            <m:t>𝑍</m:t>
                          </m:r>
                          <m:r>
                            <a:rPr lang="en-US" altLang="zh-CN" sz="2200" i="1">
                              <a:latin typeface="Cambria Math"/>
                              <a:ea typeface="Cambria Math"/>
                            </a:rPr>
                            <m:t>≤0.95</m:t>
                          </m:r>
                        </m:e>
                      </m:d>
                      <m:r>
                        <a:rPr lang="en-US" altLang="zh-CN" sz="2200" b="0" i="1" smtClean="0">
                          <a:latin typeface="Cambria Math"/>
                          <a:ea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0.95</m:t>
                          </m:r>
                        </m:e>
                      </m:d>
                      <m:r>
                        <a:rPr lang="en-US" altLang="zh-CN" sz="2200" b="0" i="1" smtClean="0">
                          <a:latin typeface="Cambria Math"/>
                          <a:ea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−0.95</m:t>
                          </m:r>
                        </m:e>
                      </m:d>
                      <m:r>
                        <a:rPr lang="en-US" altLang="zh-CN" sz="2200" b="0" i="1" smtClean="0">
                          <a:latin typeface="Cambria Math"/>
                          <a:ea typeface="Cambria Math"/>
                        </a:rPr>
                        <m:t>=2</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0.95</m:t>
                          </m:r>
                        </m:e>
                      </m:d>
                      <m:r>
                        <a:rPr lang="en-US" altLang="zh-CN" sz="2200" b="0" i="1" smtClean="0">
                          <a:latin typeface="Cambria Math"/>
                          <a:ea typeface="Cambria Math"/>
                        </a:rPr>
                        <m:t>−1</m:t>
                      </m:r>
                    </m:oMath>
                  </m:oMathPara>
                </a14:m>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505999" y="4753308"/>
                <a:ext cx="7711406" cy="43088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16505" y="3202246"/>
                <a:ext cx="5020220"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 (c) Since </a:t>
                </a:r>
                <a14:m>
                  <m:oMath xmlns:m="http://schemas.openxmlformats.org/officeDocument/2006/math">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𝑧</m:t>
                        </m:r>
                        <m:r>
                          <a:rPr lang="en-US" altLang="zh-CN" sz="2200" i="1">
                            <a:latin typeface="Cambria Math"/>
                          </a:rPr>
                          <m:t>;0,1</m:t>
                        </m:r>
                      </m:e>
                    </m:d>
                  </m:oMath>
                </a14:m>
                <a:r>
                  <a:rPr lang="en-US" altLang="zh-CN" sz="2200" dirty="0">
                    <a:latin typeface="Times New Roman" panose="02020603050405020304" pitchFamily="18" charset="0"/>
                    <a:cs typeface="Times New Roman" panose="02020603050405020304" pitchFamily="18" charset="0"/>
                  </a:rPr>
                  <a:t> is symmetric about </a:t>
                </a:r>
                <a14:m>
                  <m:oMath xmlns:m="http://schemas.openxmlformats.org/officeDocument/2006/math">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16505" y="3202246"/>
                <a:ext cx="5020220" cy="430887"/>
              </a:xfrm>
              <a:prstGeom prst="rect">
                <a:avLst/>
              </a:prstGeom>
              <a:blipFill>
                <a:blip r:embed="rId6"/>
                <a:stretch>
                  <a:fillRect l="-243" t="-8451" r="-607"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5213" y="3633133"/>
                <a:ext cx="2316083" cy="592022"/>
              </a:xfrm>
              <a:prstGeom prst="rect">
                <a:avLst/>
              </a:prstGeom>
              <a:noFill/>
            </p:spPr>
            <p:txBody>
              <a:bodyPr wrap="none" rtlCol="0">
                <a:spAutoFit/>
              </a:bodyPr>
              <a:lstStyle/>
              <a:p>
                <a14:m>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r>
                          <a:rPr lang="en-US" altLang="zh-CN" sz="2200" b="0" i="1" smtClean="0">
                            <a:latin typeface="Cambria Math"/>
                          </a:rPr>
                          <m:t>𝑎</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𝑧</m:t>
                                </m:r>
                              </m:e>
                              <m:sup>
                                <m:r>
                                  <a:rPr lang="en-US" altLang="zh-CN" sz="2200" i="1">
                                    <a:latin typeface="Cambria Math"/>
                                  </a:rPr>
                                  <m:t>2</m:t>
                                </m:r>
                              </m:sup>
                            </m:sSup>
                            <m:r>
                              <a:rPr lang="en-US" altLang="zh-CN" sz="2200" i="1">
                                <a:latin typeface="Cambria Math"/>
                              </a:rPr>
                              <m:t>/2</m:t>
                            </m:r>
                          </m:sup>
                        </m:sSup>
                      </m:e>
                    </m:nary>
                    <m:r>
                      <a:rPr lang="en-US" altLang="zh-CN" sz="2200" b="0" i="1" smtClean="0">
                        <a:latin typeface="Cambria Math"/>
                      </a:rPr>
                      <m:t>𝑑𝑧</m:t>
                    </m:r>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585213" y="3633133"/>
                <a:ext cx="2316083" cy="59202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87721" y="3634862"/>
                <a:ext cx="2617063" cy="592022"/>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a:rPr lang="en-US" altLang="zh-CN" sz="2200" b="0" i="1" smtClean="0">
                            <a:latin typeface="Cambria Math"/>
                          </a:rPr>
                          <m:t>𝑎</m:t>
                        </m:r>
                      </m:sub>
                      <m:sup>
                        <m:r>
                          <a:rPr lang="en-US" altLang="zh-CN" sz="2200" b="0" i="1" smtClean="0">
                            <a:latin typeface="Cambria Math"/>
                          </a:rPr>
                          <m:t>∞</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b="0" i="1" smtClean="0">
                                    <a:latin typeface="Cambria Math"/>
                                  </a:rPr>
                                  <m:t>𝑦</m:t>
                                </m:r>
                              </m:e>
                              <m:sup>
                                <m:r>
                                  <a:rPr lang="en-US" altLang="zh-CN" sz="2200" i="1">
                                    <a:latin typeface="Cambria Math"/>
                                  </a:rPr>
                                  <m:t>2</m:t>
                                </m:r>
                              </m:sup>
                            </m:sSup>
                            <m:r>
                              <a:rPr lang="en-US" altLang="zh-CN" sz="2200" i="1">
                                <a:latin typeface="Cambria Math"/>
                              </a:rPr>
                              <m:t>/2</m:t>
                            </m:r>
                          </m:sup>
                        </m:sSup>
                        <m:r>
                          <a:rPr lang="en-US" altLang="zh-CN" sz="2200" b="0" i="1" smtClean="0">
                            <a:latin typeface="Cambria Math"/>
                          </a:rPr>
                          <m:t>𝑑𝑦</m:t>
                        </m:r>
                      </m:e>
                    </m:nary>
                  </m:oMath>
                </a14:m>
                <a:r>
                  <a:rPr lang="en-US" altLang="zh-CN" sz="2200" dirty="0">
                    <a:latin typeface="+mj-lt"/>
                  </a:rPr>
                  <a:t>.</a:t>
                </a:r>
                <a:r>
                  <a:rPr lang="zh-CN" altLang="en-US" sz="2200" dirty="0">
                    <a:latin typeface="+mj-lt"/>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2787721" y="3634862"/>
                <a:ext cx="2617063" cy="592022"/>
              </a:xfrm>
              <a:prstGeom prst="rect">
                <a:avLst/>
              </a:prstGeom>
              <a:blipFill rotWithShape="1">
                <a:blip r:embed="rId8"/>
                <a:stretch>
                  <a:fillRect b="-41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44119" y="4258383"/>
                <a:ext cx="747083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It means that </a:t>
                </a:r>
                <a14:m>
                  <m:oMath xmlns:m="http://schemas.openxmlformats.org/officeDocument/2006/math">
                    <m:r>
                      <m:rPr>
                        <m:sty m:val="p"/>
                      </m:rPr>
                      <a:rPr lang="el-GR" altLang="zh-CN" sz="220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m:t>
                        </m:r>
                        <m:r>
                          <a:rPr lang="en-US" altLang="zh-CN" sz="2200" b="0" i="1" smtClean="0">
                            <a:latin typeface="Cambria Math"/>
                            <a:ea typeface="Cambria Math"/>
                          </a:rPr>
                          <m:t>𝑎</m:t>
                        </m:r>
                      </m:e>
                    </m:d>
                    <m:r>
                      <a:rPr lang="en-US" altLang="zh-CN" sz="2200" b="0" i="1" smtClean="0">
                        <a:latin typeface="Cambria Math"/>
                        <a:ea typeface="Cambria Math"/>
                      </a:rPr>
                      <m:t>=1−</m:t>
                    </m:r>
                    <m:r>
                      <m:rPr>
                        <m:sty m:val="p"/>
                      </m:rPr>
                      <a:rPr lang="el-GR" altLang="zh-CN" sz="2200" b="0" i="1" smtClean="0">
                        <a:latin typeface="Cambria Math"/>
                        <a:ea typeface="Cambria Math"/>
                      </a:rPr>
                      <m:t>Φ</m:t>
                    </m:r>
                    <m:r>
                      <a:rPr lang="en-US" altLang="zh-CN" sz="2200" b="0" i="1" smtClean="0">
                        <a:latin typeface="Cambria Math"/>
                        <a:ea typeface="Cambria Math"/>
                      </a:rPr>
                      <m:t>(</m:t>
                    </m:r>
                    <m:r>
                      <a:rPr lang="en-US" altLang="zh-CN" sz="2200" b="0" i="1" smtClean="0">
                        <a:latin typeface="Cambria Math"/>
                        <a:ea typeface="Cambria Math"/>
                      </a:rPr>
                      <m:t>𝑎</m:t>
                    </m:r>
                    <m:r>
                      <a:rPr lang="en-US" altLang="zh-CN" sz="2200" b="0" i="1" smtClean="0">
                        <a:latin typeface="Cambria Math"/>
                        <a:ea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i="1" dirty="0" smtClean="0">
                        <a:latin typeface="Cambria Math"/>
                      </a:rPr>
                      <m:t>𝑎</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44119" y="4258383"/>
                <a:ext cx="7470831" cy="430887"/>
              </a:xfrm>
              <a:prstGeom prst="rect">
                <a:avLst/>
              </a:prstGeom>
              <a:blipFill>
                <a:blip r:embed="rId9"/>
                <a:stretch>
                  <a:fillRect l="-1061"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21850" y="5193776"/>
                <a:ext cx="138672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=0.6578</m:t>
                    </m:r>
                  </m:oMath>
                </a14:m>
                <a:r>
                  <a:rPr lang="en-US" altLang="zh-CN" sz="2200" dirty="0">
                    <a:latin typeface="+mj-lt"/>
                  </a:rPr>
                  <a:t>.</a:t>
                </a:r>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21850" y="5193776"/>
                <a:ext cx="1386726" cy="430887"/>
              </a:xfrm>
              <a:prstGeom prst="rect">
                <a:avLst/>
              </a:prstGeom>
              <a:blipFill rotWithShape="1">
                <a:blip r:embed="rId10"/>
                <a:stretch>
                  <a:fillRect t="-7042" r="-5286"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05999" y="5624663"/>
                <a:ext cx="7470831" cy="430887"/>
              </a:xfrm>
              <a:prstGeom prst="rect">
                <a:avLst/>
              </a:prstGeom>
              <a:noFill/>
            </p:spPr>
            <p:txBody>
              <a:bodyPr wrap="square" rtlCol="0">
                <a:spAutoFit/>
              </a:bodyPr>
              <a:lstStyle/>
              <a:p>
                <a:r>
                  <a:rPr lang="en-US" altLang="zh-CN" sz="2200" dirty="0">
                    <a:latin typeface="Times New Roman" panose="02020603050405020304" pitchFamily="18" charset="0"/>
                    <a:ea typeface="Cambria Math"/>
                    <a:cs typeface="Times New Roman" panose="02020603050405020304" pitchFamily="18" charset="0"/>
                  </a:rPr>
                  <a:t>More general, </a:t>
                </a:r>
                <a14:m>
                  <m:oMath xmlns:m="http://schemas.openxmlformats.org/officeDocument/2006/math">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rPr>
                          <m:t>−</m:t>
                        </m:r>
                        <m:r>
                          <a:rPr lang="en-US" altLang="zh-CN" sz="2200" b="0" i="1" smtClean="0">
                            <a:latin typeface="Cambria Math"/>
                          </a:rPr>
                          <m:t>𝑎</m:t>
                        </m:r>
                        <m:r>
                          <a:rPr lang="en-US" altLang="zh-CN" sz="2200" i="1">
                            <a:latin typeface="Cambria Math"/>
                            <a:ea typeface="Cambria Math"/>
                          </a:rPr>
                          <m:t>≤</m:t>
                        </m:r>
                        <m:r>
                          <a:rPr lang="en-US" altLang="zh-CN" sz="2200" i="1">
                            <a:latin typeface="Cambria Math"/>
                          </a:rPr>
                          <m:t>𝑍</m:t>
                        </m:r>
                        <m:r>
                          <a:rPr lang="en-US" altLang="zh-CN" sz="2200" i="1">
                            <a:latin typeface="Cambria Math"/>
                            <a:ea typeface="Cambria Math"/>
                          </a:rPr>
                          <m:t>≤</m:t>
                        </m:r>
                        <m:r>
                          <a:rPr lang="en-US" altLang="zh-CN" sz="2200" b="0" i="1" smtClean="0">
                            <a:latin typeface="Cambria Math"/>
                            <a:ea typeface="Cambria Math"/>
                          </a:rPr>
                          <m:t>𝑎</m:t>
                        </m:r>
                      </m:e>
                    </m:d>
                    <m:r>
                      <a:rPr lang="en-US" altLang="zh-CN" sz="2200" b="0" i="1" smtClean="0">
                        <a:latin typeface="Cambria Math"/>
                        <a:ea typeface="Cambria Math"/>
                      </a:rPr>
                      <m:t>=2</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𝑎</m:t>
                        </m:r>
                      </m:e>
                    </m:d>
                    <m:r>
                      <a:rPr lang="en-US" altLang="zh-CN" sz="2200" b="0" i="1" smtClean="0">
                        <a:latin typeface="Cambria Math"/>
                        <a:ea typeface="Cambria Math"/>
                      </a:rPr>
                      <m:t>−1</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i="1" dirty="0" smtClean="0">
                        <a:latin typeface="Cambria Math"/>
                      </a:rPr>
                      <m:t>𝑎</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05999" y="5624663"/>
                <a:ext cx="7470831" cy="430887"/>
              </a:xfrm>
              <a:prstGeom prst="rect">
                <a:avLst/>
              </a:prstGeom>
              <a:blipFill>
                <a:blip r:embed="rId11"/>
                <a:stretch>
                  <a:fillRect l="-1060" t="-10000" b="-28571"/>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41</a:t>
            </a:fld>
            <a:endParaRPr lang="en-US" altLang="zh-CN" dirty="0"/>
          </a:p>
        </p:txBody>
      </p:sp>
    </p:spTree>
    <p:extLst>
      <p:ext uri="{BB962C8B-B14F-4D97-AF65-F5344CB8AC3E}">
        <p14:creationId xmlns:p14="http://schemas.microsoft.com/office/powerpoint/2010/main" val="152831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510" y="908720"/>
            <a:ext cx="8460940"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Percentiles of the Standard Normal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80020" y="1339607"/>
                <a:ext cx="886598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i="1" dirty="0" smtClean="0">
                        <a:latin typeface="Cambria Math"/>
                      </a:rPr>
                      <m:t>𝑝</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between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 Appendix Table A.3 can be used to obtain the (</a:t>
                </a:r>
                <a14:m>
                  <m:oMath xmlns:m="http://schemas.openxmlformats.org/officeDocument/2006/math">
                    <m:r>
                      <a:rPr lang="en-US" altLang="zh-CN" sz="2200" i="1" dirty="0" smtClean="0">
                        <a:latin typeface="Cambria Math"/>
                      </a:rPr>
                      <m:t>100</m:t>
                    </m:r>
                    <m:r>
                      <a:rPr lang="en-US" altLang="zh-CN" sz="2200" i="1" dirty="0" smtClean="0">
                        <a:latin typeface="Cambria Math"/>
                      </a:rPr>
                      <m:t>𝑝</m:t>
                    </m:r>
                  </m:oMath>
                </a14:m>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th</a:t>
                </a:r>
                <a:r>
                  <a:rPr lang="en-US" altLang="zh-CN" sz="2200" dirty="0">
                    <a:latin typeface="Times New Roman" panose="02020603050405020304" pitchFamily="18" charset="0"/>
                    <a:cs typeface="Times New Roman" panose="02020603050405020304" pitchFamily="18" charset="0"/>
                  </a:rPr>
                  <a:t> percentile of the standard normal distribution.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0020" y="1339607"/>
                <a:ext cx="8865985" cy="769441"/>
              </a:xfrm>
              <a:prstGeom prst="rect">
                <a:avLst/>
              </a:prstGeom>
              <a:blipFill>
                <a:blip r:embed="rId2"/>
                <a:stretch>
                  <a:fillRect l="-894" t="-5556" r="-894" b="-15079"/>
                </a:stretch>
              </a:blipFill>
            </p:spPr>
            <p:txBody>
              <a:bodyPr/>
              <a:lstStyle/>
              <a:p>
                <a:r>
                  <a:rPr lang="zh-CN" altLang="en-US">
                    <a:noFill/>
                  </a:rPr>
                  <a:t> </a:t>
                </a: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75" y="2033845"/>
            <a:ext cx="6038096" cy="220952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80020" y="4537864"/>
                <a:ext cx="760584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i="1" dirty="0" smtClean="0">
                        <a:latin typeface="Cambria Math"/>
                      </a:rPr>
                      <m:t>85</m:t>
                    </m:r>
                  </m:oMath>
                </a14:m>
                <a:r>
                  <a:rPr lang="en-US" altLang="zh-CN" sz="2200" dirty="0">
                    <a:latin typeface="Times New Roman" panose="02020603050405020304" pitchFamily="18" charset="0"/>
                    <a:cs typeface="Times New Roman" panose="02020603050405020304" pitchFamily="18" charset="0"/>
                  </a:rPr>
                  <a:t>th percentile of the standard normal distribution?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80020" y="4537864"/>
                <a:ext cx="7605845" cy="430887"/>
              </a:xfrm>
              <a:prstGeom prst="rect">
                <a:avLst/>
              </a:prstGeom>
              <a:blipFill>
                <a:blip r:embed="rId4"/>
                <a:stretch>
                  <a:fillRect l="-1043"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0020" y="5378252"/>
                <a:ext cx="8369653"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Because </a:t>
                </a:r>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≤1.04</m:t>
                        </m:r>
                      </m:e>
                    </m:d>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1.04</m:t>
                        </m:r>
                      </m:e>
                    </m:d>
                    <m:r>
                      <a:rPr lang="en-US" altLang="zh-CN" sz="2200" b="0" i="1" smtClean="0">
                        <a:latin typeface="Cambria Math"/>
                        <a:ea typeface="Cambria Math"/>
                      </a:rPr>
                      <m:t>=0.8508</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0020" y="5378252"/>
                <a:ext cx="8369653" cy="430887"/>
              </a:xfrm>
              <a:prstGeom prst="rect">
                <a:avLst/>
              </a:prstGeom>
              <a:blipFill>
                <a:blip r:embed="rId5"/>
                <a:stretch>
                  <a:fillRect l="-94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61510" y="4980761"/>
                <a:ext cx="8145905"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a:t>
                </a:r>
                <a14:m>
                  <m:oMath xmlns:m="http://schemas.openxmlformats.org/officeDocument/2006/math">
                    <m:r>
                      <a:rPr lang="en-US" altLang="zh-CN" sz="2200" i="1" dirty="0" smtClean="0">
                        <a:latin typeface="Cambria Math"/>
                      </a:rPr>
                      <m:t> </m:t>
                    </m:r>
                    <m:r>
                      <a:rPr lang="en-US" altLang="zh-CN" sz="2200" i="1" dirty="0" smtClean="0">
                        <a:latin typeface="Cambria Math"/>
                      </a:rPr>
                      <m:t>𝑝</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does not appear in the table, the number closest to it is often used.</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61510" y="4980761"/>
                <a:ext cx="8145905" cy="430887"/>
              </a:xfrm>
              <a:prstGeom prst="rect">
                <a:avLst/>
              </a:prstGeom>
              <a:blipFill>
                <a:blip r:embed="rId6"/>
                <a:stretch>
                  <a:fillRect l="-972"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1510" y="5809139"/>
                <a:ext cx="5243743"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a:t>
                </a:r>
                <a14:m>
                  <m:oMath xmlns:m="http://schemas.openxmlformats.org/officeDocument/2006/math">
                    <m:r>
                      <a:rPr lang="en-US" altLang="zh-CN" sz="2200" i="1" dirty="0">
                        <a:latin typeface="Cambria Math"/>
                      </a:rPr>
                      <m:t>85</m:t>
                    </m:r>
                  </m:oMath>
                </a14:m>
                <a:r>
                  <a:rPr lang="en-US" altLang="zh-CN" sz="2200" dirty="0">
                    <a:latin typeface="Times New Roman" panose="02020603050405020304" pitchFamily="18" charset="0"/>
                    <a:cs typeface="Times New Roman" panose="02020603050405020304" pitchFamily="18" charset="0"/>
                  </a:rPr>
                  <a:t>th percentile is approximately </a:t>
                </a:r>
                <a14:m>
                  <m:oMath xmlns:m="http://schemas.openxmlformats.org/officeDocument/2006/math">
                    <m:r>
                      <a:rPr lang="en-US" altLang="zh-CN" sz="2200" i="1" dirty="0" smtClean="0">
                        <a:latin typeface="Cambria Math"/>
                      </a:rPr>
                      <m:t>1.04</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61510" y="5809139"/>
                <a:ext cx="5243743" cy="430887"/>
              </a:xfrm>
              <a:prstGeom prst="rect">
                <a:avLst/>
              </a:prstGeom>
              <a:blipFill>
                <a:blip r:embed="rId7"/>
                <a:stretch>
                  <a:fillRect l="-1510" t="-9859" r="-465" b="-26761"/>
                </a:stretch>
              </a:blipFill>
            </p:spPr>
            <p:txBody>
              <a:bodyPr/>
              <a:lstStyle/>
              <a:p>
                <a:r>
                  <a:rPr lang="zh-CN" altLang="en-US">
                    <a:noFill/>
                  </a:rPr>
                  <a:t> </a:t>
                </a:r>
              </a:p>
            </p:txBody>
          </p:sp>
        </mc:Fallback>
      </mc:AlternateContent>
      <p:sp>
        <p:nvSpPr>
          <p:cNvPr id="4" name="Slide Number Placeholder 3"/>
          <p:cNvSpPr>
            <a:spLocks noGrp="1"/>
          </p:cNvSpPr>
          <p:nvPr>
            <p:ph type="sldNum" sz="quarter" idx="11"/>
          </p:nvPr>
        </p:nvSpPr>
        <p:spPr/>
        <p:txBody>
          <a:bodyPr/>
          <a:lstStyle/>
          <a:p>
            <a:pPr>
              <a:defRPr/>
            </a:pPr>
            <a:fld id="{DF2308B0-52A9-437D-9700-D7B37876F5B1}" type="slidenum">
              <a:rPr lang="zh-CN" altLang="en-US" smtClean="0"/>
              <a:pPr>
                <a:defRPr/>
              </a:pPr>
              <a:t>42</a:t>
            </a:fld>
            <a:endParaRPr lang="en-US" altLang="zh-CN" dirty="0"/>
          </a:p>
        </p:txBody>
      </p:sp>
    </p:spTree>
    <p:extLst>
      <p:ext uri="{BB962C8B-B14F-4D97-AF65-F5344CB8AC3E}">
        <p14:creationId xmlns:p14="http://schemas.microsoft.com/office/powerpoint/2010/main" val="36084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06515" y="945253"/>
                <a:ext cx="4979633" cy="430887"/>
              </a:xfrm>
              <a:prstGeom prst="rect">
                <a:avLst/>
              </a:prstGeom>
            </p:spPr>
            <p:txBody>
              <a:bodyPr wrap="none">
                <a:spAutoFit/>
              </a:bodyPr>
              <a:lstStyle/>
              <a:p>
                <a14:m>
                  <m:oMath xmlns:m="http://schemas.openxmlformats.org/officeDocument/2006/math">
                    <m:sSub>
                      <m:sSubPr>
                        <m:ctrlPr>
                          <a:rPr lang="en-US" altLang="zh-CN" sz="2200" i="1" dirty="0" smtClean="0">
                            <a:latin typeface="Cambria Math" panose="02040503050406030204" pitchFamily="18" charset="0"/>
                          </a:rPr>
                        </m:ctrlPr>
                      </m:sSubPr>
                      <m:e>
                        <m:r>
                          <a:rPr lang="en-US" altLang="zh-CN" sz="2200" b="0" i="1" dirty="0" smtClean="0">
                            <a:latin typeface="Cambria Math"/>
                          </a:rPr>
                          <m:t>𝑧</m:t>
                        </m:r>
                      </m:e>
                      <m:sub>
                        <m:r>
                          <a:rPr lang="en-US" altLang="zh-CN" sz="2200" b="0" i="1" dirty="0" smtClean="0">
                            <a:latin typeface="Cambria Math"/>
                          </a:rPr>
                          <m:t>𝛼</m:t>
                        </m:r>
                      </m:sub>
                    </m:sSub>
                  </m:oMath>
                </a14:m>
                <a:r>
                  <a:rPr lang="en-US" altLang="zh-CN" sz="2200" dirty="0">
                    <a:latin typeface="Times New Roman" panose="02020603050405020304" pitchFamily="18" charset="0"/>
                    <a:cs typeface="Times New Roman" panose="02020603050405020304" pitchFamily="18" charset="0"/>
                  </a:rPr>
                  <a:t> Notation for </a:t>
                </a:r>
                <a14:m>
                  <m:oMath xmlns:m="http://schemas.openxmlformats.org/officeDocument/2006/math">
                    <m:r>
                      <a:rPr lang="en-US" altLang="zh-CN" sz="2200" b="0" i="1" dirty="0" smtClean="0">
                        <a:latin typeface="Cambria Math"/>
                      </a:rPr>
                      <m:t>𝑧</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Critical Values (</a:t>
                </a:r>
                <a:r>
                  <a:rPr lang="zh-CN" altLang="en-US" sz="2200" dirty="0">
                    <a:solidFill>
                      <a:srgbClr val="FF0000"/>
                    </a:solidFill>
                    <a:latin typeface="Times New Roman" panose="02020603050405020304" pitchFamily="18" charset="0"/>
                    <a:cs typeface="Times New Roman" panose="02020603050405020304" pitchFamily="18" charset="0"/>
                  </a:rPr>
                  <a:t>临界值</a:t>
                </a:r>
                <a:r>
                  <a:rPr lang="en-US" altLang="zh-CN" sz="2200" dirty="0">
                    <a:solidFill>
                      <a:srgbClr val="FF0000"/>
                    </a:solidFill>
                    <a:latin typeface="Times New Roman" panose="02020603050405020304" pitchFamily="18" charset="0"/>
                    <a:cs typeface="Times New Roman" panose="02020603050405020304" pitchFamily="18" charset="0"/>
                  </a:rPr>
                  <a:t>)</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06515" y="945253"/>
                <a:ext cx="4979633" cy="430887"/>
              </a:xfrm>
              <a:prstGeom prst="rect">
                <a:avLst/>
              </a:prstGeom>
              <a:blipFill>
                <a:blip r:embed="rId2"/>
                <a:stretch>
                  <a:fillRect t="-14085" r="-490" b="-29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3359" y="1504477"/>
                <a:ext cx="8439091" cy="430887"/>
              </a:xfrm>
              <a:prstGeom prst="rect">
                <a:avLst/>
              </a:prstGeom>
            </p:spPr>
            <p:txBody>
              <a:bodyPr wrap="square">
                <a:spAutoFit/>
              </a:bodyPr>
              <a:lstStyle/>
              <a:p>
                <a14:m>
                  <m:oMath xmlns:m="http://schemas.openxmlformats.org/officeDocument/2006/math">
                    <m:sSub>
                      <m:sSubPr>
                        <m:ctrlPr>
                          <a:rPr lang="en-US" altLang="zh-CN" sz="2200" i="1" dirty="0">
                            <a:latin typeface="Cambria Math" panose="02040503050406030204" pitchFamily="18" charset="0"/>
                          </a:rPr>
                        </m:ctrlPr>
                      </m:sSubPr>
                      <m:e>
                        <m:r>
                          <a:rPr lang="en-US" altLang="zh-CN" sz="2200" i="1" dirty="0">
                            <a:latin typeface="Cambria Math"/>
                          </a:rPr>
                          <m:t>𝑧</m:t>
                        </m:r>
                      </m:e>
                      <m:sub>
                        <m:r>
                          <a:rPr lang="en-US" altLang="zh-CN" sz="2200" i="1" dirty="0">
                            <a:latin typeface="Cambria Math"/>
                          </a:rPr>
                          <m:t>𝛼</m:t>
                        </m:r>
                      </m:sub>
                    </m:sSub>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will denote the real number such that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83359" y="1504477"/>
                <a:ext cx="8439091" cy="430887"/>
              </a:xfrm>
              <a:prstGeom prst="rect">
                <a:avLst/>
              </a:prstGeom>
              <a:blipFill>
                <a:blip r:embed="rId3"/>
                <a:stretch>
                  <a:fillRect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392866" y="2075354"/>
                <a:ext cx="5884496" cy="430887"/>
              </a:xfrm>
              <a:prstGeom prst="rect">
                <a:avLst/>
              </a:prstGeom>
              <a:noFill/>
            </p:spPr>
            <p:txBody>
              <a:bodyPr wrap="none" rtlCol="0">
                <a:spAutoFit/>
              </a:bodyPr>
              <a:lstStyle/>
              <a:p>
                <a14:m>
                  <m:oMath xmlns:m="http://schemas.openxmlformats.org/officeDocument/2006/math">
                    <m:r>
                      <m:rPr>
                        <m:sty m:val="p"/>
                      </m:rPr>
                      <a:rPr lang="el-GR" altLang="zh-CN" sz="2200" i="1" smtClean="0">
                        <a:latin typeface="Cambria Math"/>
                        <a:ea typeface="Cambria Math"/>
                      </a:rPr>
                      <m:t>Φ</m:t>
                    </m:r>
                    <m:d>
                      <m:dPr>
                        <m:ctrlPr>
                          <a:rPr lang="en-US" altLang="zh-CN" sz="2200" b="0" i="1" smtClean="0">
                            <a:latin typeface="Cambria Math" panose="02040503050406030204" pitchFamily="18" charset="0"/>
                            <a:ea typeface="Cambria Math"/>
                          </a:rPr>
                        </m:ctrlPr>
                      </m:dPr>
                      <m:e>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𝑧</m:t>
                            </m:r>
                          </m:e>
                          <m:sub>
                            <m:r>
                              <a:rPr lang="en-US" altLang="zh-CN" sz="2200" b="0" i="1" smtClean="0">
                                <a:latin typeface="Cambria Math"/>
                                <a:ea typeface="Cambria Math"/>
                              </a:rPr>
                              <m:t>𝛼</m:t>
                            </m:r>
                          </m:sub>
                        </m:sSub>
                      </m:e>
                    </m:d>
                    <m:r>
                      <a:rPr lang="en-US" altLang="zh-CN" sz="2200" b="0" i="1" smtClean="0">
                        <a:latin typeface="Cambria Math"/>
                        <a:ea typeface="Cambria Math"/>
                      </a:rPr>
                      <m:t>=1−</m:t>
                    </m:r>
                    <m:r>
                      <a:rPr lang="en-US" altLang="zh-CN" sz="2200" b="0" i="1" smtClean="0">
                        <a:latin typeface="Cambria Math"/>
                        <a:ea typeface="Cambria Math"/>
                      </a:rPr>
                      <m:t>𝛼</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equivalently </a:t>
                </a:r>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m:t>
                        </m:r>
                        <m:sSub>
                          <m:sSubPr>
                            <m:ctrlPr>
                              <a:rPr lang="en-US" altLang="zh-CN" sz="2200" b="0" i="1" smtClean="0">
                                <a:latin typeface="Cambria Math" panose="02040503050406030204" pitchFamily="18" charset="0"/>
                              </a:rPr>
                            </m:ctrlPr>
                          </m:sSubPr>
                          <m:e>
                            <m:r>
                              <a:rPr lang="en-US" altLang="zh-CN" sz="2200" b="0" i="1" smtClean="0">
                                <a:latin typeface="Cambria Math"/>
                              </a:rPr>
                              <m:t>𝑧</m:t>
                            </m:r>
                          </m:e>
                          <m:sub>
                            <m:r>
                              <a:rPr lang="zh-CN" altLang="en-US" sz="2200" b="0" i="1" smtClean="0">
                                <a:latin typeface="Cambria Math"/>
                              </a:rPr>
                              <m:t>𝛼</m:t>
                            </m:r>
                          </m:sub>
                        </m:sSub>
                      </m:e>
                    </m:d>
                    <m:r>
                      <a:rPr lang="en-US" altLang="zh-CN" sz="2200" b="0" i="1" smtClean="0">
                        <a:latin typeface="Cambria Math"/>
                      </a:rPr>
                      <m:t>=</m:t>
                    </m:r>
                    <m:r>
                      <a:rPr lang="en-US" altLang="zh-CN" sz="2200" b="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92866" y="2075354"/>
                <a:ext cx="5884496" cy="430887"/>
              </a:xfrm>
              <a:prstGeom prst="rect">
                <a:avLst/>
              </a:prstGeom>
              <a:blipFill>
                <a:blip r:embed="rId4"/>
                <a:stretch>
                  <a:fillRect l="-104" t="-8451" b="-28169"/>
                </a:stretch>
              </a:blipFill>
            </p:spPr>
            <p:txBody>
              <a:bodyPr/>
              <a:lstStyle/>
              <a:p>
                <a:r>
                  <a:rPr lang="zh-CN" altLang="en-US">
                    <a:noFill/>
                  </a:rPr>
                  <a:t> </a:t>
                </a:r>
              </a:p>
            </p:txBody>
          </p:sp>
        </mc:Fallback>
      </mc:AlternateContent>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4886" y="2790459"/>
            <a:ext cx="4361905" cy="1628572"/>
          </a:xfrm>
          <a:prstGeom prst="rect">
            <a:avLst/>
          </a:prstGeom>
        </p:spPr>
      </p:pic>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43</a:t>
            </a:fld>
            <a:endParaRPr lang="en-US" altLang="zh-CN" dirty="0"/>
          </a:p>
        </p:txBody>
      </p:sp>
    </p:spTree>
    <p:extLst>
      <p:ext uri="{BB962C8B-B14F-4D97-AF65-F5344CB8AC3E}">
        <p14:creationId xmlns:p14="http://schemas.microsoft.com/office/powerpoint/2010/main" val="16792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138" y="1043735"/>
            <a:ext cx="779623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Critical Values </a:t>
            </a:r>
            <a:r>
              <a:rPr lang="en-US" altLang="zh-CN" sz="2200" dirty="0">
                <a:latin typeface="Times New Roman" panose="02020603050405020304" pitchFamily="18" charset="0"/>
                <a:cs typeface="Times New Roman" panose="02020603050405020304" pitchFamily="18" charset="0"/>
              </a:rPr>
              <a:t>and </a:t>
            </a:r>
            <a:r>
              <a:rPr lang="en-US" altLang="zh-CN" sz="2200" dirty="0">
                <a:solidFill>
                  <a:srgbClr val="FF0000"/>
                </a:solidFill>
                <a:latin typeface="Times New Roman" panose="02020603050405020304" pitchFamily="18" charset="0"/>
                <a:cs typeface="Times New Roman" panose="02020603050405020304" pitchFamily="18" charset="0"/>
              </a:rPr>
              <a:t>Percentiles</a:t>
            </a:r>
            <a:r>
              <a:rPr lang="en-US" altLang="zh-CN" sz="2200" dirty="0">
                <a:latin typeface="Times New Roman" panose="02020603050405020304" pitchFamily="18" charset="0"/>
                <a:cs typeface="Times New Roman" panose="02020603050405020304" pitchFamily="18" charset="0"/>
              </a:rPr>
              <a:t> of the Standard Normal Distribution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136138" y="1583795"/>
                <a:ext cx="6451959"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altLang="zh-CN" sz="2200" i="1" smtClean="0">
                            <a:latin typeface="Cambria Math" panose="02040503050406030204" pitchFamily="18" charset="0"/>
                          </a:rPr>
                        </m:ctrlPr>
                      </m:sSubPr>
                      <m:e>
                        <m:r>
                          <m:rPr>
                            <m:sty m:val="p"/>
                          </m:rPr>
                          <a:rPr lang="el-GR" altLang="zh-CN" sz="2200" i="1" smtClean="0">
                            <a:latin typeface="Cambria Math"/>
                            <a:ea typeface="Cambria Math"/>
                          </a:rPr>
                          <m:t>Φ</m:t>
                        </m:r>
                        <m:r>
                          <a:rPr lang="en-US" altLang="zh-CN" sz="2200" b="0" i="1" smtClean="0">
                            <a:latin typeface="Cambria Math"/>
                            <a:ea typeface="Cambria Math"/>
                          </a:rPr>
                          <m:t>(</m:t>
                        </m:r>
                        <m:r>
                          <a:rPr lang="en-US" altLang="zh-CN" sz="2200" b="0" i="1" smtClean="0">
                            <a:latin typeface="Cambria Math"/>
                          </a:rPr>
                          <m:t>𝑧</m:t>
                        </m:r>
                      </m:e>
                      <m:sub>
                        <m:r>
                          <a:rPr lang="en-US" altLang="zh-CN" sz="2200" b="0" i="1" smtClean="0">
                            <a:latin typeface="Cambria Math"/>
                          </a:rPr>
                          <m:t>𝛼</m:t>
                        </m:r>
                      </m:sub>
                    </m:sSub>
                    <m:r>
                      <a:rPr lang="en-US" altLang="zh-CN" sz="2200" b="0" i="1" smtClean="0">
                        <a:latin typeface="Cambria Math"/>
                      </a:rPr>
                      <m:t>)=1−</m:t>
                    </m:r>
                    <m:r>
                      <a:rPr lang="en-US" altLang="zh-CN" sz="2200" b="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a:rPr>
                          <m:t>𝑧</m:t>
                        </m:r>
                      </m:e>
                      <m:sub>
                        <m:r>
                          <a:rPr lang="en-US" altLang="zh-CN" sz="2200" b="0" i="1" smtClean="0">
                            <a:latin typeface="Cambria Math"/>
                          </a:rPr>
                          <m:t>𝛼</m:t>
                        </m:r>
                      </m:sub>
                    </m:sSub>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a:r>
                <a14:m>
                  <m:oMath xmlns:m="http://schemas.openxmlformats.org/officeDocument/2006/math">
                    <m:r>
                      <a:rPr lang="en-US" altLang="zh-CN" sz="2200" b="0" i="0" smtClean="0">
                        <a:latin typeface="Cambria Math"/>
                      </a:rPr>
                      <m:t>100</m:t>
                    </m:r>
                    <m:r>
                      <a:rPr lang="en-US" altLang="zh-CN" sz="2200" b="0" i="1" smtClean="0">
                        <a:latin typeface="Cambria Math"/>
                      </a:rPr>
                      <m:t>(1−</m:t>
                    </m:r>
                    <m:r>
                      <a:rPr lang="en-US" altLang="zh-CN" sz="2200" b="0" i="1" smtClean="0">
                        <a:latin typeface="Cambria Math"/>
                      </a:rPr>
                      <m:t>𝛼</m:t>
                    </m:r>
                    <m:r>
                      <a:rPr lang="en-US" altLang="zh-CN" sz="2200" b="0" i="1" smtClean="0">
                        <a:latin typeface="Cambria Math"/>
                      </a:rPr>
                      <m:t>)</m:t>
                    </m:r>
                  </m:oMath>
                </a14:m>
                <a:r>
                  <a:rPr lang="en-US" altLang="zh-CN" sz="2200" dirty="0" err="1">
                    <a:latin typeface="Times New Roman" panose="02020603050405020304" pitchFamily="18" charset="0"/>
                    <a:cs typeface="Times New Roman" panose="02020603050405020304" pitchFamily="18" charset="0"/>
                  </a:rPr>
                  <a:t>th</a:t>
                </a:r>
                <a:r>
                  <a:rPr lang="en-US" altLang="zh-CN" sz="2200" dirty="0">
                    <a:latin typeface="Times New Roman" panose="02020603050405020304" pitchFamily="18" charset="0"/>
                    <a:cs typeface="Times New Roman" panose="02020603050405020304" pitchFamily="18" charset="0"/>
                  </a:rPr>
                  <a:t> Percentiles.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6138" y="1583795"/>
                <a:ext cx="6451959" cy="430887"/>
              </a:xfrm>
              <a:prstGeom prst="rect">
                <a:avLst/>
              </a:prstGeom>
              <a:blipFill>
                <a:blip r:embed="rId2"/>
                <a:stretch>
                  <a:fillRect l="-1228" t="-10000" r="-283" b="-28571"/>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58" y="2123855"/>
            <a:ext cx="6895239" cy="1609524"/>
          </a:xfrm>
          <a:prstGeom prst="rect">
            <a:avLst/>
          </a:prstGeom>
        </p:spPr>
      </p:pic>
      <p:cxnSp>
        <p:nvCxnSpPr>
          <p:cNvPr id="7" name="直接箭头连接符 6"/>
          <p:cNvCxnSpPr/>
          <p:nvPr/>
        </p:nvCxnSpPr>
        <p:spPr>
          <a:xfrm flipH="1">
            <a:off x="2836438" y="3248980"/>
            <a:ext cx="270030" cy="484399"/>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621303" y="3718103"/>
                <a:ext cx="243027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100" i="1" smtClean="0">
                          <a:latin typeface="Cambria Math"/>
                          <a:ea typeface="Cambria Math"/>
                        </a:rPr>
                        <m:t>Φ</m:t>
                      </m:r>
                      <m:d>
                        <m:dPr>
                          <m:ctrlPr>
                            <a:rPr lang="en-US" altLang="zh-CN" sz="2100" b="0" i="1" smtClean="0">
                              <a:latin typeface="Cambria Math" panose="02040503050406030204" pitchFamily="18" charset="0"/>
                              <a:ea typeface="Cambria Math"/>
                            </a:rPr>
                          </m:ctrlPr>
                        </m:dPr>
                        <m:e>
                          <m:r>
                            <a:rPr lang="en-US" altLang="zh-CN" sz="2100" b="0" i="1" smtClean="0">
                              <a:latin typeface="Cambria Math"/>
                              <a:ea typeface="Cambria Math"/>
                            </a:rPr>
                            <m:t>1.28</m:t>
                          </m:r>
                        </m:e>
                      </m:d>
                      <m:r>
                        <a:rPr lang="en-US" altLang="zh-CN" sz="2100" b="0" i="1" smtClean="0">
                          <a:latin typeface="Cambria Math"/>
                          <a:ea typeface="Cambria Math"/>
                        </a:rPr>
                        <m:t>=0.9</m:t>
                      </m:r>
                    </m:oMath>
                  </m:oMathPara>
                </a14:m>
                <a:endParaRPr lang="zh-CN" altLang="en-US" sz="21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21303" y="3718103"/>
                <a:ext cx="2430270" cy="43088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6138" y="4245685"/>
                <a:ext cx="300848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a:rPr>
                          <m:t>𝑧</m:t>
                        </m:r>
                      </m:e>
                      <m:sub>
                        <m:r>
                          <a:rPr lang="en-US" altLang="zh-CN" sz="2200" b="0" i="1" smtClean="0">
                            <a:latin typeface="Cambria Math"/>
                          </a:rPr>
                          <m:t>0.05</m:t>
                        </m:r>
                      </m:sub>
                    </m:sSub>
                  </m:oMath>
                </a14:m>
                <a:r>
                  <a:rPr lang="en-US" altLang="zh-CN" sz="2200" b="0" dirty="0">
                    <a:latin typeface="Times New Roman" panose="02020603050405020304" pitchFamily="18" charset="0"/>
                    <a:cs typeface="Times New Roman" panose="02020603050405020304" pitchFamily="18" charset="0"/>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136138" y="4245685"/>
                <a:ext cx="3008481" cy="430887"/>
              </a:xfrm>
              <a:prstGeom prst="rect">
                <a:avLst/>
              </a:prstGeom>
              <a:blipFill>
                <a:blip r:embed="rId5"/>
                <a:stretch>
                  <a:fillRect l="-2632"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20487" y="4239090"/>
                <a:ext cx="1848263" cy="430887"/>
              </a:xfrm>
              <a:prstGeom prst="rect">
                <a:avLst/>
              </a:prstGeom>
              <a:noFill/>
            </p:spPr>
            <p:txBody>
              <a:bodyPr wrap="none" rtlCol="0">
                <a:spAutoFit/>
              </a:bodyPr>
              <a:lstStyle/>
              <a:p>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a:rPr>
                          <m:t>𝑧</m:t>
                        </m:r>
                      </m:e>
                      <m:sub>
                        <m:r>
                          <a:rPr lang="en-US" altLang="zh-CN" sz="2200" b="0" i="1" smtClean="0">
                            <a:latin typeface="Cambria Math"/>
                          </a:rPr>
                          <m:t>0.05</m:t>
                        </m:r>
                      </m:sub>
                    </m:sSub>
                    <m:r>
                      <a:rPr lang="en-US" altLang="zh-CN" sz="2200" b="0" i="1" smtClean="0">
                        <a:latin typeface="Cambria Math"/>
                      </a:rPr>
                      <m:t>=1.645</m:t>
                    </m:r>
                  </m:oMath>
                </a14:m>
                <a:r>
                  <a:rPr lang="en-US" altLang="zh-CN" sz="2200" dirty="0">
                    <a:latin typeface="+mj-lt"/>
                  </a:rPr>
                  <a:t>.</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220487" y="4239090"/>
                <a:ext cx="1848263" cy="430887"/>
              </a:xfrm>
              <a:prstGeom prst="rect">
                <a:avLst/>
              </a:prstGeom>
              <a:blipFill rotWithShape="1">
                <a:blip r:embed="rId6"/>
                <a:stretch>
                  <a:fillRect t="-7042" r="-396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0305" y="4805599"/>
                <a:ext cx="3177986"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𝑍</m:t>
                    </m:r>
                    <m:r>
                      <a:rPr lang="en-US" altLang="zh-CN" sz="2200" b="0" i="1" smtClean="0">
                        <a:latin typeface="Cambria Math"/>
                      </a:rPr>
                      <m:t>|≥1.645)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0305" y="4805599"/>
                <a:ext cx="3177986" cy="430887"/>
              </a:xfrm>
              <a:prstGeom prst="rect">
                <a:avLst/>
              </a:prstGeom>
              <a:blipFill>
                <a:blip r:embed="rId7"/>
                <a:stretch>
                  <a:fillRect l="-2495"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133" y="5352663"/>
                <a:ext cx="700114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d>
                            <m:dPr>
                              <m:begChr m:val="|"/>
                              <m:endChr m:val="|"/>
                              <m:ctrlPr>
                                <a:rPr lang="en-US" altLang="zh-CN" sz="2200" b="0" i="1" smtClean="0">
                                  <a:latin typeface="Cambria Math" panose="02040503050406030204" pitchFamily="18" charset="0"/>
                                </a:rPr>
                              </m:ctrlPr>
                            </m:dPr>
                            <m:e>
                              <m:r>
                                <a:rPr lang="en-US" altLang="zh-CN" sz="2200" b="0" i="1" smtClean="0">
                                  <a:latin typeface="Cambria Math"/>
                                </a:rPr>
                                <m:t>𝑍</m:t>
                              </m:r>
                            </m:e>
                          </m:d>
                          <m:r>
                            <a:rPr lang="en-US" altLang="zh-CN" sz="2200" b="0" i="1" smtClean="0">
                              <a:latin typeface="Cambria Math"/>
                              <a:ea typeface="Cambria Math"/>
                            </a:rPr>
                            <m:t>≥1.645</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≥1.645</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≤−1.645</m:t>
                          </m:r>
                        </m:e>
                      </m:d>
                      <m:r>
                        <a:rPr lang="en-US" altLang="zh-CN" sz="2200" b="0" i="1" smtClean="0">
                          <a:latin typeface="Cambria Math"/>
                        </a:rPr>
                        <m:t>=0.1</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1133" y="5352663"/>
                <a:ext cx="7001147" cy="430887"/>
              </a:xfrm>
              <a:prstGeom prst="rect">
                <a:avLst/>
              </a:prstGeom>
              <a:blipFill rotWithShape="1">
                <a:blip r:embed="rId8"/>
                <a:stretch>
                  <a:fillRect/>
                </a:stretch>
              </a:blipFill>
            </p:spPr>
            <p:txBody>
              <a:bodyPr/>
              <a:lstStyle/>
              <a:p>
                <a:r>
                  <a:rPr lang="zh-CN" altLang="en-US">
                    <a:noFill/>
                  </a:rPr>
                  <a:t> </a:t>
                </a:r>
              </a:p>
            </p:txBody>
          </p:sp>
        </mc:Fallback>
      </mc:AlternateContent>
      <p:sp>
        <p:nvSpPr>
          <p:cNvPr id="6" name="TextBox 5"/>
          <p:cNvSpPr txBox="1"/>
          <p:nvPr/>
        </p:nvSpPr>
        <p:spPr>
          <a:xfrm>
            <a:off x="7092280" y="5319210"/>
            <a:ext cx="175519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Symmetric!</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1"/>
          </p:nvPr>
        </p:nvSpPr>
        <p:spPr/>
        <p:txBody>
          <a:bodyPr/>
          <a:lstStyle/>
          <a:p>
            <a:pPr>
              <a:defRPr/>
            </a:pPr>
            <a:fld id="{DF2308B0-52A9-437D-9700-D7B37876F5B1}" type="slidenum">
              <a:rPr lang="zh-CN" altLang="en-US" smtClean="0"/>
              <a:pPr>
                <a:defRPr/>
              </a:pPr>
              <a:t>44</a:t>
            </a:fld>
            <a:endParaRPr lang="en-US" altLang="zh-CN" dirty="0"/>
          </a:p>
        </p:txBody>
      </p:sp>
    </p:spTree>
    <p:extLst>
      <p:ext uri="{BB962C8B-B14F-4D97-AF65-F5344CB8AC3E}">
        <p14:creationId xmlns:p14="http://schemas.microsoft.com/office/powerpoint/2010/main" val="55241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in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2"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510" y="863715"/>
            <a:ext cx="6151043" cy="430887"/>
          </a:xfrm>
          <a:prstGeom prst="rect">
            <a:avLst/>
          </a:prstGeom>
        </p:spPr>
        <p:txBody>
          <a:bodyPr wrap="none">
            <a:spAutoFit/>
          </a:bodyPr>
          <a:lstStyle/>
          <a:p>
            <a:r>
              <a:rPr lang="en-US" altLang="zh-CN" sz="2200" dirty="0">
                <a:solidFill>
                  <a:srgbClr val="FF0000"/>
                </a:solidFill>
              </a:rPr>
              <a:t>Nonstandard and standard Normal Distributions</a:t>
            </a:r>
            <a:endParaRPr lang="zh-CN" altLang="en-US" sz="2200" dirty="0">
              <a:solidFill>
                <a:srgbClr val="FF0000"/>
              </a:solidFill>
            </a:endParaRPr>
          </a:p>
        </p:txBody>
      </p:sp>
      <mc:AlternateContent xmlns:mc="http://schemas.openxmlformats.org/markup-compatibility/2006" xmlns:a14="http://schemas.microsoft.com/office/drawing/2010/main">
        <mc:Choice Requires="a14">
          <p:sp>
            <p:nvSpPr>
              <p:cNvPr id="3" name="矩形 2"/>
              <p:cNvSpPr/>
              <p:nvPr/>
            </p:nvSpPr>
            <p:spPr>
              <a:xfrm>
                <a:off x="179410" y="1368352"/>
                <a:ext cx="8984760" cy="573170"/>
              </a:xfrm>
              <a:prstGeom prst="rect">
                <a:avLst/>
              </a:prstGeom>
            </p:spPr>
            <p:txBody>
              <a:bodyPr wrap="square">
                <a:spAutoFit/>
              </a:bodyPr>
              <a:lstStyle/>
              <a:p>
                <a:r>
                  <a:rPr lang="en-US" altLang="zh-CN" sz="2200" dirty="0"/>
                  <a:t>Suppose </a:t>
                </a:r>
                <a14:m>
                  <m:oMath xmlns:m="http://schemas.openxmlformats.org/officeDocument/2006/math">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𝑁</m:t>
                    </m:r>
                    <m:r>
                      <a:rPr lang="en-US" altLang="zh-CN" sz="2200" i="1">
                        <a:latin typeface="Cambria Math"/>
                        <a:ea typeface="Cambria Math"/>
                      </a:rPr>
                      <m:t>(</m:t>
                    </m:r>
                    <m:r>
                      <a:rPr lang="en-US" altLang="zh-CN" sz="2200" i="1">
                        <a:latin typeface="Cambria Math"/>
                        <a:ea typeface="Cambria Math"/>
                      </a:rPr>
                      <m:t>𝜇</m:t>
                    </m:r>
                    <m:r>
                      <a:rPr lang="en-US" altLang="zh-CN" sz="2200" i="1">
                        <a:latin typeface="Cambria Math"/>
                        <a:ea typeface="Cambria Math"/>
                      </a:rPr>
                      <m:t>,</m:t>
                    </m:r>
                    <m:sSup>
                      <m:sSupPr>
                        <m:ctrlPr>
                          <a:rPr lang="en-US" altLang="zh-CN" sz="2200" b="0" i="1" smtClean="0">
                            <a:latin typeface="Cambria Math" panose="02040503050406030204" pitchFamily="18" charset="0"/>
                            <a:ea typeface="Cambria Math"/>
                          </a:rPr>
                        </m:ctrlPr>
                      </m:sSupPr>
                      <m:e>
                        <m:r>
                          <a:rPr lang="en-US" altLang="zh-CN" sz="2200" i="1">
                            <a:latin typeface="Cambria Math"/>
                            <a:ea typeface="Cambria Math"/>
                          </a:rPr>
                          <m:t>𝜎</m:t>
                        </m:r>
                      </m:e>
                      <m:sup>
                        <m:r>
                          <a:rPr lang="en-US" altLang="zh-CN" sz="2200" b="0" i="1" smtClean="0">
                            <a:latin typeface="Cambria Math"/>
                            <a:ea typeface="Cambria Math"/>
                          </a:rPr>
                          <m:t>2</m:t>
                        </m:r>
                      </m:sup>
                    </m:sSup>
                    <m:r>
                      <a:rPr lang="en-US" altLang="zh-CN" sz="2200" i="1">
                        <a:latin typeface="Cambria Math"/>
                        <a:ea typeface="Cambria Math"/>
                      </a:rPr>
                      <m:t>)</m:t>
                    </m:r>
                  </m:oMath>
                </a14:m>
                <a:r>
                  <a:rPr lang="en-US" altLang="zh-CN" sz="2200" dirty="0"/>
                  <a:t>. Let </a:t>
                </a:r>
                <a14:m>
                  <m:oMath xmlns:m="http://schemas.openxmlformats.org/officeDocument/2006/math">
                    <m:r>
                      <a:rPr lang="en-US" altLang="zh-CN" sz="2200" b="0" i="1" smtClean="0">
                        <a:latin typeface="Cambria Math"/>
                      </a:rPr>
                      <m:t>𝑍</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𝜇</m:t>
                        </m:r>
                      </m:num>
                      <m:den>
                        <m:r>
                          <a:rPr lang="en-US" altLang="zh-CN" sz="2200" b="0" i="1" smtClean="0">
                            <a:latin typeface="Cambria Math"/>
                          </a:rPr>
                          <m:t>𝜎</m:t>
                        </m:r>
                      </m:den>
                    </m:f>
                  </m:oMath>
                </a14:m>
                <a:r>
                  <a:rPr lang="en-US" altLang="zh-CN" sz="2200" dirty="0"/>
                  <a:t>. Then for any real number </a:t>
                </a:r>
                <a14:m>
                  <m:oMath xmlns:m="http://schemas.openxmlformats.org/officeDocument/2006/math">
                    <m:r>
                      <a:rPr lang="en-US" altLang="zh-CN" sz="2200" i="1" dirty="0" smtClean="0">
                        <a:latin typeface="Cambria Math"/>
                      </a:rPr>
                      <m:t>𝑧</m:t>
                    </m:r>
                  </m:oMath>
                </a14:m>
                <a:r>
                  <a:rPr lang="en-US" altLang="zh-CN" sz="2200" dirty="0"/>
                  <a:t>  </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179410" y="1368352"/>
                <a:ext cx="8984760" cy="573170"/>
              </a:xfrm>
              <a:prstGeom prst="rect">
                <a:avLst/>
              </a:prstGeom>
              <a:blipFill rotWithShape="1">
                <a:blip r:embed="rId2"/>
                <a:stretch>
                  <a:fillRect l="-814"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2142" y="4571162"/>
                <a:ext cx="2771208" cy="430887"/>
              </a:xfrm>
              <a:prstGeom prst="rect">
                <a:avLst/>
              </a:prstGeom>
            </p:spPr>
            <p:txBody>
              <a:bodyPr wrap="none">
                <a:spAutoFit/>
              </a:bodyPr>
              <a:lstStyle/>
              <a:p>
                <a:r>
                  <a:rPr lang="en-US" altLang="zh-CN" sz="2200" b="0" dirty="0"/>
                  <a:t>And thus</a:t>
                </a:r>
                <a14:m>
                  <m:oMath xmlns:m="http://schemas.openxmlformats.org/officeDocument/2006/math">
                    <m:r>
                      <a:rPr lang="en-US" altLang="zh-CN" sz="2200">
                        <a:latin typeface="Cambria Math"/>
                      </a:rPr>
                      <m:t> </m:t>
                    </m:r>
                    <m:r>
                      <a:rPr lang="en-US" altLang="zh-CN" sz="2200" b="0" i="1" smtClean="0">
                        <a:latin typeface="Cambria Math"/>
                      </a:rPr>
                      <m:t> </m:t>
                    </m:r>
                    <m:r>
                      <a:rPr lang="en-US" altLang="zh-CN" sz="2200" b="0" i="1" smtClean="0">
                        <a:latin typeface="Cambria Math"/>
                      </a:rPr>
                      <m:t>𝑍</m:t>
                    </m:r>
                    <m:r>
                      <a:rPr lang="en-US" altLang="zh-CN" sz="2200" i="1">
                        <a:latin typeface="Cambria Math"/>
                        <a:ea typeface="Cambria Math"/>
                      </a:rPr>
                      <m:t>~</m:t>
                    </m:r>
                    <m:r>
                      <a:rPr lang="en-US" altLang="zh-CN" sz="2200" i="1">
                        <a:latin typeface="Cambria Math"/>
                        <a:ea typeface="Cambria Math"/>
                      </a:rPr>
                      <m:t>𝑁</m:t>
                    </m:r>
                    <m:r>
                      <a:rPr lang="en-US" altLang="zh-CN" sz="2200" i="1">
                        <a:latin typeface="Cambria Math"/>
                        <a:ea typeface="Cambria Math"/>
                      </a:rPr>
                      <m:t>(0,1)</m:t>
                    </m:r>
                  </m:oMath>
                </a14:m>
                <a:r>
                  <a:rPr lang="en-US" altLang="zh-CN" sz="2200" dirty="0"/>
                  <a:t>. </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192142" y="4571162"/>
                <a:ext cx="2771208" cy="430887"/>
              </a:xfrm>
              <a:prstGeom prst="rect">
                <a:avLst/>
              </a:prstGeom>
              <a:blipFill rotWithShape="1">
                <a:blip r:embed="rId3"/>
                <a:stretch>
                  <a:fillRect l="-2863" t="-7042" r="-220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376645" y="2147781"/>
                <a:ext cx="350692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𝑍</m:t>
                          </m:r>
                          <m:r>
                            <a:rPr lang="en-US" altLang="zh-CN" sz="2200" b="0" i="1" smtClean="0">
                              <a:latin typeface="Cambria Math"/>
                              <a:ea typeface="Cambria Math"/>
                            </a:rPr>
                            <m:t>≤</m:t>
                          </m:r>
                          <m:r>
                            <a:rPr lang="en-US" altLang="zh-CN" sz="2200" b="0" i="1" smtClean="0">
                              <a:latin typeface="Cambria Math"/>
                              <a:ea typeface="Cambria Math"/>
                            </a:rPr>
                            <m:t>𝑧</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𝜎</m:t>
                          </m:r>
                          <m:r>
                            <a:rPr lang="en-US" altLang="zh-CN" sz="2200" b="0" i="1" smtClean="0">
                              <a:latin typeface="Cambria Math"/>
                              <a:ea typeface="Cambria Math"/>
                            </a:rPr>
                            <m:t>𝑧</m:t>
                          </m:r>
                          <m:r>
                            <a:rPr lang="en-US" altLang="zh-CN" sz="2200" b="0" i="1" smtClean="0">
                              <a:latin typeface="Cambria Math"/>
                              <a:ea typeface="Cambria Math"/>
                            </a:rPr>
                            <m:t>+</m:t>
                          </m:r>
                          <m:r>
                            <a:rPr lang="en-US" altLang="zh-CN" sz="2200" b="0" i="1" smtClean="0">
                              <a:latin typeface="Cambria Math"/>
                              <a:ea typeface="Cambria Math"/>
                            </a:rPr>
                            <m:t>𝜇</m:t>
                          </m:r>
                        </m:e>
                      </m:d>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76645" y="2147781"/>
                <a:ext cx="3506921" cy="430887"/>
              </a:xfrm>
              <a:prstGeom prst="rect">
                <a:avLst/>
              </a:prstGeom>
              <a:blipFill rotWithShape="1">
                <a:blip r:embed="rId4"/>
                <a:stretch>
                  <a:fillRect b="-8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98238" y="2777999"/>
                <a:ext cx="4043992" cy="592022"/>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𝜎</m:t>
                        </m:r>
                        <m:r>
                          <a:rPr lang="en-US" altLang="zh-CN" sz="2200" b="0" i="1" smtClean="0">
                            <a:latin typeface="Cambria Math"/>
                          </a:rPr>
                          <m:t>𝑧</m:t>
                        </m:r>
                        <m:r>
                          <a:rPr lang="en-US" altLang="zh-CN" sz="2200" b="0" i="1" smtClean="0">
                            <a:latin typeface="Cambria Math"/>
                          </a:rPr>
                          <m:t>+</m:t>
                        </m:r>
                        <m:r>
                          <a:rPr lang="en-US" altLang="zh-CN" sz="2200" b="0" i="1" smtClean="0">
                            <a:latin typeface="Cambria Math"/>
                          </a:rPr>
                          <m:t>𝜇</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r>
                              <a:rPr lang="en-US" altLang="zh-CN" sz="2200" i="1">
                                <a:latin typeface="Cambria Math"/>
                              </a:rPr>
                              <m:t>𝜎</m:t>
                            </m:r>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d>
                                  <m:dPr>
                                    <m:ctrlPr>
                                      <a:rPr lang="en-US" altLang="zh-CN" sz="2200" i="1">
                                        <a:latin typeface="Cambria Math" panose="02040503050406030204" pitchFamily="18" charset="0"/>
                                      </a:rPr>
                                    </m:ctrlPr>
                                  </m:dPr>
                                  <m:e>
                                    <m:r>
                                      <a:rPr lang="en-US" altLang="zh-CN" sz="2200" i="1">
                                        <a:latin typeface="Cambria Math"/>
                                      </a:rPr>
                                      <m:t>𝑥</m:t>
                                    </m:r>
                                    <m:r>
                                      <a:rPr lang="en-US" altLang="zh-CN" sz="2200" i="1">
                                        <a:latin typeface="Cambria Math"/>
                                      </a:rPr>
                                      <m:t>−</m:t>
                                    </m:r>
                                    <m:r>
                                      <a:rPr lang="en-US" altLang="zh-CN" sz="2200" i="1">
                                        <a:latin typeface="Cambria Math"/>
                                      </a:rPr>
                                      <m:t>𝜇</m:t>
                                    </m:r>
                                  </m:e>
                                </m:d>
                              </m:e>
                              <m:sup>
                                <m:r>
                                  <a:rPr lang="en-US" altLang="zh-CN" sz="2200" i="1">
                                    <a:latin typeface="Cambria Math"/>
                                  </a:rPr>
                                  <m:t>2</m:t>
                                </m:r>
                              </m:sup>
                            </m:sSup>
                            <m:r>
                              <a:rPr lang="en-US" altLang="zh-CN" sz="2200" i="1">
                                <a:latin typeface="Cambria Math"/>
                              </a:rPr>
                              <m:t>/(2</m:t>
                            </m:r>
                            <m:sSup>
                              <m:sSupPr>
                                <m:ctrlPr>
                                  <a:rPr lang="en-US" altLang="zh-CN" sz="2200" i="1">
                                    <a:latin typeface="Cambria Math" panose="02040503050406030204" pitchFamily="18" charset="0"/>
                                  </a:rPr>
                                </m:ctrlPr>
                              </m:sSupPr>
                              <m:e>
                                <m:r>
                                  <a:rPr lang="en-US" altLang="zh-CN" sz="2200" i="1">
                                    <a:latin typeface="Cambria Math"/>
                                  </a:rPr>
                                  <m:t>𝜎</m:t>
                                </m:r>
                              </m:e>
                              <m:sup>
                                <m:r>
                                  <a:rPr lang="en-US" altLang="zh-CN" sz="2200" i="1">
                                    <a:latin typeface="Cambria Math"/>
                                  </a:rPr>
                                  <m:t>2</m:t>
                                </m:r>
                              </m:sup>
                            </m:sSup>
                            <m:r>
                              <a:rPr lang="en-US" altLang="zh-CN" sz="2200" i="1">
                                <a:latin typeface="Cambria Math"/>
                              </a:rPr>
                              <m:t>)</m:t>
                            </m:r>
                          </m:sup>
                        </m:sSup>
                        <m:r>
                          <a:rPr lang="en-US" altLang="zh-CN" sz="2200" b="0" i="1" smtClean="0">
                            <a:latin typeface="Cambria Math"/>
                          </a:rPr>
                          <m:t> </m:t>
                        </m:r>
                        <m:r>
                          <a:rPr lang="en-US" altLang="zh-CN" sz="2200" b="0" i="1" smtClean="0">
                            <a:latin typeface="Cambria Math"/>
                          </a:rPr>
                          <m:t>𝑑𝑥</m:t>
                        </m:r>
                      </m:e>
                    </m:nary>
                    <m:r>
                      <a:rPr lang="en-US" altLang="zh-CN" sz="2200" b="0" i="1" smtClean="0">
                        <a:latin typeface="Cambria Math"/>
                      </a:rPr>
                      <m:t>  </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2598238" y="2777999"/>
                <a:ext cx="4043992" cy="59202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94086" y="3566852"/>
                <a:ext cx="2775312" cy="8219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 </m:t>
                          </m:r>
                        </m:sub>
                        <m:sup>
                          <m:r>
                            <a:rPr lang="en-US" altLang="zh-CN" sz="2200" b="0" i="1" smtClean="0">
                              <a:latin typeface="Cambria Math"/>
                            </a:rPr>
                            <m:t>𝑧</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b="0" i="1" smtClean="0">
                                      <a:latin typeface="Cambria Math"/>
                                    </a:rPr>
                                    <m:t>𝑦</m:t>
                                  </m:r>
                                </m:e>
                                <m:sup>
                                  <m:r>
                                    <a:rPr lang="en-US" altLang="zh-CN" sz="2200" i="1">
                                      <a:latin typeface="Cambria Math"/>
                                    </a:rPr>
                                    <m:t>2</m:t>
                                  </m:r>
                                </m:sup>
                              </m:sSup>
                              <m:r>
                                <a:rPr lang="en-US" altLang="zh-CN" sz="2200" i="1">
                                  <a:latin typeface="Cambria Math"/>
                                </a:rPr>
                                <m:t>/2</m:t>
                              </m:r>
                            </m:sup>
                          </m:sSup>
                          <m:r>
                            <a:rPr lang="en-US" altLang="zh-CN" sz="2200" b="0" i="1" smtClean="0">
                              <a:latin typeface="Cambria Math"/>
                            </a:rPr>
                            <m:t>𝑑𝑦</m:t>
                          </m:r>
                        </m:e>
                      </m:nary>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94086" y="3566852"/>
                <a:ext cx="2775312" cy="821956"/>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17105" y="3705127"/>
                <a:ext cx="1474506" cy="545406"/>
              </a:xfrm>
              <a:prstGeom prst="rect">
                <a:avLst/>
              </a:prstGeom>
              <a:noFill/>
            </p:spPr>
            <p:txBody>
              <a:bodyPr wrap="none" rtlCol="0">
                <a:spAutoFit/>
              </a:bodyPr>
              <a:lstStyle/>
              <a:p>
                <a:r>
                  <a:rPr lang="en-US" altLang="zh-CN" sz="2200" b="0" dirty="0"/>
                  <a:t>( </a:t>
                </a:r>
                <a14:m>
                  <m:oMath xmlns:m="http://schemas.openxmlformats.org/officeDocument/2006/math">
                    <m:r>
                      <a:rPr lang="en-US" altLang="zh-CN" sz="2200" b="0" i="1" smtClean="0">
                        <a:latin typeface="Cambria Math"/>
                      </a:rPr>
                      <m:t>𝑦</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num>
                      <m:den>
                        <m:r>
                          <a:rPr lang="en-US" altLang="zh-CN" sz="2200" b="0" i="1" smtClean="0">
                            <a:latin typeface="Cambria Math"/>
                          </a:rPr>
                          <m:t>𝜎</m:t>
                        </m:r>
                      </m:den>
                    </m:f>
                  </m:oMath>
                </a14:m>
                <a:r>
                  <a:rPr lang="zh-CN" altLang="en-US" sz="2200" dirty="0">
                    <a:latin typeface="+mj-lt"/>
                  </a:rPr>
                  <a:t> </a:t>
                </a:r>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17105" y="3705127"/>
                <a:ext cx="1474506" cy="545406"/>
              </a:xfrm>
              <a:prstGeom prst="rect">
                <a:avLst/>
              </a:prstGeom>
              <a:blipFill rotWithShape="1">
                <a:blip r:embed="rId7"/>
                <a:stretch>
                  <a:fillRect l="-4959" r="-4545" b="-78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1510" y="5148772"/>
                <a:ext cx="9091010" cy="430887"/>
              </a:xfrm>
              <a:prstGeom prst="rect">
                <a:avLst/>
              </a:prstGeom>
              <a:noFill/>
            </p:spPr>
            <p:txBody>
              <a:bodyPr wrap="square" rtlCol="0">
                <a:spAutoFit/>
              </a:bodyPr>
              <a:lstStyle/>
              <a:p>
                <a:r>
                  <a:rPr lang="en-US" altLang="zh-CN" sz="2200" dirty="0">
                    <a:latin typeface="+mj-lt"/>
                  </a:rPr>
                  <a:t>Since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𝑍</m:t>
                        </m:r>
                      </m:e>
                    </m:d>
                    <m:r>
                      <a:rPr lang="en-US" altLang="zh-CN" sz="2200" b="0" i="1" smtClean="0">
                        <a:latin typeface="Cambria Math"/>
                      </a:rPr>
                      <m:t>=0</m:t>
                    </m:r>
                  </m:oMath>
                </a14:m>
                <a:r>
                  <a:rPr lang="zh-CN" altLang="en-US" sz="2200" dirty="0">
                    <a:latin typeface="+mj-lt"/>
                  </a:rPr>
                  <a:t> </a:t>
                </a:r>
                <a:r>
                  <a:rPr lang="en-US" altLang="zh-CN" sz="2200" dirty="0">
                    <a:latin typeface="+mj-lt"/>
                  </a:rPr>
                  <a:t>and </a:t>
                </a:r>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𝑍</m:t>
                        </m:r>
                      </m:e>
                    </m:d>
                    <m:r>
                      <a:rPr lang="en-US" altLang="zh-CN" sz="2200" b="0" i="1" smtClean="0">
                        <a:latin typeface="Cambria Math"/>
                      </a:rPr>
                      <m:t>=1</m:t>
                    </m:r>
                  </m:oMath>
                </a14:m>
                <a:r>
                  <a:rPr lang="en-US" altLang="zh-CN" sz="2200" dirty="0">
                    <a:latin typeface="+mj-lt"/>
                  </a:rPr>
                  <a:t>,  </a:t>
                </a:r>
                <a14:m>
                  <m:oMath xmlns:m="http://schemas.openxmlformats.org/officeDocument/2006/math">
                    <m:r>
                      <a:rPr lang="en-US" altLang="zh-CN" sz="2200" b="0" i="1" smtClean="0">
                        <a:solidFill>
                          <a:srgbClr val="FF0000"/>
                        </a:solidFill>
                        <a:latin typeface="Cambria Math"/>
                      </a:rPr>
                      <m:t>𝐸</m:t>
                    </m:r>
                    <m:d>
                      <m:dPr>
                        <m:ctrlPr>
                          <a:rPr lang="en-US" altLang="zh-CN" sz="2200" b="0" i="1" smtClean="0">
                            <a:solidFill>
                              <a:srgbClr val="FF0000"/>
                            </a:solidFill>
                            <a:latin typeface="Cambria Math" panose="02040503050406030204" pitchFamily="18" charset="0"/>
                          </a:rPr>
                        </m:ctrlPr>
                      </m:dPr>
                      <m:e>
                        <m:r>
                          <a:rPr lang="en-US" altLang="zh-CN" sz="2200" b="0" i="1" smtClean="0">
                            <a:solidFill>
                              <a:srgbClr val="FF0000"/>
                            </a:solidFill>
                            <a:latin typeface="Cambria Math"/>
                          </a:rPr>
                          <m:t>𝑋</m:t>
                        </m:r>
                      </m:e>
                    </m:d>
                    <m:r>
                      <a:rPr lang="en-US" altLang="zh-CN" sz="2200" b="0" i="1" smtClean="0">
                        <a:solidFill>
                          <a:srgbClr val="FF0000"/>
                        </a:solidFill>
                        <a:latin typeface="Cambria Math"/>
                      </a:rPr>
                      <m:t>=</m:t>
                    </m:r>
                    <m:r>
                      <a:rPr lang="en-US" altLang="zh-CN" sz="2200" b="0" i="1" smtClean="0">
                        <a:solidFill>
                          <a:schemeClr val="tx1"/>
                        </a:solidFill>
                        <a:latin typeface="Cambria Math"/>
                      </a:rPr>
                      <m:t>𝐸</m:t>
                    </m:r>
                    <m:d>
                      <m:dPr>
                        <m:ctrlPr>
                          <a:rPr lang="en-US" altLang="zh-CN" sz="2200" b="0" i="1" smtClean="0">
                            <a:solidFill>
                              <a:schemeClr val="tx1"/>
                            </a:solidFill>
                            <a:latin typeface="Cambria Math" panose="02040503050406030204" pitchFamily="18" charset="0"/>
                          </a:rPr>
                        </m:ctrlPr>
                      </m:dPr>
                      <m:e>
                        <m:r>
                          <a:rPr lang="en-US" altLang="zh-CN" sz="2200" b="0" i="1" smtClean="0">
                            <a:solidFill>
                              <a:schemeClr val="tx1"/>
                            </a:solidFill>
                            <a:latin typeface="Cambria Math"/>
                          </a:rPr>
                          <m:t>𝜎</m:t>
                        </m:r>
                        <m:r>
                          <a:rPr lang="en-US" altLang="zh-CN" sz="2200" b="0" i="1" smtClean="0">
                            <a:solidFill>
                              <a:schemeClr val="tx1"/>
                            </a:solidFill>
                            <a:latin typeface="Cambria Math"/>
                          </a:rPr>
                          <m:t>𝑍</m:t>
                        </m:r>
                        <m:r>
                          <a:rPr lang="en-US" altLang="zh-CN" sz="2200" b="0" i="1" smtClean="0">
                            <a:solidFill>
                              <a:schemeClr val="tx1"/>
                            </a:solidFill>
                            <a:latin typeface="Cambria Math"/>
                          </a:rPr>
                          <m:t>+</m:t>
                        </m:r>
                        <m:r>
                          <a:rPr lang="en-US" altLang="zh-CN" sz="2200" b="0" i="1" smtClean="0">
                            <a:solidFill>
                              <a:schemeClr val="tx1"/>
                            </a:solidFill>
                            <a:latin typeface="Cambria Math"/>
                          </a:rPr>
                          <m:t>𝜇</m:t>
                        </m:r>
                      </m:e>
                    </m:d>
                    <m:r>
                      <a:rPr lang="en-US" altLang="zh-CN" sz="2200" b="0" i="1" smtClean="0">
                        <a:solidFill>
                          <a:srgbClr val="FF0000"/>
                        </a:solidFill>
                        <a:latin typeface="Cambria Math"/>
                      </a:rPr>
                      <m:t>=</m:t>
                    </m:r>
                    <m:r>
                      <a:rPr lang="en-US" altLang="zh-CN" sz="2200" b="0" i="1" smtClean="0">
                        <a:solidFill>
                          <a:srgbClr val="FF0000"/>
                        </a:solidFill>
                        <a:latin typeface="Cambria Math"/>
                      </a:rPr>
                      <m:t>𝜇</m:t>
                    </m:r>
                    <m:r>
                      <a:rPr lang="en-US" altLang="zh-CN" sz="2200" b="0" i="1" smtClean="0">
                        <a:latin typeface="Cambria Math"/>
                      </a:rPr>
                      <m:t>,</m:t>
                    </m:r>
                  </m:oMath>
                </a14:m>
                <a:r>
                  <a:rPr lang="en-US" altLang="zh-CN" sz="2200" dirty="0">
                    <a:latin typeface="+mj-lt"/>
                  </a:rPr>
                  <a:t> </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1510" y="5148772"/>
                <a:ext cx="9091010" cy="430887"/>
              </a:xfrm>
              <a:prstGeom prst="rect">
                <a:avLst/>
              </a:prstGeom>
              <a:blipFill rotWithShape="1">
                <a:blip r:embed="rId8"/>
                <a:stretch>
                  <a:fillRect l="-804"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61510" y="5688832"/>
                <a:ext cx="4616970" cy="430887"/>
              </a:xfrm>
              <a:prstGeom prst="rect">
                <a:avLst/>
              </a:prstGeom>
              <a:noFill/>
            </p:spPr>
            <p:txBody>
              <a:bodyPr wrap="none" rtlCol="0">
                <a:spAutoFit/>
              </a:bodyPr>
              <a:lstStyle/>
              <a:p>
                <a14:m>
                  <m:oMath xmlns:m="http://schemas.openxmlformats.org/officeDocument/2006/math">
                    <m:r>
                      <a:rPr lang="en-US" altLang="zh-CN" sz="2200" b="0" i="1" smtClean="0">
                        <a:solidFill>
                          <a:srgbClr val="FF0000"/>
                        </a:solidFill>
                        <a:latin typeface="Cambria Math"/>
                      </a:rPr>
                      <m:t>𝑉</m:t>
                    </m:r>
                    <m:d>
                      <m:dPr>
                        <m:ctrlPr>
                          <a:rPr lang="en-US" altLang="zh-CN" sz="2200" b="0" i="1" smtClean="0">
                            <a:solidFill>
                              <a:srgbClr val="FF0000"/>
                            </a:solidFill>
                            <a:latin typeface="Cambria Math" panose="02040503050406030204" pitchFamily="18" charset="0"/>
                          </a:rPr>
                        </m:ctrlPr>
                      </m:dPr>
                      <m:e>
                        <m:r>
                          <a:rPr lang="en-US" altLang="zh-CN" sz="2200" b="0" i="1" smtClean="0">
                            <a:solidFill>
                              <a:srgbClr val="FF0000"/>
                            </a:solidFill>
                            <a:latin typeface="Cambria Math"/>
                          </a:rPr>
                          <m:t>𝑋</m:t>
                        </m:r>
                      </m:e>
                    </m:d>
                    <m:r>
                      <a:rPr lang="en-US" altLang="zh-CN" sz="2200" b="0" i="1" smtClean="0">
                        <a:solidFill>
                          <a:srgbClr val="FF0000"/>
                        </a:solidFill>
                        <a:latin typeface="Cambria Math"/>
                      </a:rPr>
                      <m:t>=</m:t>
                    </m:r>
                    <m:r>
                      <a:rPr lang="en-US" altLang="zh-CN" sz="2200" b="0" i="1" smtClean="0">
                        <a:solidFill>
                          <a:schemeClr val="tx1"/>
                        </a:solidFill>
                        <a:latin typeface="Cambria Math"/>
                      </a:rPr>
                      <m:t>𝑉</m:t>
                    </m:r>
                    <m:d>
                      <m:dPr>
                        <m:ctrlPr>
                          <a:rPr lang="en-US" altLang="zh-CN" sz="2200" b="0" i="1" smtClean="0">
                            <a:solidFill>
                              <a:schemeClr val="tx1"/>
                            </a:solidFill>
                            <a:latin typeface="Cambria Math" panose="02040503050406030204" pitchFamily="18" charset="0"/>
                          </a:rPr>
                        </m:ctrlPr>
                      </m:dPr>
                      <m:e>
                        <m:r>
                          <a:rPr lang="en-US" altLang="zh-CN" sz="2200" b="0" i="1" smtClean="0">
                            <a:solidFill>
                              <a:schemeClr val="tx1"/>
                            </a:solidFill>
                            <a:latin typeface="Cambria Math"/>
                          </a:rPr>
                          <m:t>𝜎</m:t>
                        </m:r>
                        <m:r>
                          <a:rPr lang="en-US" altLang="zh-CN" sz="2200" b="0" i="1" smtClean="0">
                            <a:solidFill>
                              <a:schemeClr val="tx1"/>
                            </a:solidFill>
                            <a:latin typeface="Cambria Math"/>
                          </a:rPr>
                          <m:t>𝑍</m:t>
                        </m:r>
                        <m:r>
                          <a:rPr lang="en-US" altLang="zh-CN" sz="2200" b="0" i="1" smtClean="0">
                            <a:solidFill>
                              <a:schemeClr val="tx1"/>
                            </a:solidFill>
                            <a:latin typeface="Cambria Math"/>
                          </a:rPr>
                          <m:t>+</m:t>
                        </m:r>
                        <m:r>
                          <a:rPr lang="en-US" altLang="zh-CN" sz="2200" b="0" i="1" smtClean="0">
                            <a:solidFill>
                              <a:schemeClr val="tx1"/>
                            </a:solidFill>
                            <a:latin typeface="Cambria Math"/>
                          </a:rPr>
                          <m:t>𝜇</m:t>
                        </m:r>
                      </m:e>
                    </m:d>
                    <m:r>
                      <a:rPr lang="en-US" altLang="zh-CN" sz="2200" b="0" i="1" smtClean="0">
                        <a:solidFill>
                          <a:schemeClr val="tx1"/>
                        </a:solidFill>
                        <a:latin typeface="Cambria Math"/>
                      </a:rPr>
                      <m:t>=</m:t>
                    </m:r>
                    <m:sSup>
                      <m:sSupPr>
                        <m:ctrlPr>
                          <a:rPr lang="en-US" altLang="zh-CN" sz="2200" b="0" i="1" smtClean="0">
                            <a:solidFill>
                              <a:schemeClr val="tx1"/>
                            </a:solidFill>
                            <a:latin typeface="Cambria Math" panose="02040503050406030204" pitchFamily="18" charset="0"/>
                          </a:rPr>
                        </m:ctrlPr>
                      </m:sSupPr>
                      <m:e>
                        <m:r>
                          <a:rPr lang="en-US" altLang="zh-CN" sz="2200" b="0" i="1" smtClean="0">
                            <a:solidFill>
                              <a:schemeClr val="tx1"/>
                            </a:solidFill>
                            <a:latin typeface="Cambria Math"/>
                          </a:rPr>
                          <m:t>𝜎</m:t>
                        </m:r>
                      </m:e>
                      <m:sup>
                        <m:r>
                          <a:rPr lang="en-US" altLang="zh-CN" sz="2200" b="0" i="1" smtClean="0">
                            <a:solidFill>
                              <a:schemeClr val="tx1"/>
                            </a:solidFill>
                            <a:latin typeface="Cambria Math"/>
                          </a:rPr>
                          <m:t>2</m:t>
                        </m:r>
                      </m:sup>
                    </m:sSup>
                    <m:r>
                      <a:rPr lang="en-US" altLang="zh-CN" sz="2200" b="0" i="1" smtClean="0">
                        <a:solidFill>
                          <a:schemeClr val="tx1"/>
                        </a:solidFill>
                        <a:latin typeface="Cambria Math"/>
                      </a:rPr>
                      <m:t>𝑉</m:t>
                    </m:r>
                    <m:d>
                      <m:dPr>
                        <m:ctrlPr>
                          <a:rPr lang="en-US" altLang="zh-CN" sz="2200" b="0" i="1" smtClean="0">
                            <a:solidFill>
                              <a:schemeClr val="tx1"/>
                            </a:solidFill>
                            <a:latin typeface="Cambria Math" panose="02040503050406030204" pitchFamily="18" charset="0"/>
                          </a:rPr>
                        </m:ctrlPr>
                      </m:dPr>
                      <m:e>
                        <m:r>
                          <a:rPr lang="en-US" altLang="zh-CN" sz="2200" b="0" i="1" smtClean="0">
                            <a:solidFill>
                              <a:schemeClr val="tx1"/>
                            </a:solidFill>
                            <a:latin typeface="Cambria Math"/>
                          </a:rPr>
                          <m:t>𝑍</m:t>
                        </m:r>
                      </m:e>
                    </m:d>
                    <m:r>
                      <a:rPr lang="en-US" altLang="zh-CN" sz="2200" b="0" i="1" smtClean="0">
                        <a:solidFill>
                          <a:srgbClr val="FF0000"/>
                        </a:solidFill>
                        <a:latin typeface="Cambria Math"/>
                      </a:rPr>
                      <m:t>=</m:t>
                    </m:r>
                    <m:sSup>
                      <m:sSupPr>
                        <m:ctrlPr>
                          <a:rPr lang="en-US" altLang="zh-CN" sz="2200" b="0" i="1" smtClean="0">
                            <a:solidFill>
                              <a:srgbClr val="FF0000"/>
                            </a:solidFill>
                            <a:latin typeface="Cambria Math" panose="02040503050406030204" pitchFamily="18" charset="0"/>
                          </a:rPr>
                        </m:ctrlPr>
                      </m:sSupPr>
                      <m:e>
                        <m:r>
                          <a:rPr lang="en-US" altLang="zh-CN" sz="2200" b="0" i="1" smtClean="0">
                            <a:solidFill>
                              <a:srgbClr val="FF0000"/>
                            </a:solidFill>
                            <a:latin typeface="Cambria Math"/>
                          </a:rPr>
                          <m:t>𝜎</m:t>
                        </m:r>
                      </m:e>
                      <m:sup>
                        <m:r>
                          <a:rPr lang="en-US" altLang="zh-CN" sz="2200" b="0" i="1" smtClean="0">
                            <a:solidFill>
                              <a:srgbClr val="FF0000"/>
                            </a:solidFill>
                            <a:latin typeface="Cambria Math"/>
                          </a:rPr>
                          <m:t>2</m:t>
                        </m:r>
                      </m:sup>
                    </m:sSup>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1510" y="5688832"/>
                <a:ext cx="4616970" cy="430887"/>
              </a:xfrm>
              <a:prstGeom prst="rect">
                <a:avLst/>
              </a:prstGeom>
              <a:blipFill rotWithShape="1">
                <a:blip r:embed="rId9"/>
                <a:stretch>
                  <a:fillRect t="-7042" b="-28169"/>
                </a:stretch>
              </a:blipFill>
            </p:spPr>
            <p:txBody>
              <a:bodyPr/>
              <a:lstStyle/>
              <a:p>
                <a:r>
                  <a:rPr lang="zh-CN" altLang="en-US">
                    <a:noFill/>
                  </a:rPr>
                  <a:t> </a:t>
                </a:r>
              </a:p>
            </p:txBody>
          </p:sp>
        </mc:Fallback>
      </mc:AlternateContent>
      <p:sp>
        <p:nvSpPr>
          <p:cNvPr id="11" name="幻灯片编号占位符 10"/>
          <p:cNvSpPr>
            <a:spLocks noGrp="1"/>
          </p:cNvSpPr>
          <p:nvPr>
            <p:ph type="sldNum" sz="quarter" idx="11"/>
          </p:nvPr>
        </p:nvSpPr>
        <p:spPr/>
        <p:txBody>
          <a:bodyPr/>
          <a:lstStyle/>
          <a:p>
            <a:pPr>
              <a:defRPr/>
            </a:pPr>
            <a:fld id="{DF2308B0-52A9-437D-9700-D7B37876F5B1}" type="slidenum">
              <a:rPr lang="zh-CN" altLang="en-US" smtClean="0"/>
              <a:pPr>
                <a:defRPr/>
              </a:pPr>
              <a:t>45</a:t>
            </a:fld>
            <a:endParaRPr lang="en-US" altLang="zh-CN" dirty="0"/>
          </a:p>
        </p:txBody>
      </p:sp>
    </p:spTree>
    <p:extLst>
      <p:ext uri="{BB962C8B-B14F-4D97-AF65-F5344CB8AC3E}">
        <p14:creationId xmlns:p14="http://schemas.microsoft.com/office/powerpoint/2010/main" val="20316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525" y="1268760"/>
            <a:ext cx="2205245" cy="430887"/>
          </a:xfrm>
          <a:prstGeom prst="rect">
            <a:avLst/>
          </a:prstGeom>
          <a:noFill/>
        </p:spPr>
        <p:txBody>
          <a:bodyPr wrap="square" rtlCol="0">
            <a:spAutoFit/>
          </a:bodyPr>
          <a:lstStyle/>
          <a:p>
            <a:r>
              <a:rPr lang="en-US" altLang="zh-CN" sz="2200" dirty="0">
                <a:solidFill>
                  <a:srgbClr val="FF0000"/>
                </a:solidFill>
                <a:latin typeface="+mj-lt"/>
              </a:rPr>
              <a:t>Proposition</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矩形 2"/>
              <p:cNvSpPr/>
              <p:nvPr/>
            </p:nvSpPr>
            <p:spPr>
              <a:xfrm>
                <a:off x="269420" y="1860570"/>
                <a:ext cx="8984760" cy="573170"/>
              </a:xfrm>
              <a:prstGeom prst="rect">
                <a:avLst/>
              </a:prstGeom>
            </p:spPr>
            <p:txBody>
              <a:bodyPr wrap="square">
                <a:spAutoFit/>
              </a:bodyPr>
              <a:lstStyle/>
              <a:p>
                <a:r>
                  <a:rPr lang="en-US" altLang="zh-CN" sz="2200" dirty="0"/>
                  <a:t>If  </a:t>
                </a:r>
                <a14:m>
                  <m:oMath xmlns:m="http://schemas.openxmlformats.org/officeDocument/2006/math">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𝑁</m:t>
                    </m:r>
                    <m:d>
                      <m:dPr>
                        <m:ctrlPr>
                          <a:rPr lang="en-US" altLang="zh-CN" sz="2200" i="1">
                            <a:latin typeface="Cambria Math" panose="02040503050406030204" pitchFamily="18" charset="0"/>
                            <a:ea typeface="Cambria Math"/>
                          </a:rPr>
                        </m:ctrlPr>
                      </m:dPr>
                      <m:e>
                        <m:r>
                          <a:rPr lang="en-US" altLang="zh-CN" sz="2200" i="1">
                            <a:latin typeface="Cambria Math"/>
                            <a:ea typeface="Cambria Math"/>
                          </a:rPr>
                          <m:t>𝜇</m:t>
                        </m:r>
                        <m:r>
                          <a:rPr lang="en-US" altLang="zh-CN" sz="2200" i="1">
                            <a:latin typeface="Cambria Math"/>
                            <a:ea typeface="Cambria Math"/>
                          </a:rPr>
                          <m:t>,</m:t>
                        </m:r>
                        <m:sSup>
                          <m:sSupPr>
                            <m:ctrlPr>
                              <a:rPr lang="en-US" altLang="zh-CN" sz="2200" b="0" i="1" smtClean="0">
                                <a:latin typeface="Cambria Math" panose="02040503050406030204" pitchFamily="18" charset="0"/>
                                <a:ea typeface="Cambria Math"/>
                              </a:rPr>
                            </m:ctrlPr>
                          </m:sSupPr>
                          <m:e>
                            <m:r>
                              <a:rPr lang="en-US" altLang="zh-CN" sz="2200" i="1">
                                <a:latin typeface="Cambria Math"/>
                                <a:ea typeface="Cambria Math"/>
                              </a:rPr>
                              <m:t>𝜎</m:t>
                            </m:r>
                          </m:e>
                          <m:sup>
                            <m:r>
                              <a:rPr lang="en-US" altLang="zh-CN" sz="2200" b="0" i="1" smtClean="0">
                                <a:latin typeface="Cambria Math"/>
                                <a:ea typeface="Cambria Math"/>
                              </a:rPr>
                              <m:t>2</m:t>
                            </m:r>
                          </m:sup>
                        </m:sSup>
                      </m:e>
                    </m:d>
                    <m:r>
                      <a:rPr lang="en-US" altLang="zh-CN" sz="2200" b="0" i="0" smtClean="0">
                        <a:latin typeface="Cambria Math"/>
                        <a:ea typeface="Cambria Math"/>
                      </a:rPr>
                      <m:t>,</m:t>
                    </m:r>
                  </m:oMath>
                </a14:m>
                <a:r>
                  <a:rPr lang="en-US" altLang="zh-CN" sz="2200" dirty="0"/>
                  <a:t> then </a:t>
                </a:r>
                <a14:m>
                  <m:oMath xmlns:m="http://schemas.openxmlformats.org/officeDocument/2006/math">
                    <m:r>
                      <a:rPr lang="en-US" altLang="zh-CN" sz="2200" b="0" i="1" smtClean="0">
                        <a:latin typeface="Cambria Math"/>
                      </a:rPr>
                      <m:t>𝑍</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𝜇</m:t>
                        </m:r>
                      </m:num>
                      <m:den>
                        <m:r>
                          <a:rPr lang="en-US" altLang="zh-CN" sz="2200" b="0" i="1" smtClean="0">
                            <a:latin typeface="Cambria Math"/>
                          </a:rPr>
                          <m:t>𝜎</m:t>
                        </m:r>
                      </m:den>
                    </m:f>
                  </m:oMath>
                </a14:m>
                <a:r>
                  <a:rPr lang="en-US" altLang="zh-CN" sz="2200" dirty="0"/>
                  <a:t> </a:t>
                </a:r>
                <a14:m>
                  <m:oMath xmlns:m="http://schemas.openxmlformats.org/officeDocument/2006/math">
                    <m:r>
                      <a:rPr lang="en-US" altLang="zh-CN" sz="2200" i="1">
                        <a:latin typeface="Cambria Math"/>
                        <a:ea typeface="Cambria Math"/>
                      </a:rPr>
                      <m:t>~</m:t>
                    </m:r>
                    <m:r>
                      <a:rPr lang="en-US" altLang="zh-CN" sz="2200" i="1">
                        <a:latin typeface="Cambria Math"/>
                        <a:ea typeface="Cambria Math"/>
                      </a:rPr>
                      <m:t>𝑁</m:t>
                    </m:r>
                    <m:r>
                      <a:rPr lang="en-US" altLang="zh-CN" sz="2200" i="1">
                        <a:latin typeface="Cambria Math"/>
                        <a:ea typeface="Cambria Math"/>
                      </a:rPr>
                      <m:t>(0,1)</m:t>
                    </m:r>
                  </m:oMath>
                </a14:m>
                <a:r>
                  <a:rPr lang="en-US" altLang="zh-CN" sz="2200" dirty="0"/>
                  <a:t>. </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269420" y="1860570"/>
                <a:ext cx="8984760" cy="573170"/>
              </a:xfrm>
              <a:prstGeom prst="rect">
                <a:avLst/>
              </a:prstGeom>
              <a:blipFill rotWithShape="1">
                <a:blip r:embed="rId2"/>
                <a:stretch>
                  <a:fillRect l="-814"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037395" y="2483227"/>
                <a:ext cx="4704301" cy="599010"/>
              </a:xfrm>
              <a:prstGeom prst="rect">
                <a:avLst/>
              </a:prstGeom>
            </p:spPr>
            <p:txBody>
              <a:bodyPr wrap="none">
                <a:spAutoFit/>
              </a:bodyPr>
              <a:lstStyle/>
              <a:p>
                <a:r>
                  <a:rPr lang="en-US" altLang="zh-CN" sz="2200" dirty="0"/>
                  <a:t> </a:t>
                </a:r>
                <a14:m>
                  <m:oMath xmlns:m="http://schemas.openxmlformats.org/officeDocument/2006/math">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rPr>
                          <m:t>𝑎</m:t>
                        </m:r>
                        <m:r>
                          <a:rPr lang="en-US" altLang="zh-CN" sz="2200" i="1">
                            <a:latin typeface="Cambria Math"/>
                            <a:ea typeface="Cambria Math"/>
                          </a:rPr>
                          <m:t>≤</m:t>
                        </m:r>
                        <m:r>
                          <a:rPr lang="en-US" altLang="zh-CN" sz="2200" i="1">
                            <a:latin typeface="Cambria Math"/>
                            <a:ea typeface="Cambria Math"/>
                          </a:rPr>
                          <m:t>𝑋</m:t>
                        </m:r>
                        <m:r>
                          <a:rPr lang="en-US" altLang="zh-CN" sz="2200" i="1">
                            <a:latin typeface="Cambria Math"/>
                            <a:ea typeface="Cambria Math"/>
                          </a:rPr>
                          <m:t>≤</m:t>
                        </m:r>
                        <m:r>
                          <a:rPr lang="en-US" altLang="zh-CN" sz="2200" i="1">
                            <a:latin typeface="Cambria Math"/>
                            <a:ea typeface="Cambria Math"/>
                          </a:rPr>
                          <m:t>𝑏</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f>
                          <m:fPr>
                            <m:ctrlPr>
                              <a:rPr lang="en-US" altLang="zh-CN" sz="2200" i="1">
                                <a:latin typeface="Cambria Math" panose="02040503050406030204" pitchFamily="18" charset="0"/>
                              </a:rPr>
                            </m:ctrlPr>
                          </m:fPr>
                          <m:num>
                            <m:r>
                              <a:rPr lang="en-US" altLang="zh-CN" sz="2200" i="1">
                                <a:latin typeface="Cambria Math"/>
                              </a:rPr>
                              <m:t>𝑎</m:t>
                            </m:r>
                            <m:r>
                              <a:rPr lang="en-US" altLang="zh-CN" sz="2200" i="1">
                                <a:latin typeface="Cambria Math"/>
                              </a:rPr>
                              <m:t>−</m:t>
                            </m:r>
                            <m:r>
                              <a:rPr lang="en-US" altLang="zh-CN" sz="2200" i="1">
                                <a:latin typeface="Cambria Math"/>
                              </a:rPr>
                              <m:t>𝜇</m:t>
                            </m:r>
                          </m:num>
                          <m:den>
                            <m:r>
                              <a:rPr lang="en-US" altLang="zh-CN" sz="2200" i="1">
                                <a:latin typeface="Cambria Math"/>
                              </a:rPr>
                              <m:t>𝜎</m:t>
                            </m:r>
                          </m:den>
                        </m:f>
                        <m:r>
                          <a:rPr lang="en-US" altLang="zh-CN" sz="2200" i="1">
                            <a:latin typeface="Cambria Math"/>
                            <a:ea typeface="Cambria Math"/>
                          </a:rPr>
                          <m:t>≤</m:t>
                        </m:r>
                        <m:r>
                          <a:rPr lang="en-US" altLang="zh-CN" sz="2200" b="0" i="1" smtClean="0">
                            <a:latin typeface="Cambria Math"/>
                            <a:ea typeface="Cambria Math"/>
                          </a:rPr>
                          <m:t>𝑍</m:t>
                        </m:r>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b="0" i="1" smtClean="0">
                                <a:latin typeface="Cambria Math"/>
                              </a:rPr>
                              <m:t>𝑏</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en-US" altLang="zh-CN" sz="2200" dirty="0"/>
                  <a:t>.</a:t>
                </a:r>
                <a:r>
                  <a:rPr lang="zh-CN" altLang="en-US" sz="2200" dirty="0"/>
                  <a:t> </a:t>
                </a:r>
              </a:p>
            </p:txBody>
          </p:sp>
        </mc:Choice>
        <mc:Fallback xmlns="">
          <p:sp>
            <p:nvSpPr>
              <p:cNvPr id="4" name="矩形 3"/>
              <p:cNvSpPr>
                <a:spLocks noRot="1" noChangeAspect="1" noMove="1" noResize="1" noEditPoints="1" noAdjustHandles="1" noChangeArrowheads="1" noChangeShapeType="1" noTextEdit="1"/>
              </p:cNvSpPr>
              <p:nvPr/>
            </p:nvSpPr>
            <p:spPr>
              <a:xfrm>
                <a:off x="1037395" y="2483227"/>
                <a:ext cx="4704301" cy="599010"/>
              </a:xfrm>
              <a:prstGeom prst="rect">
                <a:avLst/>
              </a:prstGeom>
              <a:blipFill rotWithShape="1">
                <a:blip r:embed="rId3"/>
                <a:stretch>
                  <a:fillRect b="-5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861810" y="3158970"/>
                <a:ext cx="2814104"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ea typeface="Cambria Math"/>
                      </a:rPr>
                      <m:t>=</m:t>
                    </m:r>
                    <m:r>
                      <m:rPr>
                        <m:sty m:val="p"/>
                      </m:rPr>
                      <a:rPr lang="el-GR" altLang="zh-CN" sz="2200" i="1" smtClean="0">
                        <a:latin typeface="Cambria Math"/>
                        <a:ea typeface="Cambria Math"/>
                      </a:rPr>
                      <m:t>Φ</m:t>
                    </m:r>
                    <m:d>
                      <m:dPr>
                        <m:ctrlPr>
                          <a:rPr lang="en-US" altLang="zh-CN" sz="2200" b="0" i="1" smtClean="0">
                            <a:latin typeface="Cambria Math" panose="02040503050406030204" pitchFamily="18" charset="0"/>
                            <a:ea typeface="Cambria Math"/>
                          </a:rPr>
                        </m:ctrlPr>
                      </m:dPr>
                      <m:e>
                        <m:f>
                          <m:fPr>
                            <m:ctrlPr>
                              <a:rPr lang="en-US" altLang="zh-CN" sz="2200" i="1">
                                <a:latin typeface="Cambria Math" panose="02040503050406030204" pitchFamily="18" charset="0"/>
                              </a:rPr>
                            </m:ctrlPr>
                          </m:fPr>
                          <m:num>
                            <m:r>
                              <a:rPr lang="en-US" altLang="zh-CN" sz="2200" i="1">
                                <a:latin typeface="Cambria Math"/>
                              </a:rPr>
                              <m:t>𝑏</m:t>
                            </m:r>
                            <m:r>
                              <a:rPr lang="en-US" altLang="zh-CN" sz="2200" i="1">
                                <a:latin typeface="Cambria Math"/>
                              </a:rPr>
                              <m:t>−</m:t>
                            </m:r>
                            <m:r>
                              <a:rPr lang="en-US" altLang="zh-CN" sz="2200" i="1">
                                <a:latin typeface="Cambria Math"/>
                              </a:rPr>
                              <m:t>𝜇</m:t>
                            </m:r>
                          </m:num>
                          <m:den>
                            <m:r>
                              <a:rPr lang="en-US" altLang="zh-CN" sz="2200" i="1">
                                <a:latin typeface="Cambria Math"/>
                              </a:rPr>
                              <m:t>𝜎</m:t>
                            </m:r>
                          </m:den>
                        </m:f>
                      </m:e>
                    </m:d>
                    <m:r>
                      <a:rPr lang="en-US" altLang="zh-CN" sz="2200" b="0" i="1" smtClean="0">
                        <a:latin typeface="Cambria Math"/>
                        <a:ea typeface="Cambria Math"/>
                      </a:rPr>
                      <m:t>−</m:t>
                    </m:r>
                    <m:r>
                      <m:rPr>
                        <m:sty m:val="p"/>
                      </m:rPr>
                      <a:rPr lang="el-GR" altLang="zh-CN" sz="2200" i="1">
                        <a:latin typeface="Cambria Math"/>
                        <a:ea typeface="Cambria Math"/>
                      </a:rPr>
                      <m:t>Φ</m:t>
                    </m:r>
                    <m:d>
                      <m:dPr>
                        <m:ctrlPr>
                          <a:rPr lang="en-US" altLang="zh-CN" sz="2200" i="1">
                            <a:latin typeface="Cambria Math" panose="02040503050406030204" pitchFamily="18" charset="0"/>
                            <a:ea typeface="Cambria Math"/>
                          </a:rPr>
                        </m:ctrlPr>
                      </m:dPr>
                      <m:e>
                        <m:f>
                          <m:fPr>
                            <m:ctrlPr>
                              <a:rPr lang="en-US" altLang="zh-CN" sz="2200" i="1">
                                <a:latin typeface="Cambria Math" panose="02040503050406030204" pitchFamily="18" charset="0"/>
                              </a:rPr>
                            </m:ctrlPr>
                          </m:fPr>
                          <m:num>
                            <m:r>
                              <a:rPr lang="en-US" altLang="zh-CN" sz="2200" b="0" i="1" smtClean="0">
                                <a:latin typeface="Cambria Math"/>
                              </a:rPr>
                              <m:t>𝑎</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861810" y="3158970"/>
                <a:ext cx="2814104" cy="5990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58606" y="4134467"/>
                <a:ext cx="3293274" cy="580031"/>
              </a:xfrm>
              <a:prstGeom prst="rect">
                <a:avLst/>
              </a:prstGeom>
            </p:spPr>
            <p:txBody>
              <a:bodyPr wrap="none">
                <a:spAutoFit/>
              </a:bodyPr>
              <a:lstStyle/>
              <a:p>
                <a:r>
                  <a:rPr lang="en-US" altLang="zh-CN" sz="2200" dirty="0"/>
                  <a:t> </a:t>
                </a:r>
                <a14:m>
                  <m:oMath xmlns:m="http://schemas.openxmlformats.org/officeDocument/2006/math">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ea typeface="Cambria Math"/>
                          </a:rPr>
                          <m:t>𝑋</m:t>
                        </m:r>
                        <m:r>
                          <a:rPr lang="en-US" altLang="zh-CN" sz="2200" i="1">
                            <a:latin typeface="Cambria Math"/>
                            <a:ea typeface="Cambria Math"/>
                          </a:rPr>
                          <m:t>≤</m:t>
                        </m:r>
                        <m:r>
                          <a:rPr lang="en-US" altLang="zh-CN" sz="2200" i="1">
                            <a:latin typeface="Cambria Math"/>
                            <a:ea typeface="Cambria Math"/>
                          </a:rPr>
                          <m:t>𝑏</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ea typeface="Cambria Math"/>
                      </a:rPr>
                      <m:t>𝑍</m:t>
                    </m:r>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b="0" i="1" smtClean="0">
                            <a:latin typeface="Cambria Math"/>
                          </a:rPr>
                          <m:t>𝑏</m:t>
                        </m:r>
                        <m:r>
                          <a:rPr lang="en-US" altLang="zh-CN" sz="2200" i="1">
                            <a:latin typeface="Cambria Math"/>
                          </a:rPr>
                          <m:t>−</m:t>
                        </m:r>
                        <m:r>
                          <a:rPr lang="en-US" altLang="zh-CN" sz="2200" i="1">
                            <a:latin typeface="Cambria Math"/>
                          </a:rPr>
                          <m:t>𝜇</m:t>
                        </m:r>
                      </m:num>
                      <m:den>
                        <m:r>
                          <a:rPr lang="en-US" altLang="zh-CN" sz="2200" i="1">
                            <a:latin typeface="Cambria Math"/>
                          </a:rPr>
                          <m:t>𝜎</m:t>
                        </m:r>
                      </m:den>
                    </m:f>
                    <m:r>
                      <a:rPr lang="en-US" altLang="zh-CN" sz="2200" b="0" i="1" smtClean="0">
                        <a:latin typeface="Cambria Math"/>
                      </a:rPr>
                      <m:t>)</m:t>
                    </m:r>
                  </m:oMath>
                </a14:m>
                <a:r>
                  <a:rPr lang="zh-CN" altLang="en-US" sz="2200" dirty="0"/>
                  <a:t> </a:t>
                </a:r>
              </a:p>
            </p:txBody>
          </p:sp>
        </mc:Choice>
        <mc:Fallback xmlns="">
          <p:sp>
            <p:nvSpPr>
              <p:cNvPr id="6" name="矩形 5"/>
              <p:cNvSpPr>
                <a:spLocks noRot="1" noChangeAspect="1" noMove="1" noResize="1" noEditPoints="1" noAdjustHandles="1" noChangeArrowheads="1" noChangeShapeType="1" noTextEdit="1"/>
              </p:cNvSpPr>
              <p:nvPr/>
            </p:nvSpPr>
            <p:spPr>
              <a:xfrm>
                <a:off x="1058606" y="4134467"/>
                <a:ext cx="3293274" cy="580031"/>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39142" y="4135135"/>
                <a:ext cx="1512978"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ea typeface="Cambria Math"/>
                      </a:rPr>
                      <m:t>=</m:t>
                    </m:r>
                    <m:r>
                      <m:rPr>
                        <m:sty m:val="p"/>
                      </m:rPr>
                      <a:rPr lang="el-GR" altLang="zh-CN" sz="2200" i="1" smtClean="0">
                        <a:latin typeface="Cambria Math"/>
                        <a:ea typeface="Cambria Math"/>
                      </a:rPr>
                      <m:t>Φ</m:t>
                    </m:r>
                    <m:d>
                      <m:dPr>
                        <m:ctrlPr>
                          <a:rPr lang="en-US" altLang="zh-CN" sz="2200" b="0" i="1" smtClean="0">
                            <a:latin typeface="Cambria Math" panose="02040503050406030204" pitchFamily="18" charset="0"/>
                            <a:ea typeface="Cambria Math"/>
                          </a:rPr>
                        </m:ctrlPr>
                      </m:dPr>
                      <m:e>
                        <m:f>
                          <m:fPr>
                            <m:ctrlPr>
                              <a:rPr lang="en-US" altLang="zh-CN" sz="2200" i="1">
                                <a:latin typeface="Cambria Math" panose="02040503050406030204" pitchFamily="18" charset="0"/>
                              </a:rPr>
                            </m:ctrlPr>
                          </m:fPr>
                          <m:num>
                            <m:r>
                              <a:rPr lang="en-US" altLang="zh-CN" sz="2200" i="1">
                                <a:latin typeface="Cambria Math"/>
                              </a:rPr>
                              <m:t>𝑏</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139142" y="4135135"/>
                <a:ext cx="1512978" cy="5990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06615" y="4944557"/>
                <a:ext cx="3303020" cy="545406"/>
              </a:xfrm>
              <a:prstGeom prst="rect">
                <a:avLst/>
              </a:prstGeom>
            </p:spPr>
            <p:txBody>
              <a:bodyPr wrap="none">
                <a:spAutoFit/>
              </a:bodyPr>
              <a:lstStyle/>
              <a:p>
                <a:r>
                  <a:rPr lang="en-US" altLang="zh-CN" sz="2200" dirty="0"/>
                  <a:t> </a:t>
                </a:r>
                <a14:m>
                  <m:oMath xmlns:m="http://schemas.openxmlformats.org/officeDocument/2006/math">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ea typeface="Cambria Math"/>
                          </a:rPr>
                          <m:t>𝑋</m:t>
                        </m:r>
                        <m:r>
                          <a:rPr lang="en-US" altLang="zh-CN" sz="2200" i="1" smtClean="0">
                            <a:latin typeface="Cambria Math"/>
                            <a:ea typeface="Cambria Math"/>
                          </a:rPr>
                          <m:t>≥</m:t>
                        </m:r>
                        <m:r>
                          <a:rPr lang="en-US" altLang="zh-CN" sz="2200" b="0" i="1" smtClean="0">
                            <a:latin typeface="Cambria Math"/>
                            <a:ea typeface="Cambria Math"/>
                          </a:rPr>
                          <m:t>𝑎</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ea typeface="Cambria Math"/>
                      </a:rPr>
                      <m:t>𝑍</m:t>
                    </m:r>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b="0" i="1" smtClean="0">
                            <a:latin typeface="Cambria Math"/>
                          </a:rPr>
                          <m:t>𝑎</m:t>
                        </m:r>
                        <m:r>
                          <a:rPr lang="en-US" altLang="zh-CN" sz="2200" i="1">
                            <a:latin typeface="Cambria Math"/>
                          </a:rPr>
                          <m:t>−</m:t>
                        </m:r>
                        <m:r>
                          <a:rPr lang="en-US" altLang="zh-CN" sz="2200" i="1">
                            <a:latin typeface="Cambria Math"/>
                          </a:rPr>
                          <m:t>𝜇</m:t>
                        </m:r>
                      </m:num>
                      <m:den>
                        <m:r>
                          <a:rPr lang="en-US" altLang="zh-CN" sz="2200" i="1">
                            <a:latin typeface="Cambria Math"/>
                          </a:rPr>
                          <m:t>𝜎</m:t>
                        </m:r>
                      </m:den>
                    </m:f>
                    <m:r>
                      <a:rPr lang="en-US" altLang="zh-CN" sz="2200" b="0" i="1" smtClean="0">
                        <a:latin typeface="Cambria Math"/>
                      </a:rPr>
                      <m:t>)</m:t>
                    </m:r>
                  </m:oMath>
                </a14:m>
                <a:r>
                  <a:rPr lang="zh-CN" altLang="en-US" sz="2200" dirty="0"/>
                  <a:t> </a:t>
                </a:r>
              </a:p>
            </p:txBody>
          </p:sp>
        </mc:Choice>
        <mc:Fallback xmlns="">
          <p:sp>
            <p:nvSpPr>
              <p:cNvPr id="8" name="矩形 7"/>
              <p:cNvSpPr>
                <a:spLocks noRot="1" noChangeAspect="1" noMove="1" noResize="1" noEditPoints="1" noAdjustHandles="1" noChangeArrowheads="1" noChangeShapeType="1" noTextEdit="1"/>
              </p:cNvSpPr>
              <p:nvPr/>
            </p:nvSpPr>
            <p:spPr>
              <a:xfrm>
                <a:off x="1106615" y="4944557"/>
                <a:ext cx="3303020" cy="54540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21950" y="4914165"/>
                <a:ext cx="2008178"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ea typeface="Cambria Math"/>
                      </a:rPr>
                      <m:t>=1−</m:t>
                    </m:r>
                    <m:r>
                      <m:rPr>
                        <m:sty m:val="p"/>
                      </m:rPr>
                      <a:rPr lang="el-GR" altLang="zh-CN" sz="2200" i="1">
                        <a:latin typeface="Cambria Math"/>
                        <a:ea typeface="Cambria Math"/>
                      </a:rPr>
                      <m:t>Φ</m:t>
                    </m:r>
                    <m:d>
                      <m:dPr>
                        <m:ctrlPr>
                          <a:rPr lang="en-US" altLang="zh-CN" sz="2200" i="1">
                            <a:latin typeface="Cambria Math" panose="02040503050406030204" pitchFamily="18" charset="0"/>
                            <a:ea typeface="Cambria Math"/>
                          </a:rPr>
                        </m:ctrlPr>
                      </m:dPr>
                      <m:e>
                        <m:f>
                          <m:fPr>
                            <m:ctrlPr>
                              <a:rPr lang="en-US" altLang="zh-CN" sz="2200" i="1">
                                <a:latin typeface="Cambria Math" panose="02040503050406030204" pitchFamily="18" charset="0"/>
                              </a:rPr>
                            </m:ctrlPr>
                          </m:fPr>
                          <m:num>
                            <m:r>
                              <a:rPr lang="en-US" altLang="zh-CN" sz="2200" b="0" i="1" smtClean="0">
                                <a:latin typeface="Cambria Math"/>
                              </a:rPr>
                              <m:t>𝑎</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4121950" y="4914165"/>
                <a:ext cx="2008178" cy="599010"/>
              </a:xfrm>
              <a:prstGeom prst="rect">
                <a:avLst/>
              </a:prstGeom>
              <a:blipFill rotWithShape="1">
                <a:blip r:embed="rId8"/>
                <a:stretch>
                  <a:fillRect/>
                </a:stretch>
              </a:blipFill>
            </p:spPr>
            <p:txBody>
              <a:bodyPr/>
              <a:lstStyle/>
              <a:p>
                <a:r>
                  <a:rPr lang="zh-CN" altLang="en-US">
                    <a:noFill/>
                  </a:rPr>
                  <a:t> </a:t>
                </a:r>
              </a:p>
            </p:txBody>
          </p:sp>
        </mc:Fallback>
      </mc:AlternateContent>
      <p:sp>
        <p:nvSpPr>
          <p:cNvPr id="10" name="幻灯片编号占位符 9"/>
          <p:cNvSpPr>
            <a:spLocks noGrp="1"/>
          </p:cNvSpPr>
          <p:nvPr>
            <p:ph type="sldNum" sz="quarter" idx="11"/>
          </p:nvPr>
        </p:nvSpPr>
        <p:spPr/>
        <p:txBody>
          <a:bodyPr/>
          <a:lstStyle/>
          <a:p>
            <a:pPr>
              <a:defRPr/>
            </a:pPr>
            <a:fld id="{DF2308B0-52A9-437D-9700-D7B37876F5B1}" type="slidenum">
              <a:rPr lang="zh-CN" altLang="en-US" smtClean="0"/>
              <a:pPr>
                <a:defRPr/>
              </a:pPr>
              <a:t>46</a:t>
            </a:fld>
            <a:endParaRPr lang="en-US" altLang="zh-CN" dirty="0"/>
          </a:p>
        </p:txBody>
      </p:sp>
    </p:spTree>
    <p:extLst>
      <p:ext uri="{BB962C8B-B14F-4D97-AF65-F5344CB8AC3E}">
        <p14:creationId xmlns:p14="http://schemas.microsoft.com/office/powerpoint/2010/main" val="156743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41530" y="1720840"/>
                <a:ext cx="8640960" cy="1107996"/>
              </a:xfrm>
              <a:prstGeom prst="rect">
                <a:avLst/>
              </a:prstGeom>
            </p:spPr>
            <p:txBody>
              <a:bodyPr wrap="square">
                <a:spAutoFit/>
              </a:bodyPr>
              <a:lstStyle/>
              <a:p>
                <a:r>
                  <a:rPr lang="en-US" altLang="zh-CN" sz="2200" dirty="0"/>
                  <a:t>Suppose a random variable </a:t>
                </a:r>
                <a14:m>
                  <m:oMath xmlns:m="http://schemas.openxmlformats.org/officeDocument/2006/math">
                    <m:r>
                      <a:rPr lang="en-US" altLang="zh-CN" sz="2200" b="0" i="1" smtClean="0">
                        <a:latin typeface="Cambria Math"/>
                      </a:rPr>
                      <m:t>𝑋</m:t>
                    </m:r>
                  </m:oMath>
                </a14:m>
                <a:r>
                  <a:rPr lang="en-US" altLang="zh-CN" sz="2200" dirty="0"/>
                  <a:t> has a normal distribution having mean value </a:t>
                </a:r>
                <a14:m>
                  <m:oMath xmlns:m="http://schemas.openxmlformats.org/officeDocument/2006/math">
                    <m:r>
                      <a:rPr lang="en-US" altLang="zh-CN" sz="2200" i="1" dirty="0" smtClean="0">
                        <a:latin typeface="Cambria Math"/>
                      </a:rPr>
                      <m:t>1.25</m:t>
                    </m:r>
                  </m:oMath>
                </a14:m>
                <a:r>
                  <a:rPr lang="en-US" altLang="zh-CN" sz="2200" dirty="0"/>
                  <a:t> and standard deviation of</a:t>
                </a:r>
                <a14:m>
                  <m:oMath xmlns:m="http://schemas.openxmlformats.org/officeDocument/2006/math">
                    <m:r>
                      <a:rPr lang="en-US" altLang="zh-CN" sz="2200" i="1" dirty="0" smtClean="0">
                        <a:latin typeface="Cambria Math"/>
                      </a:rPr>
                      <m:t> 0.46</m:t>
                    </m:r>
                  </m:oMath>
                </a14:m>
                <a:r>
                  <a:rPr lang="en-US" altLang="zh-CN" sz="2200" dirty="0"/>
                  <a:t>. What is the probability that </a:t>
                </a:r>
                <a14:m>
                  <m:oMath xmlns:m="http://schemas.openxmlformats.org/officeDocument/2006/math">
                    <m:r>
                      <a:rPr lang="en-US" altLang="zh-CN" sz="2200" i="1">
                        <a:latin typeface="Cambria Math"/>
                        <a:ea typeface="Cambria Math"/>
                      </a:rPr>
                      <m:t>1≤</m:t>
                    </m:r>
                    <m:r>
                      <a:rPr lang="en-US" altLang="zh-CN" sz="2200" i="1">
                        <a:latin typeface="Cambria Math"/>
                      </a:rPr>
                      <m:t>𝑋</m:t>
                    </m:r>
                    <m:r>
                      <a:rPr lang="en-US" altLang="zh-CN" sz="2200" i="1">
                        <a:latin typeface="Cambria Math"/>
                        <a:ea typeface="Cambria Math"/>
                      </a:rPr>
                      <m:t>≤1.75</m:t>
                    </m:r>
                  </m:oMath>
                </a14:m>
                <a:r>
                  <a:rPr lang="en-US" altLang="zh-CN" sz="2200" dirty="0"/>
                  <a:t>.</a:t>
                </a:r>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341530" y="1720840"/>
                <a:ext cx="8640960" cy="1107996"/>
              </a:xfrm>
              <a:prstGeom prst="rect">
                <a:avLst/>
              </a:prstGeom>
              <a:blipFill rotWithShape="1">
                <a:blip r:embed="rId2"/>
                <a:stretch>
                  <a:fillRect l="-846" t="-2747" b="-10440"/>
                </a:stretch>
              </a:blipFill>
            </p:spPr>
            <p:txBody>
              <a:bodyPr/>
              <a:lstStyle/>
              <a:p>
                <a:r>
                  <a:rPr lang="zh-CN" altLang="en-US">
                    <a:noFill/>
                  </a:rPr>
                  <a:t> </a:t>
                </a:r>
              </a:p>
            </p:txBody>
          </p:sp>
        </mc:Fallback>
      </mc:AlternateContent>
      <p:sp>
        <p:nvSpPr>
          <p:cNvPr id="3" name="TextBox 2"/>
          <p:cNvSpPr txBox="1"/>
          <p:nvPr/>
        </p:nvSpPr>
        <p:spPr>
          <a:xfrm>
            <a:off x="386535" y="1118701"/>
            <a:ext cx="148516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5" name="TextBox 4"/>
              <p:cNvSpPr txBox="1"/>
              <p:nvPr/>
            </p:nvSpPr>
            <p:spPr>
              <a:xfrm>
                <a:off x="390365" y="2978950"/>
                <a:ext cx="5801909"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i="1">
                            <a:latin typeface="Cambria Math"/>
                            <a:ea typeface="Cambria Math"/>
                          </a:rPr>
                          <m:t>1≤</m:t>
                        </m:r>
                        <m:r>
                          <a:rPr lang="en-US" altLang="zh-CN" sz="2200" i="1">
                            <a:latin typeface="Cambria Math"/>
                          </a:rPr>
                          <m:t>𝑋</m:t>
                        </m:r>
                        <m:r>
                          <a:rPr lang="en-US" altLang="zh-CN" sz="2200" i="1">
                            <a:latin typeface="Cambria Math"/>
                            <a:ea typeface="Cambria Math"/>
                          </a:rPr>
                          <m:t>≤1.75</m:t>
                        </m:r>
                      </m:e>
                    </m:d>
                    <m:r>
                      <a:rPr lang="en-US" altLang="zh-CN" sz="2200" i="1">
                        <a:latin typeface="Cambria Math"/>
                      </a:rPr>
                      <m:t>=</m:t>
                    </m:r>
                    <m:r>
                      <a:rPr lang="en-US" altLang="zh-CN" sz="2200" i="1">
                        <a:latin typeface="Cambria Math"/>
                      </a:rPr>
                      <m:t>𝑃</m:t>
                    </m:r>
                    <m:d>
                      <m:dPr>
                        <m:ctrlPr>
                          <a:rPr lang="en-US" altLang="zh-CN" sz="2200" i="1">
                            <a:latin typeface="Cambria Math" panose="02040503050406030204" pitchFamily="18" charset="0"/>
                          </a:rPr>
                        </m:ctrlPr>
                      </m:dPr>
                      <m:e>
                        <m:f>
                          <m:fPr>
                            <m:ctrlPr>
                              <a:rPr lang="en-US" altLang="zh-CN" sz="2200" i="1">
                                <a:solidFill>
                                  <a:srgbClr val="000000"/>
                                </a:solidFill>
                                <a:latin typeface="Cambria Math" panose="02040503050406030204" pitchFamily="18" charset="0"/>
                              </a:rPr>
                            </m:ctrlPr>
                          </m:fPr>
                          <m:num>
                            <m:r>
                              <a:rPr lang="en-US" altLang="zh-CN" sz="2200" i="1">
                                <a:solidFill>
                                  <a:srgbClr val="000000"/>
                                </a:solidFill>
                                <a:latin typeface="Cambria Math"/>
                              </a:rPr>
                              <m:t>1−1.25</m:t>
                            </m:r>
                          </m:num>
                          <m:den>
                            <m:r>
                              <a:rPr lang="en-US" altLang="zh-CN" sz="2200" i="1">
                                <a:solidFill>
                                  <a:srgbClr val="000000"/>
                                </a:solidFill>
                                <a:latin typeface="Cambria Math"/>
                              </a:rPr>
                              <m:t>0.46</m:t>
                            </m:r>
                          </m:den>
                        </m:f>
                        <m:r>
                          <a:rPr lang="en-US" altLang="zh-CN" sz="2200" i="1">
                            <a:latin typeface="Cambria Math"/>
                            <a:ea typeface="Cambria Math"/>
                          </a:rPr>
                          <m:t>≤</m:t>
                        </m:r>
                        <m:r>
                          <a:rPr lang="en-US" altLang="zh-CN" sz="2200" i="1">
                            <a:latin typeface="Cambria Math"/>
                            <a:ea typeface="Cambria Math"/>
                          </a:rPr>
                          <m:t>𝑍</m:t>
                        </m:r>
                        <m:r>
                          <a:rPr lang="en-US" altLang="zh-CN" sz="2200" i="1">
                            <a:latin typeface="Cambria Math"/>
                            <a:ea typeface="Cambria Math"/>
                          </a:rPr>
                          <m:t>≤</m:t>
                        </m:r>
                        <m:f>
                          <m:fPr>
                            <m:ctrlPr>
                              <a:rPr lang="en-US" altLang="zh-CN" sz="2200" i="1">
                                <a:solidFill>
                                  <a:srgbClr val="000000"/>
                                </a:solidFill>
                                <a:latin typeface="Cambria Math" panose="02040503050406030204" pitchFamily="18" charset="0"/>
                              </a:rPr>
                            </m:ctrlPr>
                          </m:fPr>
                          <m:num>
                            <m:r>
                              <a:rPr lang="en-US" altLang="zh-CN" sz="2200" i="1">
                                <a:solidFill>
                                  <a:srgbClr val="000000"/>
                                </a:solidFill>
                                <a:latin typeface="Cambria Math"/>
                              </a:rPr>
                              <m:t>1</m:t>
                            </m:r>
                            <m:r>
                              <a:rPr lang="en-US" altLang="zh-CN" sz="2200" b="0" i="1" smtClean="0">
                                <a:solidFill>
                                  <a:srgbClr val="000000"/>
                                </a:solidFill>
                                <a:latin typeface="Cambria Math"/>
                              </a:rPr>
                              <m:t>.75</m:t>
                            </m:r>
                            <m:r>
                              <a:rPr lang="en-US" altLang="zh-CN" sz="2200" i="1">
                                <a:solidFill>
                                  <a:srgbClr val="000000"/>
                                </a:solidFill>
                                <a:latin typeface="Cambria Math"/>
                              </a:rPr>
                              <m:t>−1.25</m:t>
                            </m:r>
                          </m:num>
                          <m:den>
                            <m:r>
                              <a:rPr lang="en-US" altLang="zh-CN" sz="2200" i="1">
                                <a:solidFill>
                                  <a:srgbClr val="000000"/>
                                </a:solidFill>
                                <a:latin typeface="Cambria Math"/>
                              </a:rPr>
                              <m:t>0.46</m:t>
                            </m:r>
                          </m:den>
                        </m:f>
                      </m:e>
                    </m:d>
                    <m:r>
                      <m:rPr>
                        <m:nor/>
                      </m:rPr>
                      <a:rPr lang="en-US" altLang="zh-CN" sz="2200" dirty="0"/>
                      <m:t>.</m:t>
                    </m:r>
                  </m:oMath>
                </a14:m>
                <a:r>
                  <a:rPr lang="zh-CN" altLang="en-US" sz="22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390365" y="2978950"/>
                <a:ext cx="5801909" cy="599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36829" y="3653470"/>
                <a:ext cx="4569252" cy="599010"/>
              </a:xfrm>
              <a:prstGeom prst="rect">
                <a:avLst/>
              </a:prstGeom>
            </p:spPr>
            <p:txBody>
              <a:bodyPr wrap="square">
                <a:spAutoFit/>
              </a:bodyPr>
              <a:lstStyle/>
              <a:p>
                <a14:m>
                  <m:oMath xmlns:m="http://schemas.openxmlformats.org/officeDocument/2006/math">
                    <m:r>
                      <a:rPr lang="en-US" altLang="zh-CN" sz="2200" i="1">
                        <a:solidFill>
                          <a:srgbClr val="000000"/>
                        </a:solidFill>
                        <a:latin typeface="Cambria Math"/>
                        <a:ea typeface="Cambria Math"/>
                      </a:rPr>
                      <m:t>=</m:t>
                    </m:r>
                    <m:r>
                      <m:rPr>
                        <m:sty m:val="p"/>
                      </m:rPr>
                      <a:rPr lang="el-GR" altLang="zh-CN" sz="2200" i="1">
                        <a:solidFill>
                          <a:srgbClr val="000000"/>
                        </a:solidFill>
                        <a:latin typeface="Cambria Math"/>
                        <a:ea typeface="Cambria Math"/>
                      </a:rPr>
                      <m:t>Φ</m:t>
                    </m:r>
                    <m:d>
                      <m:dPr>
                        <m:ctrlPr>
                          <a:rPr lang="en-US" altLang="zh-CN" sz="2200" i="1">
                            <a:solidFill>
                              <a:srgbClr val="000000"/>
                            </a:solidFill>
                            <a:latin typeface="Cambria Math" panose="02040503050406030204" pitchFamily="18" charset="0"/>
                            <a:ea typeface="Cambria Math"/>
                          </a:rPr>
                        </m:ctrlPr>
                      </m:dPr>
                      <m:e>
                        <m:f>
                          <m:fPr>
                            <m:ctrlPr>
                              <a:rPr lang="en-US" altLang="zh-CN" sz="2200" i="1">
                                <a:solidFill>
                                  <a:srgbClr val="000000"/>
                                </a:solidFill>
                                <a:latin typeface="Cambria Math" panose="02040503050406030204" pitchFamily="18" charset="0"/>
                              </a:rPr>
                            </m:ctrlPr>
                          </m:fPr>
                          <m:num>
                            <m:r>
                              <a:rPr lang="en-US" altLang="zh-CN" sz="2200" i="1">
                                <a:solidFill>
                                  <a:srgbClr val="000000"/>
                                </a:solidFill>
                                <a:latin typeface="Cambria Math"/>
                              </a:rPr>
                              <m:t>1.75−1.25</m:t>
                            </m:r>
                          </m:num>
                          <m:den>
                            <m:r>
                              <a:rPr lang="en-US" altLang="zh-CN" sz="2200" i="1">
                                <a:solidFill>
                                  <a:srgbClr val="000000"/>
                                </a:solidFill>
                                <a:latin typeface="Cambria Math"/>
                              </a:rPr>
                              <m:t>0.46</m:t>
                            </m:r>
                          </m:den>
                        </m:f>
                      </m:e>
                    </m:d>
                    <m:r>
                      <a:rPr lang="en-US" altLang="zh-CN" sz="2200" i="1">
                        <a:solidFill>
                          <a:srgbClr val="000000"/>
                        </a:solidFill>
                        <a:latin typeface="Cambria Math"/>
                        <a:ea typeface="Cambria Math"/>
                      </a:rPr>
                      <m:t>−</m:t>
                    </m:r>
                    <m:r>
                      <m:rPr>
                        <m:sty m:val="p"/>
                      </m:rPr>
                      <a:rPr lang="el-GR" altLang="zh-CN" sz="2200" i="1">
                        <a:solidFill>
                          <a:srgbClr val="000000"/>
                        </a:solidFill>
                        <a:latin typeface="Cambria Math"/>
                        <a:ea typeface="Cambria Math"/>
                      </a:rPr>
                      <m:t>Φ</m:t>
                    </m:r>
                    <m:d>
                      <m:dPr>
                        <m:ctrlPr>
                          <a:rPr lang="en-US" altLang="zh-CN" sz="2200" i="1">
                            <a:solidFill>
                              <a:srgbClr val="000000"/>
                            </a:solidFill>
                            <a:latin typeface="Cambria Math" panose="02040503050406030204" pitchFamily="18" charset="0"/>
                            <a:ea typeface="Cambria Math"/>
                          </a:rPr>
                        </m:ctrlPr>
                      </m:dPr>
                      <m:e>
                        <m:f>
                          <m:fPr>
                            <m:ctrlPr>
                              <a:rPr lang="en-US" altLang="zh-CN" sz="2200" i="1">
                                <a:solidFill>
                                  <a:srgbClr val="000000"/>
                                </a:solidFill>
                                <a:latin typeface="Cambria Math" panose="02040503050406030204" pitchFamily="18" charset="0"/>
                              </a:rPr>
                            </m:ctrlPr>
                          </m:fPr>
                          <m:num>
                            <m:r>
                              <a:rPr lang="en-US" altLang="zh-CN" sz="2200" i="1">
                                <a:solidFill>
                                  <a:srgbClr val="000000"/>
                                </a:solidFill>
                                <a:latin typeface="Cambria Math"/>
                              </a:rPr>
                              <m:t>1−1.25</m:t>
                            </m:r>
                          </m:num>
                          <m:den>
                            <m:r>
                              <a:rPr lang="en-US" altLang="zh-CN" sz="2200" i="1">
                                <a:solidFill>
                                  <a:srgbClr val="000000"/>
                                </a:solidFill>
                                <a:latin typeface="Cambria Math"/>
                              </a:rPr>
                              <m:t>0.46</m:t>
                            </m:r>
                          </m:den>
                        </m:f>
                      </m:e>
                    </m:d>
                    <m:r>
                      <m:rPr>
                        <m:nor/>
                      </m:rPr>
                      <a:rPr lang="zh-CN" altLang="en-US" sz="2200" dirty="0">
                        <a:solidFill>
                          <a:srgbClr val="000000"/>
                        </a:solidFill>
                      </a:rPr>
                      <m:t> </m:t>
                    </m:r>
                  </m:oMath>
                </a14:m>
                <a:r>
                  <a:rPr lang="zh-CN" altLang="en-US" dirty="0"/>
                  <a:t> </a:t>
                </a:r>
              </a:p>
            </p:txBody>
          </p:sp>
        </mc:Choice>
        <mc:Fallback xmlns="">
          <p:sp>
            <p:nvSpPr>
              <p:cNvPr id="6" name="矩形 5"/>
              <p:cNvSpPr>
                <a:spLocks noRot="1" noChangeAspect="1" noMove="1" noResize="1" noEditPoints="1" noAdjustHandles="1" noChangeArrowheads="1" noChangeShapeType="1" noTextEdit="1"/>
              </p:cNvSpPr>
              <p:nvPr/>
            </p:nvSpPr>
            <p:spPr>
              <a:xfrm>
                <a:off x="2436829" y="3653470"/>
                <a:ext cx="4569252" cy="5990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71002" y="4460827"/>
                <a:ext cx="305609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1.09</m:t>
                          </m:r>
                        </m:e>
                      </m:d>
                      <m:r>
                        <a:rPr lang="en-US" altLang="zh-CN" sz="2200" b="0" i="1" smtClean="0">
                          <a:latin typeface="Cambria Math"/>
                          <a:ea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−0.54</m:t>
                          </m:r>
                        </m:e>
                      </m:d>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71002" y="4460827"/>
                <a:ext cx="3056093" cy="43088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66755" y="5063506"/>
                <a:ext cx="375917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ea typeface="Cambria Math"/>
                        </a:rPr>
                        <m:t>=</m:t>
                      </m:r>
                      <m:r>
                        <a:rPr lang="en-US" altLang="zh-CN" sz="2200" i="1">
                          <a:latin typeface="Cambria Math"/>
                          <a:ea typeface="Cambria Math"/>
                        </a:rPr>
                        <m:t>0.8621−0.2946=0.5675</m:t>
                      </m:r>
                    </m:oMath>
                  </m:oMathPara>
                </a14:m>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2366755" y="5063506"/>
                <a:ext cx="3759171" cy="430887"/>
              </a:xfrm>
              <a:prstGeom prst="rect">
                <a:avLst/>
              </a:prstGeom>
              <a:blipFill rotWithShape="1">
                <a:blip r:embed="rId6"/>
                <a:stretch>
                  <a:fillRect/>
                </a:stretch>
              </a:blipFill>
            </p:spPr>
            <p:txBody>
              <a:bodyPr/>
              <a:lstStyle/>
              <a:p>
                <a:r>
                  <a:rPr lang="zh-CN" altLang="en-US">
                    <a:noFill/>
                  </a:rPr>
                  <a:t> </a:t>
                </a:r>
              </a:p>
            </p:txBody>
          </p:sp>
        </mc:Fallback>
      </mc:AlternateContent>
      <p:sp>
        <p:nvSpPr>
          <p:cNvPr id="4" name="幻灯片编号占位符 3"/>
          <p:cNvSpPr>
            <a:spLocks noGrp="1"/>
          </p:cNvSpPr>
          <p:nvPr>
            <p:ph type="sldNum" sz="quarter" idx="11"/>
          </p:nvPr>
        </p:nvSpPr>
        <p:spPr/>
        <p:txBody>
          <a:bodyPr/>
          <a:lstStyle/>
          <a:p>
            <a:pPr>
              <a:defRPr/>
            </a:pPr>
            <a:fld id="{DF2308B0-52A9-437D-9700-D7B37876F5B1}" type="slidenum">
              <a:rPr lang="zh-CN" altLang="en-US" smtClean="0"/>
              <a:pPr>
                <a:defRPr/>
              </a:pPr>
              <a:t>47</a:t>
            </a:fld>
            <a:endParaRPr lang="en-US" altLang="zh-CN" dirty="0"/>
          </a:p>
        </p:txBody>
      </p:sp>
    </p:spTree>
    <p:extLst>
      <p:ext uri="{BB962C8B-B14F-4D97-AF65-F5344CB8AC3E}">
        <p14:creationId xmlns:p14="http://schemas.microsoft.com/office/powerpoint/2010/main" val="75542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394" y="903257"/>
            <a:ext cx="1485165" cy="430887"/>
          </a:xfrm>
          <a:prstGeom prst="rect">
            <a:avLst/>
          </a:prstGeom>
          <a:noFill/>
        </p:spPr>
        <p:txBody>
          <a:bodyPr wrap="square" rtlCol="0">
            <a:spAutoFit/>
          </a:bodyPr>
          <a:lstStyle/>
          <a:p>
            <a:r>
              <a:rPr lang="en-US" altLang="zh-CN" sz="2200" dirty="0">
                <a:solidFill>
                  <a:srgbClr val="FF0000"/>
                </a:solidFill>
                <a:latin typeface="+mj-lt"/>
              </a:rPr>
              <a:t>Example</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矩形 2"/>
              <p:cNvSpPr/>
              <p:nvPr/>
            </p:nvSpPr>
            <p:spPr>
              <a:xfrm>
                <a:off x="351589" y="1448779"/>
                <a:ext cx="2701830" cy="430887"/>
              </a:xfrm>
              <a:prstGeom prst="rect">
                <a:avLst/>
              </a:prstGeom>
            </p:spPr>
            <p:txBody>
              <a:bodyPr wrap="none">
                <a:spAutoFit/>
              </a:bodyPr>
              <a:lstStyle/>
              <a:p>
                <a:r>
                  <a:rPr lang="en-US" altLang="zh-CN" sz="2200" dirty="0"/>
                  <a:t>If  </a:t>
                </a:r>
                <a14:m>
                  <m:oMath xmlns:m="http://schemas.openxmlformats.org/officeDocument/2006/math">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𝑁</m:t>
                    </m:r>
                    <m:d>
                      <m:dPr>
                        <m:ctrlPr>
                          <a:rPr lang="en-US" altLang="zh-CN" sz="2200" i="1">
                            <a:latin typeface="Cambria Math" panose="02040503050406030204" pitchFamily="18" charset="0"/>
                            <a:ea typeface="Cambria Math"/>
                          </a:rPr>
                        </m:ctrlPr>
                      </m:dPr>
                      <m:e>
                        <m:r>
                          <a:rPr lang="en-US" altLang="zh-CN" sz="2200" i="1">
                            <a:latin typeface="Cambria Math"/>
                            <a:ea typeface="Cambria Math"/>
                          </a:rPr>
                          <m:t>𝜇</m:t>
                        </m:r>
                        <m:r>
                          <a:rPr lang="en-US" altLang="zh-CN" sz="2200" i="1">
                            <a:latin typeface="Cambria Math"/>
                            <a:ea typeface="Cambria Math"/>
                          </a:rPr>
                          <m:t>,</m:t>
                        </m:r>
                        <m:sSup>
                          <m:sSupPr>
                            <m:ctrlPr>
                              <a:rPr lang="en-US" altLang="zh-CN" sz="2200" b="0" i="1" smtClean="0">
                                <a:latin typeface="Cambria Math" panose="02040503050406030204" pitchFamily="18" charset="0"/>
                                <a:ea typeface="Cambria Math"/>
                              </a:rPr>
                            </m:ctrlPr>
                          </m:sSupPr>
                          <m:e>
                            <m:r>
                              <a:rPr lang="en-US" altLang="zh-CN" sz="2200" i="1">
                                <a:latin typeface="Cambria Math"/>
                                <a:ea typeface="Cambria Math"/>
                              </a:rPr>
                              <m:t>𝜎</m:t>
                            </m:r>
                          </m:e>
                          <m:sup>
                            <m:r>
                              <a:rPr lang="en-US" altLang="zh-CN" sz="2200" b="0" i="1" smtClean="0">
                                <a:latin typeface="Cambria Math"/>
                                <a:ea typeface="Cambria Math"/>
                              </a:rPr>
                              <m:t>2</m:t>
                            </m:r>
                          </m:sup>
                        </m:sSup>
                      </m:e>
                    </m:d>
                  </m:oMath>
                </a14:m>
                <a:r>
                  <a:rPr lang="en-US" altLang="zh-CN" sz="2200" dirty="0"/>
                  <a:t>, then </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351589" y="1448779"/>
                <a:ext cx="2701830" cy="430887"/>
              </a:xfrm>
              <a:prstGeom prst="rect">
                <a:avLst/>
              </a:prstGeom>
              <a:blipFill rotWithShape="1">
                <a:blip r:embed="rId2"/>
                <a:stretch>
                  <a:fillRect l="-2935" t="-7143" r="-2032"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50311" y="1879667"/>
                <a:ext cx="6161110"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𝜇</m:t>
                        </m:r>
                        <m:r>
                          <a:rPr lang="en-US" altLang="zh-CN" sz="2200" b="0" i="1" smtClean="0">
                            <a:latin typeface="Cambria Math"/>
                          </a:rPr>
                          <m:t>−</m:t>
                        </m:r>
                        <m:r>
                          <a:rPr lang="en-US" altLang="zh-CN" sz="2200" b="0" i="1" smtClean="0">
                            <a:latin typeface="Cambria Math"/>
                          </a:rPr>
                          <m:t>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𝜇</m:t>
                        </m:r>
                        <m:r>
                          <a:rPr lang="en-US" altLang="zh-CN" sz="2200" b="0" i="1" smtClean="0">
                            <a:latin typeface="Cambria Math"/>
                            <a:ea typeface="Cambria Math"/>
                          </a:rPr>
                          <m:t>+</m:t>
                        </m:r>
                        <m:r>
                          <a:rPr lang="en-US" altLang="zh-CN" sz="2200" b="0" i="1" smtClean="0">
                            <a:latin typeface="Cambria Math"/>
                            <a:ea typeface="Cambria Math"/>
                          </a:rPr>
                          <m:t>𝜎</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f>
                          <m:fPr>
                            <m:ctrlPr>
                              <a:rPr lang="en-US" altLang="zh-CN" sz="2200" i="1">
                                <a:latin typeface="Cambria Math" panose="02040503050406030204" pitchFamily="18" charset="0"/>
                              </a:rPr>
                            </m:ctrlPr>
                          </m:fPr>
                          <m:num>
                            <m:r>
                              <a:rPr lang="en-US" altLang="zh-CN" sz="2200" b="0" i="1" smtClean="0">
                                <a:latin typeface="Cambria Math"/>
                              </a:rPr>
                              <m:t>𝜇</m:t>
                            </m:r>
                            <m:r>
                              <a:rPr lang="en-US" altLang="zh-CN" sz="2200" b="0" i="1" smtClean="0">
                                <a:latin typeface="Cambria Math"/>
                              </a:rPr>
                              <m:t>−</m:t>
                            </m:r>
                            <m:r>
                              <a:rPr lang="en-US" altLang="zh-CN" sz="2200" b="0" i="1" smtClean="0">
                                <a:latin typeface="Cambria Math"/>
                              </a:rPr>
                              <m:t>𝜎</m:t>
                            </m:r>
                            <m:r>
                              <a:rPr lang="en-US" altLang="zh-CN" sz="2200" i="1">
                                <a:latin typeface="Cambria Math"/>
                              </a:rPr>
                              <m:t>−</m:t>
                            </m:r>
                            <m:r>
                              <a:rPr lang="en-US" altLang="zh-CN" sz="2200" i="1">
                                <a:latin typeface="Cambria Math"/>
                              </a:rPr>
                              <m:t>𝜇</m:t>
                            </m:r>
                          </m:num>
                          <m:den>
                            <m:r>
                              <a:rPr lang="en-US" altLang="zh-CN" sz="2200" i="1">
                                <a:latin typeface="Cambria Math"/>
                              </a:rPr>
                              <m:t>𝜎</m:t>
                            </m:r>
                          </m:den>
                        </m:f>
                        <m:r>
                          <a:rPr lang="en-US" altLang="zh-CN" sz="2200" i="1">
                            <a:latin typeface="Cambria Math"/>
                            <a:ea typeface="Cambria Math"/>
                          </a:rPr>
                          <m:t>≤</m:t>
                        </m:r>
                        <m:r>
                          <a:rPr lang="en-US" altLang="zh-CN" sz="2200" i="1">
                            <a:latin typeface="Cambria Math"/>
                            <a:ea typeface="Cambria Math"/>
                          </a:rPr>
                          <m:t>𝑍</m:t>
                        </m:r>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b="0" i="1" smtClean="0">
                                <a:latin typeface="Cambria Math"/>
                              </a:rPr>
                              <m:t>𝜇</m:t>
                            </m:r>
                            <m:r>
                              <a:rPr lang="en-US" altLang="zh-CN" sz="2200" b="0" i="1" smtClean="0">
                                <a:latin typeface="Cambria Math"/>
                              </a:rPr>
                              <m:t>+</m:t>
                            </m:r>
                            <m:r>
                              <a:rPr lang="en-US" altLang="zh-CN" sz="2200" b="0" i="1" smtClean="0">
                                <a:latin typeface="Cambria Math"/>
                              </a:rPr>
                              <m:t>𝜎</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350311" y="1879667"/>
                <a:ext cx="6161110" cy="599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1830" y="2483895"/>
                <a:ext cx="239834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(−1≤</m:t>
                      </m:r>
                      <m:r>
                        <a:rPr lang="en-US" altLang="zh-CN" sz="2200" b="0" i="1" smtClean="0">
                          <a:latin typeface="Cambria Math"/>
                          <a:ea typeface="Cambria Math"/>
                        </a:rPr>
                        <m:t>𝑍</m:t>
                      </m:r>
                      <m:r>
                        <a:rPr lang="en-US" altLang="zh-CN" sz="2200" b="0" i="1" smtClean="0">
                          <a:latin typeface="Cambria Math"/>
                          <a:ea typeface="Cambria Math"/>
                        </a:rPr>
                        <m:t>≤1)</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1830" y="2483895"/>
                <a:ext cx="2398349" cy="430887"/>
              </a:xfrm>
              <a:prstGeom prst="rect">
                <a:avLst/>
              </a:prstGeom>
              <a:blipFill rotWithShape="1">
                <a:blip r:embed="rId4"/>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31839" y="2953108"/>
                <a:ext cx="352057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1</m:t>
                        </m:r>
                      </m:e>
                    </m:d>
                    <m:r>
                      <a:rPr lang="en-US" altLang="zh-CN" sz="2200" b="0" i="1" smtClean="0">
                        <a:latin typeface="Cambria Math"/>
                        <a:ea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−1</m:t>
                        </m:r>
                      </m:e>
                    </m:d>
                    <m:r>
                      <a:rPr lang="en-US" altLang="zh-CN" sz="2200" b="0" i="1" smtClean="0">
                        <a:latin typeface="Cambria Math"/>
                        <a:ea typeface="Cambria Math"/>
                      </a:rPr>
                      <m:t>=</m:t>
                    </m:r>
                    <m:r>
                      <m:rPr>
                        <m:nor/>
                      </m:rPr>
                      <a:rPr lang="en-US" altLang="zh-CN" sz="2200" b="0" i="0" smtClean="0">
                        <a:latin typeface="Cambria Math"/>
                        <a:ea typeface="Cambria Math"/>
                      </a:rPr>
                      <m:t>0.6828</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3131839" y="2953108"/>
                <a:ext cx="3520579" cy="43088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39394" y="3519010"/>
                <a:ext cx="6709337"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𝜇</m:t>
                        </m:r>
                        <m:r>
                          <a:rPr lang="en-US" altLang="zh-CN" sz="2200" b="0" i="1" smtClean="0">
                            <a:latin typeface="Cambria Math"/>
                          </a:rPr>
                          <m:t>−2</m:t>
                        </m:r>
                        <m:r>
                          <a:rPr lang="en-US" altLang="zh-CN" sz="2200" b="0" i="1" smtClean="0">
                            <a:latin typeface="Cambria Math"/>
                          </a:rPr>
                          <m:t>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𝜇</m:t>
                        </m:r>
                        <m:r>
                          <a:rPr lang="en-US" altLang="zh-CN" sz="2200" b="0" i="1" smtClean="0">
                            <a:latin typeface="Cambria Math"/>
                            <a:ea typeface="Cambria Math"/>
                          </a:rPr>
                          <m:t>+2</m:t>
                        </m:r>
                        <m:r>
                          <a:rPr lang="en-US" altLang="zh-CN" sz="2200" b="0" i="1" smtClean="0">
                            <a:latin typeface="Cambria Math"/>
                            <a:ea typeface="Cambria Math"/>
                          </a:rPr>
                          <m:t>𝜎</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f>
                          <m:fPr>
                            <m:ctrlPr>
                              <a:rPr lang="en-US" altLang="zh-CN" sz="2200" i="1">
                                <a:latin typeface="Cambria Math" panose="02040503050406030204" pitchFamily="18" charset="0"/>
                              </a:rPr>
                            </m:ctrlPr>
                          </m:fPr>
                          <m:num>
                            <m:r>
                              <a:rPr lang="en-US" altLang="zh-CN" sz="2200" b="0" i="1" smtClean="0">
                                <a:latin typeface="Cambria Math"/>
                              </a:rPr>
                              <m:t>𝜇</m:t>
                            </m:r>
                            <m:r>
                              <a:rPr lang="en-US" altLang="zh-CN" sz="2200" b="0" i="1" smtClean="0">
                                <a:latin typeface="Cambria Math"/>
                              </a:rPr>
                              <m:t>−2</m:t>
                            </m:r>
                            <m:r>
                              <a:rPr lang="en-US" altLang="zh-CN" sz="2200" b="0" i="1" smtClean="0">
                                <a:latin typeface="Cambria Math"/>
                              </a:rPr>
                              <m:t>𝜎</m:t>
                            </m:r>
                            <m:r>
                              <a:rPr lang="en-US" altLang="zh-CN" sz="2200" i="1">
                                <a:latin typeface="Cambria Math"/>
                              </a:rPr>
                              <m:t>−</m:t>
                            </m:r>
                            <m:r>
                              <a:rPr lang="en-US" altLang="zh-CN" sz="2200" i="1">
                                <a:latin typeface="Cambria Math"/>
                              </a:rPr>
                              <m:t>𝜇</m:t>
                            </m:r>
                          </m:num>
                          <m:den>
                            <m:r>
                              <a:rPr lang="en-US" altLang="zh-CN" sz="2200" i="1">
                                <a:latin typeface="Cambria Math"/>
                              </a:rPr>
                              <m:t>𝜎</m:t>
                            </m:r>
                          </m:den>
                        </m:f>
                        <m:r>
                          <a:rPr lang="en-US" altLang="zh-CN" sz="2200" i="1">
                            <a:latin typeface="Cambria Math"/>
                            <a:ea typeface="Cambria Math"/>
                          </a:rPr>
                          <m:t>≤</m:t>
                        </m:r>
                        <m:r>
                          <a:rPr lang="en-US" altLang="zh-CN" sz="2200" i="1">
                            <a:latin typeface="Cambria Math"/>
                            <a:ea typeface="Cambria Math"/>
                          </a:rPr>
                          <m:t>𝑍</m:t>
                        </m:r>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b="0" i="1" smtClean="0">
                                <a:latin typeface="Cambria Math"/>
                              </a:rPr>
                              <m:t>𝜇</m:t>
                            </m:r>
                            <m:r>
                              <a:rPr lang="en-US" altLang="zh-CN" sz="2200" b="0" i="1" smtClean="0">
                                <a:latin typeface="Cambria Math"/>
                              </a:rPr>
                              <m:t>+2</m:t>
                            </m:r>
                            <m:r>
                              <a:rPr lang="en-US" altLang="zh-CN" sz="2200" b="0" i="1" smtClean="0">
                                <a:latin typeface="Cambria Math"/>
                              </a:rPr>
                              <m:t>𝜎</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339394" y="3519010"/>
                <a:ext cx="6709337" cy="5990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311915" y="4142258"/>
                <a:ext cx="36003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−2</m:t>
                          </m:r>
                          <m:r>
                            <a:rPr lang="en-US" altLang="zh-CN" sz="2200" b="0" i="1" smtClean="0">
                              <a:latin typeface="Cambria Math"/>
                              <a:ea typeface="Cambria Math"/>
                            </a:rPr>
                            <m:t>≤</m:t>
                          </m:r>
                          <m:r>
                            <a:rPr lang="en-US" altLang="zh-CN" sz="2200" b="0" i="1" smtClean="0">
                              <a:latin typeface="Cambria Math"/>
                              <a:ea typeface="Cambria Math"/>
                            </a:rPr>
                            <m:t>𝑍</m:t>
                          </m:r>
                          <m:r>
                            <a:rPr lang="en-US" altLang="zh-CN" sz="2200" b="0" i="1" smtClean="0">
                              <a:latin typeface="Cambria Math"/>
                              <a:ea typeface="Cambria Math"/>
                            </a:rPr>
                            <m:t>≤2</m:t>
                          </m:r>
                        </m:e>
                      </m:d>
                      <m:r>
                        <a:rPr lang="en-US" altLang="zh-CN" sz="2200" b="0" i="1" smtClean="0">
                          <a:latin typeface="Cambria Math"/>
                        </a:rPr>
                        <m:t>=0.9544</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11915" y="4142258"/>
                <a:ext cx="3600345" cy="43088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37938" y="4798170"/>
                <a:ext cx="6709337" cy="5990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𝜇</m:t>
                        </m:r>
                        <m:r>
                          <a:rPr lang="en-US" altLang="zh-CN" sz="2200" b="0" i="1" smtClean="0">
                            <a:latin typeface="Cambria Math"/>
                          </a:rPr>
                          <m:t>−3</m:t>
                        </m:r>
                        <m:r>
                          <a:rPr lang="en-US" altLang="zh-CN" sz="2200" b="0" i="1" smtClean="0">
                            <a:latin typeface="Cambria Math"/>
                          </a:rPr>
                          <m:t>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𝜇</m:t>
                        </m:r>
                        <m:r>
                          <a:rPr lang="en-US" altLang="zh-CN" sz="2200" b="0" i="1" smtClean="0">
                            <a:latin typeface="Cambria Math"/>
                            <a:ea typeface="Cambria Math"/>
                          </a:rPr>
                          <m:t>+3</m:t>
                        </m:r>
                        <m:r>
                          <a:rPr lang="en-US" altLang="zh-CN" sz="2200" b="0" i="1" smtClean="0">
                            <a:latin typeface="Cambria Math"/>
                            <a:ea typeface="Cambria Math"/>
                          </a:rPr>
                          <m:t>𝜎</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f>
                          <m:fPr>
                            <m:ctrlPr>
                              <a:rPr lang="en-US" altLang="zh-CN" sz="2200" i="1">
                                <a:latin typeface="Cambria Math" panose="02040503050406030204" pitchFamily="18" charset="0"/>
                              </a:rPr>
                            </m:ctrlPr>
                          </m:fPr>
                          <m:num>
                            <m:r>
                              <a:rPr lang="en-US" altLang="zh-CN" sz="2200" b="0" i="1" smtClean="0">
                                <a:latin typeface="Cambria Math"/>
                              </a:rPr>
                              <m:t>𝜇</m:t>
                            </m:r>
                            <m:r>
                              <a:rPr lang="en-US" altLang="zh-CN" sz="2200" b="0" i="1" smtClean="0">
                                <a:latin typeface="Cambria Math"/>
                              </a:rPr>
                              <m:t>−3</m:t>
                            </m:r>
                            <m:r>
                              <a:rPr lang="en-US" altLang="zh-CN" sz="2200" b="0" i="1" smtClean="0">
                                <a:latin typeface="Cambria Math"/>
                              </a:rPr>
                              <m:t>𝜎</m:t>
                            </m:r>
                            <m:r>
                              <a:rPr lang="en-US" altLang="zh-CN" sz="2200" i="1">
                                <a:latin typeface="Cambria Math"/>
                              </a:rPr>
                              <m:t>−</m:t>
                            </m:r>
                            <m:r>
                              <a:rPr lang="en-US" altLang="zh-CN" sz="2200" i="1">
                                <a:latin typeface="Cambria Math"/>
                              </a:rPr>
                              <m:t>𝜇</m:t>
                            </m:r>
                          </m:num>
                          <m:den>
                            <m:r>
                              <a:rPr lang="en-US" altLang="zh-CN" sz="2200" i="1">
                                <a:latin typeface="Cambria Math"/>
                              </a:rPr>
                              <m:t>𝜎</m:t>
                            </m:r>
                          </m:den>
                        </m:f>
                        <m:r>
                          <a:rPr lang="en-US" altLang="zh-CN" sz="2200" i="1">
                            <a:latin typeface="Cambria Math"/>
                            <a:ea typeface="Cambria Math"/>
                          </a:rPr>
                          <m:t>≤</m:t>
                        </m:r>
                        <m:r>
                          <a:rPr lang="en-US" altLang="zh-CN" sz="2200" i="1">
                            <a:latin typeface="Cambria Math"/>
                            <a:ea typeface="Cambria Math"/>
                          </a:rPr>
                          <m:t>𝑍</m:t>
                        </m:r>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b="0" i="1" smtClean="0">
                                <a:latin typeface="Cambria Math"/>
                              </a:rPr>
                              <m:t>𝜇</m:t>
                            </m:r>
                            <m:r>
                              <a:rPr lang="en-US" altLang="zh-CN" sz="2200" b="0" i="1" smtClean="0">
                                <a:latin typeface="Cambria Math"/>
                              </a:rPr>
                              <m:t>+3</m:t>
                            </m:r>
                            <m:r>
                              <a:rPr lang="en-US" altLang="zh-CN" sz="2200" b="0" i="1" smtClean="0">
                                <a:latin typeface="Cambria Math"/>
                              </a:rPr>
                              <m:t>𝜎</m:t>
                            </m:r>
                            <m:r>
                              <a:rPr lang="en-US" altLang="zh-CN" sz="2200" i="1">
                                <a:latin typeface="Cambria Math"/>
                              </a:rPr>
                              <m:t>−</m:t>
                            </m:r>
                            <m:r>
                              <a:rPr lang="en-US" altLang="zh-CN" sz="2200" i="1">
                                <a:latin typeface="Cambria Math"/>
                              </a:rPr>
                              <m:t>𝜇</m:t>
                            </m:r>
                          </m:num>
                          <m:den>
                            <m:r>
                              <a:rPr lang="en-US" altLang="zh-CN" sz="2200" i="1">
                                <a:latin typeface="Cambria Math"/>
                              </a:rPr>
                              <m:t>𝜎</m:t>
                            </m:r>
                          </m:den>
                        </m:f>
                      </m:e>
                    </m:d>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337938" y="4798170"/>
                <a:ext cx="6709337" cy="59901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318433" y="5456688"/>
                <a:ext cx="36003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−3</m:t>
                          </m:r>
                          <m:r>
                            <a:rPr lang="en-US" altLang="zh-CN" sz="2200" b="0" i="1" smtClean="0">
                              <a:latin typeface="Cambria Math"/>
                              <a:ea typeface="Cambria Math"/>
                            </a:rPr>
                            <m:t>≤</m:t>
                          </m:r>
                          <m:r>
                            <a:rPr lang="en-US" altLang="zh-CN" sz="2200" b="0" i="1" smtClean="0">
                              <a:latin typeface="Cambria Math"/>
                              <a:ea typeface="Cambria Math"/>
                            </a:rPr>
                            <m:t>𝑍</m:t>
                          </m:r>
                          <m:r>
                            <a:rPr lang="en-US" altLang="zh-CN" sz="2200" b="0" i="1" smtClean="0">
                              <a:latin typeface="Cambria Math"/>
                              <a:ea typeface="Cambria Math"/>
                            </a:rPr>
                            <m:t>≤3</m:t>
                          </m:r>
                        </m:e>
                      </m:d>
                      <m:r>
                        <a:rPr lang="en-US" altLang="zh-CN" sz="2200" b="0" i="1" smtClean="0">
                          <a:latin typeface="Cambria Math"/>
                        </a:rPr>
                        <m:t>=0.9974</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318433" y="5456688"/>
                <a:ext cx="3600345" cy="430887"/>
              </a:xfrm>
              <a:prstGeom prst="rect">
                <a:avLst/>
              </a:prstGeom>
              <a:blipFill rotWithShape="1">
                <a:blip r:embed="rId9"/>
                <a:stretch>
                  <a:fillRect/>
                </a:stretch>
              </a:blipFill>
            </p:spPr>
            <p:txBody>
              <a:bodyPr/>
              <a:lstStyle/>
              <a:p>
                <a:r>
                  <a:rPr lang="zh-CN" altLang="en-US">
                    <a:noFill/>
                  </a:rPr>
                  <a:t> </a:t>
                </a:r>
              </a:p>
            </p:txBody>
          </p:sp>
        </mc:Fallback>
      </mc:AlternateContent>
      <p:sp>
        <p:nvSpPr>
          <p:cNvPr id="9" name="幻灯片编号占位符 8"/>
          <p:cNvSpPr>
            <a:spLocks noGrp="1"/>
          </p:cNvSpPr>
          <p:nvPr>
            <p:ph type="sldNum" sz="quarter" idx="11"/>
          </p:nvPr>
        </p:nvSpPr>
        <p:spPr/>
        <p:txBody>
          <a:bodyPr/>
          <a:lstStyle/>
          <a:p>
            <a:pPr>
              <a:defRPr/>
            </a:pPr>
            <a:fld id="{DF2308B0-52A9-437D-9700-D7B37876F5B1}" type="slidenum">
              <a:rPr lang="zh-CN" altLang="en-US" smtClean="0"/>
              <a:pPr>
                <a:defRPr/>
              </a:pPr>
              <a:t>48</a:t>
            </a:fld>
            <a:endParaRPr lang="en-US" altLang="zh-CN" dirty="0"/>
          </a:p>
        </p:txBody>
      </p:sp>
    </p:spTree>
    <p:extLst>
      <p:ext uri="{BB962C8B-B14F-4D97-AF65-F5344CB8AC3E}">
        <p14:creationId xmlns:p14="http://schemas.microsoft.com/office/powerpoint/2010/main" val="51317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02649" y="1988840"/>
                <a:ext cx="8741351" cy="1785104"/>
              </a:xfrm>
              <a:prstGeom prst="rect">
                <a:avLst/>
              </a:prstGeom>
            </p:spPr>
            <p:txBody>
              <a:bodyPr wrap="square">
                <a:spAutoFit/>
              </a:bodyPr>
              <a:lstStyle/>
              <a:p>
                <a:r>
                  <a:rPr lang="en-US" altLang="zh-CN" sz="2200" dirty="0"/>
                  <a:t>If the population distribution of a variable is (approximately) normal, then</a:t>
                </a:r>
              </a:p>
              <a:p>
                <a:r>
                  <a:rPr lang="en-US" altLang="zh-CN" sz="2200" b="1" dirty="0"/>
                  <a:t>1. </a:t>
                </a:r>
                <a:r>
                  <a:rPr lang="en-US" altLang="zh-CN" sz="2200" dirty="0"/>
                  <a:t>Roughly </a:t>
                </a:r>
                <a14:m>
                  <m:oMath xmlns:m="http://schemas.openxmlformats.org/officeDocument/2006/math">
                    <m:r>
                      <a:rPr lang="en-US" altLang="zh-CN" sz="2200" i="1" dirty="0" smtClean="0">
                        <a:latin typeface="Cambria Math"/>
                      </a:rPr>
                      <m:t>68% </m:t>
                    </m:r>
                  </m:oMath>
                </a14:m>
                <a:r>
                  <a:rPr lang="en-US" altLang="zh-CN" sz="2200" dirty="0"/>
                  <a:t>of the values are within </a:t>
                </a:r>
                <a14:m>
                  <m:oMath xmlns:m="http://schemas.openxmlformats.org/officeDocument/2006/math">
                    <m:r>
                      <a:rPr lang="en-US" altLang="zh-CN" sz="2200" i="1" dirty="0" smtClean="0">
                        <a:latin typeface="Cambria Math"/>
                      </a:rPr>
                      <m:t>1 </m:t>
                    </m:r>
                  </m:oMath>
                </a14:m>
                <a:r>
                  <a:rPr lang="en-US" altLang="zh-CN" sz="2200" dirty="0"/>
                  <a:t>SD of the mean.</a:t>
                </a:r>
              </a:p>
              <a:p>
                <a:r>
                  <a:rPr lang="en-US" altLang="zh-CN" sz="2200" b="1" dirty="0"/>
                  <a:t>2. </a:t>
                </a:r>
                <a:r>
                  <a:rPr lang="en-US" altLang="zh-CN" sz="2200" dirty="0"/>
                  <a:t>Roughly </a:t>
                </a:r>
                <a14:m>
                  <m:oMath xmlns:m="http://schemas.openxmlformats.org/officeDocument/2006/math">
                    <m:r>
                      <a:rPr lang="en-US" altLang="zh-CN" sz="2200" i="1" dirty="0" smtClean="0">
                        <a:latin typeface="Cambria Math"/>
                      </a:rPr>
                      <m:t>95% </m:t>
                    </m:r>
                  </m:oMath>
                </a14:m>
                <a:r>
                  <a:rPr lang="en-US" altLang="zh-CN" sz="2200" dirty="0"/>
                  <a:t>of the values are within </a:t>
                </a:r>
                <a14:m>
                  <m:oMath xmlns:m="http://schemas.openxmlformats.org/officeDocument/2006/math">
                    <m:r>
                      <a:rPr lang="en-US" altLang="zh-CN" sz="2200" i="1" dirty="0" smtClean="0">
                        <a:latin typeface="Cambria Math"/>
                      </a:rPr>
                      <m:t>2</m:t>
                    </m:r>
                  </m:oMath>
                </a14:m>
                <a:r>
                  <a:rPr lang="en-US" altLang="zh-CN" sz="2200" dirty="0"/>
                  <a:t> SDs of the mean.</a:t>
                </a:r>
              </a:p>
              <a:p>
                <a:r>
                  <a:rPr lang="en-US" altLang="zh-CN" sz="2200" b="1" dirty="0"/>
                  <a:t>3. </a:t>
                </a:r>
                <a:r>
                  <a:rPr lang="en-US" altLang="zh-CN" sz="2200" dirty="0"/>
                  <a:t>Roughly </a:t>
                </a:r>
                <a14:m>
                  <m:oMath xmlns:m="http://schemas.openxmlformats.org/officeDocument/2006/math">
                    <m:r>
                      <a:rPr lang="en-US" altLang="zh-CN" sz="2200" i="1" dirty="0" smtClean="0">
                        <a:latin typeface="Cambria Math"/>
                      </a:rPr>
                      <m:t>99.7% </m:t>
                    </m:r>
                  </m:oMath>
                </a14:m>
                <a:r>
                  <a:rPr lang="en-US" altLang="zh-CN" sz="2200" dirty="0"/>
                  <a:t>of the values are within </a:t>
                </a:r>
                <a14:m>
                  <m:oMath xmlns:m="http://schemas.openxmlformats.org/officeDocument/2006/math">
                    <m:r>
                      <a:rPr lang="en-US" altLang="zh-CN" sz="2200" i="1" dirty="0" smtClean="0">
                        <a:latin typeface="Cambria Math"/>
                      </a:rPr>
                      <m:t>3</m:t>
                    </m:r>
                  </m:oMath>
                </a14:m>
                <a:r>
                  <a:rPr lang="en-US" altLang="zh-CN" sz="2200" dirty="0"/>
                  <a:t> SDs of the mean.</a:t>
                </a:r>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402649" y="1988840"/>
                <a:ext cx="8741351" cy="1785104"/>
              </a:xfrm>
              <a:prstGeom prst="rect">
                <a:avLst/>
              </a:prstGeom>
              <a:blipFill rotWithShape="1">
                <a:blip r:embed="rId2"/>
                <a:stretch>
                  <a:fillRect l="-837" t="-1706" b="-6143"/>
                </a:stretch>
              </a:blipFill>
            </p:spPr>
            <p:txBody>
              <a:bodyPr/>
              <a:lstStyle/>
              <a:p>
                <a:r>
                  <a:rPr lang="zh-CN" altLang="en-US">
                    <a:noFill/>
                  </a:rPr>
                  <a:t> </a:t>
                </a:r>
              </a:p>
            </p:txBody>
          </p:sp>
        </mc:Fallback>
      </mc:AlternateContent>
      <p:sp>
        <p:nvSpPr>
          <p:cNvPr id="3" name="TextBox 2"/>
          <p:cNvSpPr txBox="1"/>
          <p:nvPr/>
        </p:nvSpPr>
        <p:spPr>
          <a:xfrm>
            <a:off x="386535" y="1358770"/>
            <a:ext cx="1755195" cy="430887"/>
          </a:xfrm>
          <a:prstGeom prst="rect">
            <a:avLst/>
          </a:prstGeom>
          <a:noFill/>
        </p:spPr>
        <p:txBody>
          <a:bodyPr wrap="square" rtlCol="0">
            <a:spAutoFit/>
          </a:bodyPr>
          <a:lstStyle/>
          <a:p>
            <a:r>
              <a:rPr lang="en-US" altLang="zh-CN" sz="2200" dirty="0">
                <a:solidFill>
                  <a:srgbClr val="FF0000"/>
                </a:solidFill>
                <a:latin typeface="+mj-lt"/>
              </a:rPr>
              <a:t>Conclusion</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4" name="矩形 3"/>
              <p:cNvSpPr/>
              <p:nvPr/>
            </p:nvSpPr>
            <p:spPr>
              <a:xfrm>
                <a:off x="369070" y="3969060"/>
                <a:ext cx="8190910" cy="769441"/>
              </a:xfrm>
              <a:prstGeom prst="rect">
                <a:avLst/>
              </a:prstGeom>
            </p:spPr>
            <p:txBody>
              <a:bodyPr wrap="square">
                <a:spAutoFit/>
              </a:bodyPr>
              <a:lstStyle/>
              <a:p>
                <a:r>
                  <a:rPr lang="en-US" altLang="zh-CN" sz="2200" dirty="0"/>
                  <a:t>It is indeed unusual to observe a value from a normal population that is much farther than </a:t>
                </a:r>
                <a14:m>
                  <m:oMath xmlns:m="http://schemas.openxmlformats.org/officeDocument/2006/math">
                    <m:r>
                      <a:rPr lang="en-US" altLang="zh-CN" sz="2200" i="1" dirty="0" smtClean="0">
                        <a:latin typeface="Cambria Math"/>
                      </a:rPr>
                      <m:t>2</m:t>
                    </m:r>
                  </m:oMath>
                </a14:m>
                <a:r>
                  <a:rPr lang="en-US" altLang="zh-CN" sz="2200" dirty="0"/>
                  <a:t> standard deviations from.</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369070" y="3969060"/>
                <a:ext cx="8190910" cy="769441"/>
              </a:xfrm>
              <a:prstGeom prst="rect">
                <a:avLst/>
              </a:prstGeom>
              <a:blipFill rotWithShape="1">
                <a:blip r:embed="rId3"/>
                <a:stretch>
                  <a:fillRect l="-968" t="-3968" r="-1191" b="-15873"/>
                </a:stretch>
              </a:blipFill>
            </p:spPr>
            <p:txBody>
              <a:bodyPr/>
              <a:lstStyle/>
              <a:p>
                <a:r>
                  <a:rPr lang="zh-CN" altLang="en-US">
                    <a:noFill/>
                  </a:rPr>
                  <a:t> </a:t>
                </a:r>
              </a:p>
            </p:txBody>
          </p:sp>
        </mc:Fallback>
      </mc:AlternateContent>
      <p:sp>
        <p:nvSpPr>
          <p:cNvPr id="5" name="幻灯片编号占位符 4"/>
          <p:cNvSpPr>
            <a:spLocks noGrp="1"/>
          </p:cNvSpPr>
          <p:nvPr>
            <p:ph type="sldNum" sz="quarter" idx="11"/>
          </p:nvPr>
        </p:nvSpPr>
        <p:spPr/>
        <p:txBody>
          <a:bodyPr/>
          <a:lstStyle/>
          <a:p>
            <a:pPr>
              <a:defRPr/>
            </a:pPr>
            <a:fld id="{DF2308B0-52A9-437D-9700-D7B37876F5B1}" type="slidenum">
              <a:rPr lang="zh-CN" altLang="en-US" smtClean="0"/>
              <a:pPr>
                <a:defRPr/>
              </a:pPr>
              <a:t>49</a:t>
            </a:fld>
            <a:endParaRPr lang="en-US" altLang="zh-CN" dirty="0"/>
          </a:p>
        </p:txBody>
      </p:sp>
    </p:spTree>
    <p:extLst>
      <p:ext uri="{BB962C8B-B14F-4D97-AF65-F5344CB8AC3E}">
        <p14:creationId xmlns:p14="http://schemas.microsoft.com/office/powerpoint/2010/main" val="6393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525" y="1358770"/>
            <a:ext cx="553561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Question 2</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96525" y="1970736"/>
                <a:ext cx="729081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continuous random variable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525" y="1970736"/>
                <a:ext cx="7290810" cy="430887"/>
              </a:xfrm>
              <a:prstGeom prst="rect">
                <a:avLst/>
              </a:prstGeom>
              <a:blipFill>
                <a:blip r:embed="rId2"/>
                <a:stretch>
                  <a:fillRect l="-108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6525" y="2600806"/>
                <a:ext cx="6750750" cy="84754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r>
                              <a:rPr lang="en-US" altLang="zh-CN" sz="2200" b="0" i="1" smtClean="0">
                                <a:latin typeface="Cambria Math"/>
                              </a:rPr>
                              <m:t>𝑐</m:t>
                            </m:r>
                            <m:d>
                              <m:dPr>
                                <m:ctrlPr>
                                  <a:rPr lang="en-US" altLang="zh-CN" sz="2200" b="0" i="1" smtClean="0">
                                    <a:latin typeface="Cambria Math" panose="02040503050406030204" pitchFamily="18" charset="0"/>
                                  </a:rPr>
                                </m:ctrlPr>
                              </m:dP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e>
                            </m:d>
                            <m:r>
                              <a:rPr lang="en-US" altLang="zh-CN" sz="2200" b="0" i="1" smtClean="0">
                                <a:latin typeface="Cambria Math"/>
                              </a:rPr>
                              <m:t>,  −1&lt;</m:t>
                            </m:r>
                            <m:r>
                              <a:rPr lang="en-US" altLang="zh-CN" sz="2200" b="0" i="1" smtClean="0">
                                <a:latin typeface="Cambria Math"/>
                              </a:rPr>
                              <m:t>𝑥</m:t>
                            </m:r>
                            <m:r>
                              <a:rPr lang="en-US" altLang="zh-CN" sz="2200" b="0" i="1" smtClean="0">
                                <a:latin typeface="Cambria Math"/>
                              </a:rPr>
                              <m:t>&lt;1</m:t>
                            </m:r>
                          </m:e>
                          <m:e>
                            <m:r>
                              <a:rPr lang="en-US" altLang="zh-CN" sz="2200" b="0" i="1" smtClean="0">
                                <a:latin typeface="Cambria Math"/>
                              </a:rPr>
                              <m:t>&amp;0,     </m:t>
                            </m:r>
                            <m:r>
                              <a:rPr lang="en-US" altLang="zh-CN" sz="2200" b="0" i="1" smtClean="0">
                                <a:latin typeface="Cambria Math"/>
                              </a:rPr>
                              <m:t>𝑜𝑡h𝑒𝑟𝑤𝑖𝑠𝑒</m:t>
                            </m:r>
                          </m:e>
                        </m:eqArr>
                      </m:e>
                    </m:d>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6525" y="2600806"/>
                <a:ext cx="6750750" cy="847540"/>
              </a:xfrm>
              <a:prstGeom prst="rect">
                <a:avLst/>
              </a:prstGeom>
              <a:blipFill>
                <a:blip r:embed="rId3"/>
                <a:stretch>
                  <a:fillRect l="-1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6397" y="3680926"/>
                <a:ext cx="540060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What is the value of </a:t>
                </a:r>
                <a14:m>
                  <m:oMath xmlns:m="http://schemas.openxmlformats.org/officeDocument/2006/math">
                    <m:r>
                      <a:rPr lang="en-US" altLang="zh-CN" sz="2200" b="0" i="1" smtClean="0">
                        <a:latin typeface="Cambria Math"/>
                      </a:rPr>
                      <m:t>𝑐</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6397" y="3680926"/>
                <a:ext cx="5400600" cy="430887"/>
              </a:xfrm>
              <a:prstGeom prst="rect">
                <a:avLst/>
              </a:prstGeom>
              <a:blipFill>
                <a:blip r:embed="rId4"/>
                <a:stretch>
                  <a:fillRect l="-1467" t="-9859" b="-26761"/>
                </a:stretch>
              </a:blipFill>
            </p:spPr>
            <p:txBody>
              <a:bodyPr/>
              <a:lstStyle/>
              <a:p>
                <a:r>
                  <a:rPr lang="zh-CN" altLang="en-US">
                    <a:noFill/>
                  </a:rPr>
                  <a:t> </a:t>
                </a:r>
              </a:p>
            </p:txBody>
          </p:sp>
        </mc:Fallback>
      </mc:AlternateContent>
      <p:sp>
        <p:nvSpPr>
          <p:cNvPr id="6" name="TextBox 5"/>
          <p:cNvSpPr txBox="1"/>
          <p:nvPr/>
        </p:nvSpPr>
        <p:spPr>
          <a:xfrm>
            <a:off x="306397" y="4356001"/>
            <a:ext cx="1520298"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1669196" y="4356001"/>
                <a:ext cx="1983685" cy="539315"/>
              </a:xfrm>
              <a:prstGeom prst="rect">
                <a:avLst/>
              </a:prstGeom>
              <a:noFill/>
            </p:spPr>
            <p:txBody>
              <a:bodyPr wrap="none" rtlCol="0">
                <a:spAutoFit/>
              </a:bodyPr>
              <a:lstStyle/>
              <a:p>
                <a14:m>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m:t>
                    </m:r>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1669196" y="4356001"/>
                <a:ext cx="1983685" cy="53931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401870" y="4342056"/>
                <a:ext cx="4754956" cy="599010"/>
              </a:xfrm>
              <a:prstGeom prst="rect">
                <a:avLst/>
              </a:prstGeom>
            </p:spPr>
            <p:txBody>
              <a:bodyPr wrap="none">
                <a:spAutoFit/>
              </a:bodyPr>
              <a:lstStyle/>
              <a:p>
                <a14:m>
                  <m:oMath xmlns:m="http://schemas.openxmlformats.org/officeDocument/2006/math">
                    <m:nary>
                      <m:naryPr>
                        <m:ctrlPr>
                          <a:rPr lang="en-US" altLang="zh-CN" sz="2200" i="1" smtClean="0">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1</m:t>
                        </m:r>
                      </m:sub>
                      <m:sup>
                        <m:r>
                          <a:rPr lang="en-US" altLang="zh-CN" sz="2200" i="1">
                            <a:latin typeface="Cambria Math"/>
                          </a:rPr>
                          <m:t>1</m:t>
                        </m:r>
                      </m:sup>
                      <m:e>
                        <m:r>
                          <a:rPr lang="en-US" altLang="zh-CN" sz="2200" i="1">
                            <a:latin typeface="Cambria Math"/>
                          </a:rPr>
                          <m:t>𝑐</m:t>
                        </m:r>
                        <m:r>
                          <a:rPr lang="en-US" altLang="zh-CN" sz="2200" i="1">
                            <a:latin typeface="Cambria Math"/>
                          </a:rPr>
                          <m:t>(1−</m:t>
                        </m:r>
                        <m:sSup>
                          <m:sSupPr>
                            <m:ctrlPr>
                              <a:rPr lang="en-US" altLang="zh-CN" sz="2200" i="1">
                                <a:latin typeface="Cambria Math" panose="02040503050406030204" pitchFamily="18" charset="0"/>
                              </a:rPr>
                            </m:ctrlPr>
                          </m:sSupPr>
                          <m:e>
                            <m:r>
                              <a:rPr lang="en-US" altLang="zh-CN" sz="2200" i="1">
                                <a:latin typeface="Cambria Math"/>
                              </a:rPr>
                              <m:t>𝑥</m:t>
                            </m:r>
                          </m:e>
                          <m:sup>
                            <m:r>
                              <a:rPr lang="en-US" altLang="zh-CN" sz="2200" i="1">
                                <a:latin typeface="Cambria Math"/>
                              </a:rPr>
                              <m:t>2</m:t>
                            </m:r>
                          </m:sup>
                        </m:sSup>
                        <m:r>
                          <a:rPr lang="en-US" altLang="zh-CN" sz="2200" i="1">
                            <a:latin typeface="Cambria Math"/>
                          </a:rPr>
                          <m:t>)</m:t>
                        </m:r>
                      </m:e>
                    </m:nary>
                    <m:r>
                      <a:rPr lang="en-US" altLang="zh-CN" sz="2200" b="0" i="1" smtClean="0">
                        <a:latin typeface="Cambria Math"/>
                      </a:rPr>
                      <m:t>=</m:t>
                    </m:r>
                    <m:r>
                      <a:rPr lang="en-US" altLang="zh-CN" sz="2200" b="0" i="1" smtClean="0">
                        <a:latin typeface="Cambria Math"/>
                      </a:rPr>
                      <m:t>𝑐</m:t>
                    </m:r>
                    <m:d>
                      <m:dPr>
                        <m:ctrlPr>
                          <a:rPr lang="en-US" altLang="zh-CN" sz="2200" b="0" i="1" smtClean="0">
                            <a:latin typeface="Cambria Math" panose="02040503050406030204" pitchFamily="18" charset="0"/>
                          </a:rPr>
                        </m:ctrlPr>
                      </m:dPr>
                      <m:e>
                        <m:r>
                          <a:rPr lang="en-US" altLang="zh-CN" sz="2200" b="0" i="1" smtClean="0">
                            <a:latin typeface="Cambria Math"/>
                          </a:rPr>
                          <m:t>2−</m:t>
                        </m:r>
                        <m:f>
                          <m:fPr>
                            <m:ctrlPr>
                              <a:rPr lang="en-US" altLang="zh-CN" sz="2200" b="0" i="1" smtClean="0">
                                <a:latin typeface="Cambria Math" panose="02040503050406030204" pitchFamily="18" charset="0"/>
                              </a:rPr>
                            </m:ctrlPr>
                          </m:fPr>
                          <m:num>
                            <m:r>
                              <a:rPr lang="en-US" altLang="zh-CN" sz="2200" b="0" i="1" smtClean="0">
                                <a:latin typeface="Cambria Math"/>
                              </a:rPr>
                              <m:t>2</m:t>
                            </m:r>
                          </m:num>
                          <m:den>
                            <m:r>
                              <a:rPr lang="en-US" altLang="zh-CN" sz="2200" b="0" i="1" smtClean="0">
                                <a:latin typeface="Cambria Math"/>
                              </a:rPr>
                              <m:t>3</m:t>
                            </m:r>
                          </m:den>
                        </m:f>
                      </m:e>
                    </m:d>
                    <m:r>
                      <a:rPr lang="en-US" altLang="zh-CN" sz="2200" b="0" i="1" smtClean="0">
                        <a:latin typeface="Cambria Math"/>
                      </a:rPr>
                      <m:t>=</m:t>
                    </m:r>
                    <m:r>
                      <a:rPr lang="en-US" altLang="zh-CN" sz="2200" b="0" i="1" smtClean="0">
                        <a:latin typeface="Cambria Math"/>
                      </a:rPr>
                      <m:t>𝑐</m:t>
                    </m:r>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a:rPr>
                              <m:t>4</m:t>
                            </m:r>
                          </m:num>
                          <m:den>
                            <m:r>
                              <a:rPr lang="en-US" altLang="zh-CN" sz="2200" b="0" i="1" smtClean="0">
                                <a:latin typeface="Cambria Math"/>
                              </a:rPr>
                              <m:t>3</m:t>
                            </m:r>
                          </m:den>
                        </m:f>
                      </m:e>
                    </m:d>
                    <m:r>
                      <a:rPr lang="en-US" altLang="zh-CN" sz="2200" b="0" i="1" smtClean="0">
                        <a:latin typeface="Cambria Math"/>
                      </a:rPr>
                      <m:t>=1</m:t>
                    </m:r>
                  </m:oMath>
                </a14:m>
                <a:r>
                  <a:rPr lang="zh-CN" altLang="en-US" sz="2200" dirty="0"/>
                  <a:t> </a:t>
                </a:r>
              </a:p>
            </p:txBody>
          </p:sp>
        </mc:Choice>
        <mc:Fallback xmlns="">
          <p:sp>
            <p:nvSpPr>
              <p:cNvPr id="8" name="矩形 7"/>
              <p:cNvSpPr>
                <a:spLocks noRot="1" noChangeAspect="1" noMove="1" noResize="1" noEditPoints="1" noAdjustHandles="1" noChangeArrowheads="1" noChangeShapeType="1" noTextEdit="1"/>
              </p:cNvSpPr>
              <p:nvPr/>
            </p:nvSpPr>
            <p:spPr>
              <a:xfrm>
                <a:off x="3401870" y="4342056"/>
                <a:ext cx="4754956" cy="5990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31045" y="5127412"/>
                <a:ext cx="1905265" cy="571118"/>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And thus </a:t>
                </a:r>
                <a14:m>
                  <m:oMath xmlns:m="http://schemas.openxmlformats.org/officeDocument/2006/math">
                    <m:r>
                      <a:rPr lang="en-US" altLang="zh-CN" sz="2200" b="0" i="1" smtClean="0">
                        <a:latin typeface="Cambria Math"/>
                      </a:rPr>
                      <m:t>𝑐</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
                          <a:rPr lang="en-US" altLang="zh-CN" sz="2200" b="0" i="1" smtClean="0">
                            <a:latin typeface="Cambria Math"/>
                          </a:rPr>
                          <m:t>4</m:t>
                        </m:r>
                      </m:den>
                    </m:f>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31045" y="5127412"/>
                <a:ext cx="1905265" cy="571118"/>
              </a:xfrm>
              <a:prstGeom prst="rect">
                <a:avLst/>
              </a:prstGeom>
              <a:blipFill>
                <a:blip r:embed="rId7"/>
                <a:stretch>
                  <a:fillRect l="-4167" b="-8511"/>
                </a:stretch>
              </a:blipFill>
            </p:spPr>
            <p:txBody>
              <a:bodyPr/>
              <a:lstStyle/>
              <a:p>
                <a:r>
                  <a:rPr lang="zh-CN" altLang="en-US">
                    <a:noFill/>
                  </a:rPr>
                  <a:t> </a:t>
                </a:r>
              </a:p>
            </p:txBody>
          </p:sp>
        </mc:Fallback>
      </mc:AlternateContent>
      <p:sp>
        <p:nvSpPr>
          <p:cNvPr id="10" name="Slide Number Placeholder 9"/>
          <p:cNvSpPr>
            <a:spLocks noGrp="1"/>
          </p:cNvSpPr>
          <p:nvPr>
            <p:ph type="sldNum" sz="quarter" idx="11"/>
          </p:nvPr>
        </p:nvSpPr>
        <p:spPr/>
        <p:txBody>
          <a:bodyPr/>
          <a:lstStyle/>
          <a:p>
            <a:pPr>
              <a:defRPr/>
            </a:pPr>
            <a:fld id="{DF2308B0-52A9-437D-9700-D7B37876F5B1}" type="slidenum">
              <a:rPr lang="zh-CN" altLang="en-US" smtClean="0"/>
              <a:pPr>
                <a:defRPr/>
              </a:pPr>
              <a:t>5</a:t>
            </a:fld>
            <a:endParaRPr lang="en-US" altLang="zh-CN" dirty="0"/>
          </a:p>
        </p:txBody>
      </p:sp>
    </p:spTree>
    <p:extLst>
      <p:ext uri="{BB962C8B-B14F-4D97-AF65-F5344CB8AC3E}">
        <p14:creationId xmlns:p14="http://schemas.microsoft.com/office/powerpoint/2010/main" val="646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269436" y="4308307"/>
                <a:ext cx="839802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 Chapter 3, we show that when </a:t>
                </a:r>
                <a14:m>
                  <m:oMath xmlns:m="http://schemas.openxmlformats.org/officeDocument/2006/math">
                    <m:r>
                      <a:rPr lang="en-US" altLang="zh-CN" sz="2200" i="1" dirty="0">
                        <a:latin typeface="Cambria Math"/>
                      </a:rPr>
                      <m:t>𝑛</m:t>
                    </m:r>
                  </m:oMath>
                </a14:m>
                <a:r>
                  <a:rPr lang="en-US" altLang="zh-CN" sz="2200" dirty="0">
                    <a:latin typeface="Times New Roman" panose="02020603050405020304" pitchFamily="18" charset="0"/>
                    <a:cs typeface="Times New Roman" panose="02020603050405020304" pitchFamily="18" charset="0"/>
                  </a:rPr>
                  <a:t> is large and </a:t>
                </a:r>
                <a14:m>
                  <m:oMath xmlns:m="http://schemas.openxmlformats.org/officeDocument/2006/math">
                    <m:r>
                      <a:rPr lang="en-US" altLang="zh-CN" sz="2200" i="1" dirty="0">
                        <a:latin typeface="Cambria Math"/>
                      </a:rPr>
                      <m:t>𝑝</m:t>
                    </m:r>
                  </m:oMath>
                </a14:m>
                <a:r>
                  <a:rPr lang="en-US" altLang="zh-CN" sz="2200" dirty="0">
                    <a:latin typeface="Times New Roman" panose="02020603050405020304" pitchFamily="18" charset="0"/>
                    <a:cs typeface="Times New Roman" panose="02020603050405020304" pitchFamily="18" charset="0"/>
                  </a:rPr>
                  <a:t> is small, </a:t>
                </a:r>
                <a14:m>
                  <m:oMath xmlns:m="http://schemas.openxmlformats.org/officeDocument/2006/math">
                    <m:r>
                      <a:rPr lang="en-US" altLang="zh-CN" sz="2200" i="1">
                        <a:latin typeface="Cambria Math"/>
                      </a:rPr>
                      <m:t>𝑏</m:t>
                    </m:r>
                    <m:r>
                      <a:rPr lang="en-US" altLang="zh-CN" sz="2200" i="1">
                        <a:latin typeface="Cambria Math"/>
                      </a:rPr>
                      <m:t>(</m:t>
                    </m:r>
                    <m:r>
                      <a:rPr lang="en-US" altLang="zh-CN" sz="2200" i="1">
                        <a:latin typeface="Cambria Math"/>
                      </a:rPr>
                      <m:t>𝑥</m:t>
                    </m:r>
                    <m:r>
                      <a:rPr lang="en-US" altLang="zh-CN" sz="2200" i="1">
                        <a:latin typeface="Cambria Math"/>
                      </a:rPr>
                      <m:t>;</m:t>
                    </m:r>
                    <m:r>
                      <a:rPr lang="en-US" altLang="zh-CN" sz="2200" i="1">
                        <a:latin typeface="Cambria Math"/>
                      </a:rPr>
                      <m:t>𝑛</m:t>
                    </m:r>
                    <m:r>
                      <a:rPr lang="en-US" altLang="zh-CN" sz="2200" i="1">
                        <a:latin typeface="Cambria Math"/>
                      </a:rPr>
                      <m:t>,</m:t>
                    </m:r>
                    <m:r>
                      <a:rPr lang="en-US" altLang="zh-CN" sz="2200" i="1">
                        <a:latin typeface="Cambria Math"/>
                      </a:rPr>
                      <m:t>𝑝</m:t>
                    </m:r>
                    <m:r>
                      <a:rPr lang="en-US" altLang="zh-CN" sz="2200" i="1">
                        <a:latin typeface="Cambria Math"/>
                      </a:rPr>
                      <m:t>)≈</m:t>
                    </m:r>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r>
                      <a:rPr lang="en-US" altLang="zh-CN" sz="2200" i="1">
                        <a:latin typeface="Cambria Math"/>
                        <a:ea typeface="Cambria Math"/>
                      </a:rPr>
                      <m:t>𝜇</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 where </a:t>
                </a:r>
                <a14:m>
                  <m:oMath xmlns:m="http://schemas.openxmlformats.org/officeDocument/2006/math">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r>
                      <a:rPr lang="en-US" altLang="zh-CN" sz="2200" i="1">
                        <a:latin typeface="Cambria Math"/>
                        <a:ea typeface="Cambria Math"/>
                      </a:rPr>
                      <m:t>𝜇</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is the pmf of a Poisson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a:latin typeface="Cambria Math"/>
                      </a:rPr>
                      <m:t>𝜇</m:t>
                    </m:r>
                    <m:r>
                      <a:rPr lang="en-US" altLang="zh-CN" sz="2200" i="1">
                        <a:latin typeface="Cambria Math"/>
                      </a:rPr>
                      <m:t>=</m:t>
                    </m:r>
                    <m:r>
                      <a:rPr lang="en-US" altLang="zh-CN" sz="2200" i="1">
                        <a:latin typeface="Cambria Math"/>
                      </a:rPr>
                      <m:t>𝑛𝑝</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69436" y="4308307"/>
                <a:ext cx="8398020" cy="769441"/>
              </a:xfrm>
              <a:prstGeom prst="rect">
                <a:avLst/>
              </a:prstGeom>
              <a:blipFill>
                <a:blip r:embed="rId2"/>
                <a:stretch>
                  <a:fillRect l="-943" t="-5556" b="-15079"/>
                </a:stretch>
              </a:blipFill>
            </p:spPr>
            <p:txBody>
              <a:bodyPr/>
              <a:lstStyle/>
              <a:p>
                <a:r>
                  <a:rPr lang="zh-CN" altLang="en-US">
                    <a:noFill/>
                  </a:rPr>
                  <a:t> </a:t>
                </a:r>
              </a:p>
            </p:txBody>
          </p:sp>
        </mc:Fallback>
      </mc:AlternateContent>
      <p:sp>
        <p:nvSpPr>
          <p:cNvPr id="12" name="矩形 11"/>
          <p:cNvSpPr/>
          <p:nvPr/>
        </p:nvSpPr>
        <p:spPr>
          <a:xfrm>
            <a:off x="297527" y="2208816"/>
            <a:ext cx="6930770"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Approximating the Binomial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297527" y="2729713"/>
                <a:ext cx="369325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𝐵𝑖𝑛</m:t>
                    </m:r>
                    <m:r>
                      <a:rPr lang="en-US" altLang="zh-CN" sz="2200" i="1">
                        <a:latin typeface="Cambria Math"/>
                        <a:ea typeface="Cambria Math"/>
                      </a:rPr>
                      <m:t>(</m:t>
                    </m:r>
                    <m:r>
                      <a:rPr lang="en-US" altLang="zh-CN" sz="2200" i="1">
                        <a:latin typeface="Cambria Math"/>
                        <a:ea typeface="Cambria Math"/>
                      </a:rPr>
                      <m:t>𝑛</m:t>
                    </m:r>
                    <m:r>
                      <a:rPr lang="en-US" altLang="zh-CN" sz="2200" i="1">
                        <a:latin typeface="Cambria Math"/>
                        <a:ea typeface="Cambria Math"/>
                      </a:rPr>
                      <m:t>,</m:t>
                    </m:r>
                    <m:r>
                      <a:rPr lang="en-US" altLang="zh-CN" sz="2200" i="1">
                        <a:latin typeface="Cambria Math"/>
                        <a:ea typeface="Cambria Math"/>
                      </a:rPr>
                      <m:t>𝑝</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having pmf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297527" y="2729713"/>
                <a:ext cx="3693255" cy="430887"/>
              </a:xfrm>
              <a:prstGeom prst="rect">
                <a:avLst/>
              </a:prstGeom>
              <a:blipFill>
                <a:blip r:embed="rId3"/>
                <a:stretch>
                  <a:fillRect l="-2145"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1520" y="3158970"/>
                <a:ext cx="6322693" cy="1016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𝑏</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d>
                                <m:dPr>
                                  <m:ctrlPr>
                                    <a:rPr lang="en-US" altLang="zh-CN" sz="2200" b="0" i="1" smtClean="0">
                                      <a:latin typeface="Cambria Math" panose="02040503050406030204" pitchFamily="18" charset="0"/>
                                    </a:rPr>
                                  </m:ctrlPr>
                                </m:dPr>
                                <m:e>
                                  <m:f>
                                    <m:fPr>
                                      <m:type m:val="noBar"/>
                                      <m:ctrlPr>
                                        <a:rPr lang="en-US" altLang="zh-CN" sz="2200" b="0" i="1" smtClean="0">
                                          <a:latin typeface="Cambria Math" panose="02040503050406030204" pitchFamily="18" charset="0"/>
                                        </a:rPr>
                                      </m:ctrlPr>
                                    </m:fPr>
                                    <m:num>
                                      <m:r>
                                        <a:rPr lang="en-US" altLang="zh-CN" sz="2200" b="0" i="1" smtClean="0">
                                          <a:latin typeface="Cambria Math"/>
                                        </a:rPr>
                                        <m:t>𝑛</m:t>
                                      </m:r>
                                    </m:num>
                                    <m:den>
                                      <m:r>
                                        <a:rPr lang="en-US" altLang="zh-CN" sz="2200" b="0" i="1" smtClean="0">
                                          <a:latin typeface="Cambria Math"/>
                                        </a:rPr>
                                        <m:t>𝑥</m:t>
                                      </m:r>
                                    </m:den>
                                  </m:f>
                                </m:e>
                              </m:d>
                              <m:sSup>
                                <m:sSupPr>
                                  <m:ctrlPr>
                                    <a:rPr lang="en-US" altLang="zh-CN" sz="2200" b="0" i="1" smtClean="0">
                                      <a:latin typeface="Cambria Math" panose="02040503050406030204" pitchFamily="18" charset="0"/>
                                    </a:rPr>
                                  </m:ctrlPr>
                                </m:sSupPr>
                                <m:e>
                                  <m:r>
                                    <a:rPr lang="en-US" altLang="zh-CN" sz="2200" b="0" i="1" smtClean="0">
                                      <a:latin typeface="Cambria Math"/>
                                    </a:rPr>
                                    <m:t>𝑝</m:t>
                                  </m:r>
                                </m:e>
                                <m:sup>
                                  <m:r>
                                    <a:rPr lang="en-US" altLang="zh-CN" sz="2200" b="0" i="1" smtClean="0">
                                      <a:latin typeface="Cambria Math"/>
                                    </a:rPr>
                                    <m:t>𝑥</m:t>
                                  </m:r>
                                </m:sup>
                              </m:sSup>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sup>
                              </m:sSup>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=0,1,2,…,</m:t>
                              </m:r>
                              <m:r>
                                <a:rPr lang="en-US" altLang="zh-CN" sz="2200" b="0" i="1" smtClean="0">
                                  <a:latin typeface="Cambria Math"/>
                                </a:rPr>
                                <m:t>𝑛</m:t>
                              </m:r>
                            </m:e>
                            <m:e>
                              <m:r>
                                <a:rPr lang="en-US" altLang="zh-CN" sz="2200" b="0" i="1" smtClean="0">
                                  <a:latin typeface="Cambria Math"/>
                                </a:rPr>
                                <m:t>           0,               </m:t>
                              </m:r>
                              <m:r>
                                <a:rPr lang="en-US" altLang="zh-CN" sz="2200" b="0" i="1" smtClean="0">
                                  <a:latin typeface="Cambria Math"/>
                                </a:rPr>
                                <m:t>𝑜𝑡h𝑒𝑟𝑤𝑖𝑠𝑒</m:t>
                              </m:r>
                            </m:e>
                          </m:eqArr>
                          <m:r>
                            <a:rPr lang="en-US" altLang="zh-CN" sz="2200" b="0" i="1" smtClean="0">
                              <a:latin typeface="Cambria Math"/>
                            </a:rPr>
                            <m:t>.</m:t>
                          </m:r>
                        </m:e>
                      </m:d>
                    </m:oMath>
                  </m:oMathPara>
                </a14:m>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1520" y="3158970"/>
                <a:ext cx="6322693" cy="1016047"/>
              </a:xfrm>
              <a:prstGeom prst="rect">
                <a:avLst/>
              </a:prstGeom>
              <a:blipFill rotWithShape="1">
                <a:blip r:embed="rId4"/>
                <a:stretch>
                  <a:fillRect/>
                </a:stretch>
              </a:blipFill>
            </p:spPr>
            <p:txBody>
              <a:bodyPr/>
              <a:lstStyle/>
              <a:p>
                <a:r>
                  <a:rPr lang="zh-CN" altLang="en-US">
                    <a:noFill/>
                  </a:rPr>
                  <a:t> </a:t>
                </a:r>
              </a:p>
            </p:txBody>
          </p:sp>
        </mc:Fallback>
      </mc:AlternateContent>
      <p:sp>
        <p:nvSpPr>
          <p:cNvPr id="15" name="矩形 14"/>
          <p:cNvSpPr/>
          <p:nvPr/>
        </p:nvSpPr>
        <p:spPr>
          <a:xfrm>
            <a:off x="296525" y="1379145"/>
            <a:ext cx="828092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normal distribution is often used as an approximation to the distribution of a discrete </a:t>
            </a:r>
            <a:r>
              <a:rPr lang="en-US" altLang="zh-CN" sz="2200" dirty="0" err="1">
                <a:latin typeface="Times New Roman" panose="02020603050405020304" pitchFamily="18" charset="0"/>
                <a:cs typeface="Times New Roman" panose="02020603050405020304" pitchFamily="18" charset="0"/>
              </a:rPr>
              <a:t>rv.</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268202" y="5409220"/>
                <a:ext cx="8309244"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As a rule, this approximation can safely be applied if </a:t>
                </a:r>
                <a14:m>
                  <m:oMath xmlns:m="http://schemas.openxmlformats.org/officeDocument/2006/math">
                    <m:r>
                      <a:rPr lang="en-US" altLang="zh-CN" sz="2200" i="1">
                        <a:latin typeface="Cambria Math"/>
                      </a:rPr>
                      <m:t>𝑛</m:t>
                    </m:r>
                    <m:r>
                      <a:rPr lang="en-US" altLang="zh-CN" sz="2200" i="1">
                        <a:latin typeface="Cambria Math"/>
                      </a:rPr>
                      <m:t>&gt;50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a:latin typeface="Cambria Math"/>
                      </a:rPr>
                      <m:t>𝑛𝑝</m:t>
                    </m:r>
                    <m:r>
                      <a:rPr lang="en-US" altLang="zh-CN" sz="2200" i="1">
                        <a:latin typeface="Cambria Math"/>
                      </a:rPr>
                      <m:t>&lt;5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268202" y="5409220"/>
                <a:ext cx="8309244" cy="769441"/>
              </a:xfrm>
              <a:prstGeom prst="rect">
                <a:avLst/>
              </a:prstGeom>
              <a:blipFill>
                <a:blip r:embed="rId5"/>
                <a:stretch>
                  <a:fillRect l="-954" t="-4724" b="-14961"/>
                </a:stretch>
              </a:blipFill>
            </p:spPr>
            <p:txBody>
              <a:bodyPr/>
              <a:lstStyle/>
              <a:p>
                <a:r>
                  <a:rPr lang="zh-CN" altLang="en-US">
                    <a:noFill/>
                  </a:rPr>
                  <a:t> </a:t>
                </a:r>
              </a:p>
            </p:txBody>
          </p:sp>
        </mc:Fallback>
      </mc:AlternateContent>
      <p:sp>
        <p:nvSpPr>
          <p:cNvPr id="21" name="矩形 20"/>
          <p:cNvSpPr/>
          <p:nvPr/>
        </p:nvSpPr>
        <p:spPr>
          <a:xfrm>
            <a:off x="255221" y="851205"/>
            <a:ext cx="7962184"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Normal Distribution and Discrete Populations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2" name="幻灯片编号占位符 1"/>
          <p:cNvSpPr>
            <a:spLocks noGrp="1"/>
          </p:cNvSpPr>
          <p:nvPr>
            <p:ph type="sldNum" sz="quarter" idx="11"/>
          </p:nvPr>
        </p:nvSpPr>
        <p:spPr/>
        <p:txBody>
          <a:bodyPr/>
          <a:lstStyle/>
          <a:p>
            <a:pPr>
              <a:defRPr/>
            </a:pPr>
            <a:fld id="{DF2308B0-52A9-437D-9700-D7B37876F5B1}" type="slidenum">
              <a:rPr lang="zh-CN" altLang="en-US" smtClean="0"/>
              <a:pPr>
                <a:defRPr/>
              </a:pPr>
              <a:t>50</a:t>
            </a:fld>
            <a:endParaRPr lang="en-US" altLang="zh-CN" dirty="0"/>
          </a:p>
        </p:txBody>
      </p:sp>
    </p:spTree>
    <p:extLst>
      <p:ext uri="{BB962C8B-B14F-4D97-AF65-F5344CB8AC3E}">
        <p14:creationId xmlns:p14="http://schemas.microsoft.com/office/powerpoint/2010/main" val="131228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35" y="1718810"/>
            <a:ext cx="7095239" cy="3342857"/>
          </a:xfrm>
          <a:prstGeom prst="rect">
            <a:avLst/>
          </a:prstGeom>
        </p:spPr>
      </p:pic>
      <p:cxnSp>
        <p:nvCxnSpPr>
          <p:cNvPr id="4" name="直接连接符 3"/>
          <p:cNvCxnSpPr/>
          <p:nvPr/>
        </p:nvCxnSpPr>
        <p:spPr>
          <a:xfrm flipH="1">
            <a:off x="2051720" y="2123855"/>
            <a:ext cx="2655295" cy="0"/>
          </a:xfrm>
          <a:prstGeom prst="line">
            <a:avLst/>
          </a:prstGeom>
          <a:ln w="158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051720" y="2303875"/>
            <a:ext cx="2475276" cy="0"/>
          </a:xfrm>
          <a:prstGeom prst="line">
            <a:avLst/>
          </a:prstGeom>
          <a:ln w="158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271679" y="1067541"/>
                <a:ext cx="839577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𝐵𝑖𝑛</m:t>
                    </m:r>
                    <m:r>
                      <a:rPr lang="en-US" altLang="zh-CN" sz="2200" i="1">
                        <a:latin typeface="Cambria Math"/>
                        <a:ea typeface="Cambria Math"/>
                      </a:rPr>
                      <m:t>(20,0.6)</m:t>
                    </m:r>
                  </m:oMath>
                </a14:m>
                <a:r>
                  <a:rPr lang="en-US" altLang="zh-CN" sz="2200" dirty="0">
                    <a:latin typeface="Times New Roman" panose="02020603050405020304" pitchFamily="18" charset="0"/>
                    <a:cs typeface="Times New Roman" panose="02020603050405020304" pitchFamily="18" charset="0"/>
                  </a:rPr>
                  <a:t>. The following figure gives the probability histogram of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71679" y="1067541"/>
                <a:ext cx="8395776" cy="769441"/>
              </a:xfrm>
              <a:prstGeom prst="rect">
                <a:avLst/>
              </a:prstGeom>
              <a:blipFill>
                <a:blip r:embed="rId3"/>
                <a:stretch>
                  <a:fillRect l="-944" t="-5556" r="-944"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6525" y="5049180"/>
                <a:ext cx="859865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find that a normal curve with </a:t>
                </a:r>
                <a14:m>
                  <m:oMath xmlns:m="http://schemas.openxmlformats.org/officeDocument/2006/math">
                    <m:r>
                      <a:rPr lang="en-US" altLang="zh-CN" sz="2200" b="0" i="1" smtClean="0">
                        <a:latin typeface="Cambria Math"/>
                      </a:rPr>
                      <m:t>𝜇</m:t>
                    </m:r>
                    <m:r>
                      <a:rPr lang="en-US" altLang="zh-CN" sz="2200" b="0" i="1" smtClean="0">
                        <a:latin typeface="Cambria Math"/>
                      </a:rPr>
                      <m:t>=12</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𝜎</m:t>
                    </m:r>
                    <m:r>
                      <a:rPr lang="en-US" altLang="zh-CN" sz="2200" b="0" i="1" smtClean="0">
                        <a:latin typeface="Cambria Math"/>
                      </a:rPr>
                      <m:t>=2.19</m:t>
                    </m:r>
                  </m:oMath>
                </a14:m>
                <a:r>
                  <a:rPr lang="en-US" altLang="zh-CN" sz="2200" dirty="0">
                    <a:latin typeface="Times New Roman" panose="02020603050405020304" pitchFamily="18" charset="0"/>
                    <a:cs typeface="Times New Roman" panose="02020603050405020304" pitchFamily="18" charset="0"/>
                  </a:rPr>
                  <a:t> gives a very good approximation, especially in the middle part of the picture.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96525" y="5049180"/>
                <a:ext cx="8598652" cy="769441"/>
              </a:xfrm>
              <a:prstGeom prst="rect">
                <a:avLst/>
              </a:prstGeom>
              <a:blipFill>
                <a:blip r:embed="rId4"/>
                <a:stretch>
                  <a:fillRect l="-922" t="-4762" r="-92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6525" y="5814265"/>
                <a:ext cx="8235915" cy="50231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Here </a:t>
                </a:r>
                <a14:m>
                  <m:oMath xmlns:m="http://schemas.openxmlformats.org/officeDocument/2006/math">
                    <m:r>
                      <a:rPr lang="en-US" altLang="zh-CN" sz="2200" b="0" i="1" smtClean="0">
                        <a:latin typeface="Cambria Math"/>
                      </a:rPr>
                      <m:t>𝜇</m:t>
                    </m:r>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𝑛𝑝</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latin typeface="Cambria Math"/>
                      </a:rPr>
                      <m:t>𝜎</m:t>
                    </m:r>
                    <m:r>
                      <a:rPr lang="en-US" altLang="zh-CN" sz="2200" b="0" i="1" smtClean="0">
                        <a:latin typeface="Cambria Math"/>
                      </a:rPr>
                      <m:t>=</m:t>
                    </m:r>
                    <m:rad>
                      <m:radPr>
                        <m:degHide m:val="on"/>
                        <m:ctrlPr>
                          <a:rPr lang="en-US" altLang="zh-CN" sz="2200" b="0" i="1" smtClean="0">
                            <a:latin typeface="Cambria Math" panose="02040503050406030204" pitchFamily="18" charset="0"/>
                          </a:rPr>
                        </m:ctrlPr>
                      </m:radPr>
                      <m:deg/>
                      <m:e>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rad>
                    <m:r>
                      <a:rPr lang="en-US" altLang="zh-CN" sz="2200" b="0" i="1" smtClean="0">
                        <a:latin typeface="Cambria Math"/>
                      </a:rPr>
                      <m:t>=</m:t>
                    </m:r>
                    <m:rad>
                      <m:radPr>
                        <m:degHide m:val="on"/>
                        <m:ctrlPr>
                          <a:rPr lang="en-US" altLang="zh-CN" sz="2200" b="0" i="1" smtClean="0">
                            <a:latin typeface="Cambria Math" panose="02040503050406030204" pitchFamily="18" charset="0"/>
                          </a:rPr>
                        </m:ctrlPr>
                      </m:radPr>
                      <m:deg/>
                      <m:e>
                        <m:r>
                          <a:rPr lang="en-US" altLang="zh-CN" sz="2200" b="0" i="1" smtClean="0">
                            <a:latin typeface="Cambria Math"/>
                          </a:rPr>
                          <m:t>𝑛𝑝𝑞</m:t>
                        </m:r>
                      </m:e>
                    </m:rad>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96525" y="5814265"/>
                <a:ext cx="8235915" cy="502317"/>
              </a:xfrm>
              <a:prstGeom prst="rect">
                <a:avLst/>
              </a:prstGeom>
              <a:blipFill>
                <a:blip r:embed="rId5"/>
                <a:stretch>
                  <a:fillRect l="-962" b="-19512"/>
                </a:stretch>
              </a:blipFill>
            </p:spPr>
            <p:txBody>
              <a:bodyPr/>
              <a:lstStyle/>
              <a:p>
                <a:r>
                  <a:rPr lang="zh-CN" altLang="en-US">
                    <a:noFill/>
                  </a:rPr>
                  <a:t> </a:t>
                </a:r>
              </a:p>
            </p:txBody>
          </p:sp>
        </mc:Fallback>
      </mc:AlternateContent>
      <p:sp>
        <p:nvSpPr>
          <p:cNvPr id="2" name="幻灯片编号占位符 1"/>
          <p:cNvSpPr>
            <a:spLocks noGrp="1"/>
          </p:cNvSpPr>
          <p:nvPr>
            <p:ph type="sldNum" sz="quarter" idx="11"/>
          </p:nvPr>
        </p:nvSpPr>
        <p:spPr/>
        <p:txBody>
          <a:bodyPr/>
          <a:lstStyle/>
          <a:p>
            <a:pPr>
              <a:defRPr/>
            </a:pPr>
            <a:fld id="{DF2308B0-52A9-437D-9700-D7B37876F5B1}" type="slidenum">
              <a:rPr lang="zh-CN" altLang="en-US" smtClean="0"/>
              <a:pPr>
                <a:defRPr/>
              </a:pPr>
              <a:t>51</a:t>
            </a:fld>
            <a:endParaRPr lang="en-US" altLang="zh-CN" dirty="0"/>
          </a:p>
        </p:txBody>
      </p:sp>
    </p:spTree>
    <p:extLst>
      <p:ext uri="{BB962C8B-B14F-4D97-AF65-F5344CB8AC3E}">
        <p14:creationId xmlns:p14="http://schemas.microsoft.com/office/powerpoint/2010/main" val="95324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86534" y="1043735"/>
                <a:ext cx="3660874"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If we let </a:t>
                </a:r>
                <a14:m>
                  <m:oMath xmlns:m="http://schemas.openxmlformats.org/officeDocument/2006/math">
                    <m:r>
                      <a:rPr lang="en-US" altLang="zh-CN" sz="2200" b="0" i="1" smtClean="0">
                        <a:latin typeface="Cambria Math"/>
                      </a:rPr>
                      <m:t>𝑌</m:t>
                    </m:r>
                    <m:r>
                      <a:rPr lang="en-US" altLang="zh-CN" sz="2200" i="1">
                        <a:latin typeface="Cambria Math"/>
                        <a:ea typeface="Cambria Math"/>
                      </a:rPr>
                      <m:t>~</m:t>
                    </m:r>
                    <m:r>
                      <a:rPr lang="en-US" altLang="zh-CN" sz="2200" b="0" i="1" smtClean="0">
                        <a:latin typeface="Cambria Math"/>
                        <a:ea typeface="Cambria Math"/>
                      </a:rPr>
                      <m:t>𝑁</m:t>
                    </m:r>
                    <m:r>
                      <a:rPr lang="en-US" altLang="zh-CN" sz="2200" i="1">
                        <a:latin typeface="Cambria Math"/>
                        <a:ea typeface="Cambria Math"/>
                      </a:rPr>
                      <m:t>(</m:t>
                    </m:r>
                    <m:r>
                      <a:rPr lang="en-US" altLang="zh-CN" sz="2200" b="0" i="1" smtClean="0">
                        <a:latin typeface="Cambria Math"/>
                        <a:ea typeface="Cambria Math"/>
                      </a:rPr>
                      <m:t>12</m:t>
                    </m:r>
                    <m:r>
                      <a:rPr lang="en-US" altLang="zh-CN" sz="2200" i="1">
                        <a:latin typeface="Cambria Math"/>
                        <a:ea typeface="Cambria Math"/>
                      </a:rPr>
                      <m:t>,</m:t>
                    </m:r>
                    <m:r>
                      <a:rPr lang="en-US" altLang="zh-CN" sz="2200" b="0" i="1" smtClean="0">
                        <a:latin typeface="Cambria Math"/>
                        <a:ea typeface="Cambria Math"/>
                      </a:rPr>
                      <m:t>2.19</m:t>
                    </m:r>
                    <m:r>
                      <a:rPr lang="en-US" altLang="zh-CN" sz="2200" i="1">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86534" y="1043735"/>
                <a:ext cx="3660874" cy="430887"/>
              </a:xfrm>
              <a:prstGeom prst="rect">
                <a:avLst/>
              </a:prstGeom>
              <a:blipFill>
                <a:blip r:embed="rId2"/>
                <a:stretch>
                  <a:fillRect l="-2163"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91680" y="1683386"/>
                <a:ext cx="3474606" cy="430887"/>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panose="02040503050406030204" pitchFamily="18" charset="0"/>
                          </a:rPr>
                        </m:ctrlPr>
                      </m:dPr>
                      <m:e>
                        <m:r>
                          <a:rPr lang="en-US" altLang="zh-CN" sz="2200" i="1">
                            <a:latin typeface="Cambria Math"/>
                          </a:rPr>
                          <m:t>𝑋</m:t>
                        </m:r>
                        <m:r>
                          <a:rPr lang="en-US" altLang="zh-CN" sz="2200" i="1">
                            <a:latin typeface="Cambria Math"/>
                          </a:rPr>
                          <m:t>=12</m:t>
                        </m:r>
                      </m:e>
                    </m:d>
                    <m:r>
                      <a:rPr lang="en-US" altLang="zh-CN" sz="2200" b="0" i="1" smtClean="0">
                        <a:latin typeface="Cambria Math"/>
                      </a:rPr>
                      <m:t>=</m:t>
                    </m:r>
                    <m:r>
                      <a:rPr lang="en-US" altLang="zh-CN" sz="2200" i="1">
                        <a:latin typeface="Cambria Math"/>
                        <a:ea typeface="Cambria Math"/>
                      </a:rPr>
                      <m:t>𝑏</m:t>
                    </m:r>
                    <m:r>
                      <a:rPr lang="en-US" altLang="zh-CN" sz="2200" i="1">
                        <a:latin typeface="Cambria Math"/>
                        <a:ea typeface="Cambria Math"/>
                      </a:rPr>
                      <m:t>(12;20,0.6)</m:t>
                    </m:r>
                  </m:oMath>
                </a14:m>
                <a:r>
                  <a:rPr lang="en-US" altLang="zh-CN" sz="2200" dirty="0"/>
                  <a:t> </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1691680" y="1683386"/>
                <a:ext cx="3474606" cy="430887"/>
              </a:xfrm>
              <a:prstGeom prst="rect">
                <a:avLst/>
              </a:prstGeom>
              <a:blipFill rotWithShape="1">
                <a:blip r:embed="rId3"/>
                <a:stretch>
                  <a:fillRect l="-176"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96825" y="2268451"/>
                <a:ext cx="39253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ea typeface="Cambria Math"/>
                        </a:rPr>
                        <m:t>𝑏</m:t>
                      </m:r>
                      <m:r>
                        <a:rPr lang="en-US" altLang="zh-CN" sz="2200" i="1">
                          <a:latin typeface="Cambria Math"/>
                          <a:ea typeface="Cambria Math"/>
                        </a:rPr>
                        <m:t>(12;20,0.6)∙(12.5−11.5)</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96825" y="2268451"/>
                <a:ext cx="3925369" cy="430887"/>
              </a:xfrm>
              <a:prstGeom prst="rect">
                <a:avLst/>
              </a:prstGeom>
              <a:blipFill rotWithShape="1">
                <a:blip r:embed="rId4"/>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17040" y="2808511"/>
                <a:ext cx="3068532" cy="8584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200" i="1" smtClean="0">
                          <a:latin typeface="Cambria Math"/>
                        </a:rPr>
                        <m:t>≈</m:t>
                      </m:r>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1</m:t>
                          </m:r>
                          <m:r>
                            <a:rPr lang="en-US" altLang="zh-CN" sz="2200" b="0" i="1" smtClean="0">
                              <a:latin typeface="Cambria Math"/>
                            </a:rPr>
                            <m:t>1.5</m:t>
                          </m:r>
                        </m:sub>
                        <m:sup>
                          <m:r>
                            <a:rPr lang="en-US" altLang="zh-CN" sz="2200" b="0" i="1" smtClean="0">
                              <a:latin typeface="Cambria Math"/>
                            </a:rPr>
                            <m:t>12.5</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;12,2.19</m:t>
                              </m:r>
                            </m:e>
                          </m:d>
                          <m:r>
                            <a:rPr lang="en-US" altLang="zh-CN" sz="2200" b="0" i="1" smtClean="0">
                              <a:latin typeface="Cambria Math"/>
                            </a:rPr>
                            <m:t>𝑑𝑥</m:t>
                          </m:r>
                        </m:e>
                      </m:nary>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17040" y="2808511"/>
                <a:ext cx="3068532" cy="8584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56629" y="3731874"/>
                <a:ext cx="292894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(11.5≤</m:t>
                    </m:r>
                    <m:r>
                      <a:rPr lang="en-US" altLang="zh-CN" sz="2200" b="0" i="1" smtClean="0">
                        <a:latin typeface="Cambria Math"/>
                        <a:ea typeface="Cambria Math"/>
                      </a:rPr>
                      <m:t>𝑌</m:t>
                    </m:r>
                    <m:r>
                      <a:rPr lang="en-US" altLang="zh-CN" sz="2200" b="0" i="1" smtClean="0">
                        <a:latin typeface="Cambria Math"/>
                        <a:ea typeface="Cambria Math"/>
                      </a:rPr>
                      <m:t>≤12.5)</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56629" y="3731874"/>
                <a:ext cx="2928943" cy="430887"/>
              </a:xfrm>
              <a:prstGeom prst="rect">
                <a:avLst/>
              </a:prstGeom>
              <a:blipFill rotWithShape="1">
                <a:blip r:embed="rId6"/>
                <a:stretch>
                  <a:fillRect t="-7042" r="-1875"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079332" y="4383686"/>
                <a:ext cx="3669915" cy="599010"/>
              </a:xfrm>
              <a:prstGeom prst="rect">
                <a:avLst/>
              </a:prstGeom>
            </p:spPr>
            <p:txBody>
              <a:bodyPr wrap="none">
                <a:spAutoFit/>
              </a:bodyPr>
              <a:lstStyle/>
              <a:p>
                <a14:m>
                  <m:oMath xmlns:m="http://schemas.openxmlformats.org/officeDocument/2006/math">
                    <m:r>
                      <a:rPr lang="en-US" altLang="zh-CN" sz="2200" i="1" smtClean="0">
                        <a:solidFill>
                          <a:srgbClr val="000000"/>
                        </a:solidFill>
                        <a:latin typeface="Cambria Math"/>
                        <a:ea typeface="Cambria Math"/>
                      </a:rPr>
                      <m:t>=</m:t>
                    </m:r>
                    <m:r>
                      <m:rPr>
                        <m:sty m:val="p"/>
                      </m:rPr>
                      <a:rPr lang="el-GR" altLang="zh-CN" sz="2200" i="1">
                        <a:solidFill>
                          <a:srgbClr val="000000"/>
                        </a:solidFill>
                        <a:latin typeface="Cambria Math"/>
                        <a:ea typeface="Cambria Math"/>
                      </a:rPr>
                      <m:t>Φ</m:t>
                    </m:r>
                    <m:d>
                      <m:dPr>
                        <m:ctrlPr>
                          <a:rPr lang="en-US" altLang="zh-CN" sz="2200" i="1">
                            <a:solidFill>
                              <a:srgbClr val="000000"/>
                            </a:solidFill>
                            <a:latin typeface="Cambria Math" panose="02040503050406030204" pitchFamily="18" charset="0"/>
                            <a:ea typeface="Cambria Math"/>
                          </a:rPr>
                        </m:ctrlPr>
                      </m:dPr>
                      <m:e>
                        <m:f>
                          <m:fPr>
                            <m:ctrlPr>
                              <a:rPr lang="en-US" altLang="zh-CN" sz="2200" i="1">
                                <a:solidFill>
                                  <a:srgbClr val="000000"/>
                                </a:solidFill>
                                <a:latin typeface="Cambria Math" panose="02040503050406030204" pitchFamily="18" charset="0"/>
                              </a:rPr>
                            </m:ctrlPr>
                          </m:fPr>
                          <m:num>
                            <m:r>
                              <a:rPr lang="en-US" altLang="zh-CN" sz="2200" b="0" i="1" smtClean="0">
                                <a:solidFill>
                                  <a:srgbClr val="000000"/>
                                </a:solidFill>
                                <a:latin typeface="Cambria Math"/>
                              </a:rPr>
                              <m:t>12.5</m:t>
                            </m:r>
                            <m:r>
                              <a:rPr lang="en-US" altLang="zh-CN" sz="2200" i="1">
                                <a:solidFill>
                                  <a:srgbClr val="000000"/>
                                </a:solidFill>
                                <a:latin typeface="Cambria Math"/>
                              </a:rPr>
                              <m:t>−</m:t>
                            </m:r>
                            <m:r>
                              <a:rPr lang="en-US" altLang="zh-CN" sz="2200" b="0" i="1" smtClean="0">
                                <a:solidFill>
                                  <a:srgbClr val="000000"/>
                                </a:solidFill>
                                <a:latin typeface="Cambria Math"/>
                              </a:rPr>
                              <m:t>12</m:t>
                            </m:r>
                          </m:num>
                          <m:den>
                            <m:r>
                              <a:rPr lang="en-US" altLang="zh-CN" sz="2200" b="0" i="1" smtClean="0">
                                <a:solidFill>
                                  <a:srgbClr val="000000"/>
                                </a:solidFill>
                                <a:latin typeface="Cambria Math"/>
                              </a:rPr>
                              <m:t>2.19</m:t>
                            </m:r>
                          </m:den>
                        </m:f>
                      </m:e>
                    </m:d>
                    <m:r>
                      <a:rPr lang="en-US" altLang="zh-CN" sz="2200" i="1">
                        <a:solidFill>
                          <a:srgbClr val="000000"/>
                        </a:solidFill>
                        <a:latin typeface="Cambria Math"/>
                        <a:ea typeface="Cambria Math"/>
                      </a:rPr>
                      <m:t>−</m:t>
                    </m:r>
                    <m:r>
                      <m:rPr>
                        <m:sty m:val="p"/>
                      </m:rPr>
                      <a:rPr lang="el-GR" altLang="zh-CN" sz="2200" i="1">
                        <a:solidFill>
                          <a:srgbClr val="000000"/>
                        </a:solidFill>
                        <a:latin typeface="Cambria Math"/>
                        <a:ea typeface="Cambria Math"/>
                      </a:rPr>
                      <m:t>Φ</m:t>
                    </m:r>
                    <m:d>
                      <m:dPr>
                        <m:ctrlPr>
                          <a:rPr lang="en-US" altLang="zh-CN" sz="2200" i="1">
                            <a:solidFill>
                              <a:srgbClr val="000000"/>
                            </a:solidFill>
                            <a:latin typeface="Cambria Math" panose="02040503050406030204" pitchFamily="18" charset="0"/>
                            <a:ea typeface="Cambria Math"/>
                          </a:rPr>
                        </m:ctrlPr>
                      </m:dPr>
                      <m:e>
                        <m:f>
                          <m:fPr>
                            <m:ctrlPr>
                              <a:rPr lang="en-US" altLang="zh-CN" sz="2200" i="1">
                                <a:solidFill>
                                  <a:srgbClr val="000000"/>
                                </a:solidFill>
                                <a:latin typeface="Cambria Math" panose="02040503050406030204" pitchFamily="18" charset="0"/>
                              </a:rPr>
                            </m:ctrlPr>
                          </m:fPr>
                          <m:num>
                            <m:r>
                              <a:rPr lang="en-US" altLang="zh-CN" sz="2200" i="1">
                                <a:solidFill>
                                  <a:srgbClr val="000000"/>
                                </a:solidFill>
                                <a:latin typeface="Cambria Math"/>
                              </a:rPr>
                              <m:t>1</m:t>
                            </m:r>
                            <m:r>
                              <a:rPr lang="en-US" altLang="zh-CN" sz="2200" b="0" i="1" smtClean="0">
                                <a:solidFill>
                                  <a:srgbClr val="000000"/>
                                </a:solidFill>
                                <a:latin typeface="Cambria Math"/>
                              </a:rPr>
                              <m:t>1.5</m:t>
                            </m:r>
                            <m:r>
                              <a:rPr lang="en-US" altLang="zh-CN" sz="2200" i="1">
                                <a:solidFill>
                                  <a:srgbClr val="000000"/>
                                </a:solidFill>
                                <a:latin typeface="Cambria Math"/>
                              </a:rPr>
                              <m:t>−</m:t>
                            </m:r>
                            <m:r>
                              <a:rPr lang="en-US" altLang="zh-CN" sz="2200" b="0" i="1" smtClean="0">
                                <a:solidFill>
                                  <a:srgbClr val="000000"/>
                                </a:solidFill>
                                <a:latin typeface="Cambria Math"/>
                              </a:rPr>
                              <m:t>12</m:t>
                            </m:r>
                          </m:num>
                          <m:den>
                            <m:r>
                              <a:rPr lang="en-US" altLang="zh-CN" sz="2200" b="0" i="1" smtClean="0">
                                <a:solidFill>
                                  <a:srgbClr val="000000"/>
                                </a:solidFill>
                                <a:latin typeface="Cambria Math"/>
                              </a:rPr>
                              <m:t>2.19</m:t>
                            </m:r>
                          </m:den>
                        </m:f>
                      </m:e>
                    </m:d>
                    <m:r>
                      <m:rPr>
                        <m:nor/>
                      </m:rPr>
                      <a:rPr lang="zh-CN" altLang="en-US" sz="2200" dirty="0">
                        <a:solidFill>
                          <a:srgbClr val="000000"/>
                        </a:solidFill>
                      </a:rPr>
                      <m:t> </m:t>
                    </m:r>
                  </m:oMath>
                </a14:m>
                <a:r>
                  <a:rPr lang="zh-CN" altLang="en-US" sz="2200" dirty="0"/>
                  <a:t> </a:t>
                </a:r>
              </a:p>
            </p:txBody>
          </p:sp>
        </mc:Choice>
        <mc:Fallback xmlns="">
          <p:sp>
            <p:nvSpPr>
              <p:cNvPr id="9" name="矩形 8"/>
              <p:cNvSpPr>
                <a:spLocks noRot="1" noChangeAspect="1" noMove="1" noResize="1" noEditPoints="1" noAdjustHandles="1" noChangeArrowheads="1" noChangeShapeType="1" noTextEdit="1"/>
              </p:cNvSpPr>
              <p:nvPr/>
            </p:nvSpPr>
            <p:spPr>
              <a:xfrm>
                <a:off x="3079332" y="4383686"/>
                <a:ext cx="3669915" cy="59901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75831" y="5094185"/>
                <a:ext cx="8526639"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 fact the area of any rectangle (probability of any particular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value) except those in the extreme tails can be accurately approximated by the corresponding normal curve area.</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75831" y="5094185"/>
                <a:ext cx="8526639" cy="1107996"/>
              </a:xfrm>
              <a:prstGeom prst="rect">
                <a:avLst/>
              </a:prstGeom>
              <a:blipFill>
                <a:blip r:embed="rId8"/>
                <a:stretch>
                  <a:fillRect l="-929" t="-3867" r="-858" b="-10497"/>
                </a:stretch>
              </a:blipFill>
            </p:spPr>
            <p:txBody>
              <a:bodyPr/>
              <a:lstStyle/>
              <a:p>
                <a:r>
                  <a:rPr lang="zh-CN" altLang="en-US">
                    <a:noFill/>
                  </a:rPr>
                  <a:t> </a:t>
                </a:r>
              </a:p>
            </p:txBody>
          </p:sp>
        </mc:Fallback>
      </mc:AlternateContent>
      <p:sp>
        <p:nvSpPr>
          <p:cNvPr id="7" name="幻灯片编号占位符 6"/>
          <p:cNvSpPr>
            <a:spLocks noGrp="1"/>
          </p:cNvSpPr>
          <p:nvPr>
            <p:ph type="sldNum" sz="quarter" idx="11"/>
          </p:nvPr>
        </p:nvSpPr>
        <p:spPr/>
        <p:txBody>
          <a:bodyPr/>
          <a:lstStyle/>
          <a:p>
            <a:pPr>
              <a:defRPr/>
            </a:pPr>
            <a:fld id="{DF2308B0-52A9-437D-9700-D7B37876F5B1}" type="slidenum">
              <a:rPr lang="zh-CN" altLang="en-US" smtClean="0"/>
              <a:pPr>
                <a:defRPr/>
              </a:pPr>
              <a:t>52</a:t>
            </a:fld>
            <a:endParaRPr lang="en-US" altLang="zh-CN" dirty="0"/>
          </a:p>
        </p:txBody>
      </p:sp>
    </p:spTree>
    <p:extLst>
      <p:ext uri="{BB962C8B-B14F-4D97-AF65-F5344CB8AC3E}">
        <p14:creationId xmlns:p14="http://schemas.microsoft.com/office/powerpoint/2010/main" val="93432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6515" y="792868"/>
            <a:ext cx="211523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206515" y="1223755"/>
                <a:ext cx="8317485" cy="145610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a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based on </a:t>
                </a:r>
                <a14:m>
                  <m:oMath xmlns:m="http://schemas.openxmlformats.org/officeDocument/2006/math">
                    <m:r>
                      <a:rPr lang="en-US" altLang="zh-CN" sz="2200" i="1" dirty="0" smtClean="0">
                        <a:latin typeface="Cambria Math"/>
                      </a:rPr>
                      <m:t>𝑛</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trials with success probability </a:t>
                </a:r>
                <a14:m>
                  <m:oMath xmlns:m="http://schemas.openxmlformats.org/officeDocument/2006/math">
                    <m:r>
                      <a:rPr lang="en-US" altLang="zh-CN" sz="2200" i="1" dirty="0" smtClean="0">
                        <a:latin typeface="Cambria Math"/>
                      </a:rPr>
                      <m:t>𝑝</m:t>
                    </m:r>
                  </m:oMath>
                </a14:m>
                <a:r>
                  <a:rPr lang="en-US" altLang="zh-CN" sz="2200" dirty="0">
                    <a:latin typeface="Times New Roman" panose="02020603050405020304" pitchFamily="18" charset="0"/>
                    <a:cs typeface="Times New Roman" panose="02020603050405020304" pitchFamily="18" charset="0"/>
                  </a:rPr>
                  <a:t>. Then if the binomial probability histogram is </a:t>
                </a:r>
                <a:r>
                  <a:rPr lang="en-US" altLang="zh-CN" sz="2200" dirty="0">
                    <a:solidFill>
                      <a:srgbClr val="FF0000"/>
                    </a:solidFill>
                    <a:latin typeface="Times New Roman" panose="02020603050405020304" pitchFamily="18" charset="0"/>
                    <a:cs typeface="Times New Roman" panose="02020603050405020304" pitchFamily="18" charset="0"/>
                  </a:rPr>
                  <a:t>not too skewed</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has approximately a normal distribution with </a:t>
                </a:r>
                <a14:m>
                  <m:oMath xmlns:m="http://schemas.openxmlformats.org/officeDocument/2006/math">
                    <m:r>
                      <a:rPr lang="en-US" altLang="zh-CN" sz="2200" b="0" i="1" smtClean="0">
                        <a:latin typeface="Cambria Math"/>
                      </a:rPr>
                      <m:t>𝜇</m:t>
                    </m:r>
                    <m:r>
                      <a:rPr lang="en-US" altLang="zh-CN" sz="2200" b="0" i="1" smtClean="0">
                        <a:latin typeface="Cambria Math"/>
                      </a:rPr>
                      <m:t>=</m:t>
                    </m:r>
                    <m:r>
                      <a:rPr lang="en-US" altLang="zh-CN" sz="2200" b="0" i="1" smtClean="0">
                        <a:latin typeface="Cambria Math"/>
                      </a:rPr>
                      <m:t>𝑛𝑝</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𝜎</m:t>
                    </m:r>
                    <m:r>
                      <a:rPr lang="en-US" altLang="zh-CN" sz="2200" b="0" i="1" smtClean="0">
                        <a:latin typeface="Cambria Math"/>
                      </a:rPr>
                      <m:t>=</m:t>
                    </m:r>
                    <m:rad>
                      <m:radPr>
                        <m:degHide m:val="on"/>
                        <m:ctrlPr>
                          <a:rPr lang="en-US" altLang="zh-CN" sz="2200" b="0" i="1" smtClean="0">
                            <a:latin typeface="Cambria Math" panose="02040503050406030204" pitchFamily="18" charset="0"/>
                          </a:rPr>
                        </m:ctrlPr>
                      </m:radPr>
                      <m:deg/>
                      <m:e>
                        <m:r>
                          <a:rPr lang="en-US" altLang="zh-CN" sz="2200" b="0" i="1" smtClean="0">
                            <a:latin typeface="Cambria Math"/>
                          </a:rPr>
                          <m:t>𝑛𝑝𝑞</m:t>
                        </m:r>
                      </m:e>
                    </m:rad>
                  </m:oMath>
                </a14:m>
                <a:r>
                  <a:rPr lang="en-US" altLang="zh-CN" sz="2200" dirty="0">
                    <a:latin typeface="Times New Roman" panose="02020603050405020304" pitchFamily="18" charset="0"/>
                    <a:cs typeface="Times New Roman" panose="02020603050405020304" pitchFamily="18" charset="0"/>
                  </a:rPr>
                  <a:t>. In particular, for </a:t>
                </a:r>
                <a14:m>
                  <m:oMath xmlns:m="http://schemas.openxmlformats.org/officeDocument/2006/math">
                    <m:r>
                      <a:rPr lang="en-US" altLang="zh-CN" sz="2200" b="0" i="1" smtClean="0">
                        <a:latin typeface="Cambria Math"/>
                      </a:rPr>
                      <m:t>𝑥</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 possible value of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206515" y="1223755"/>
                <a:ext cx="8317485" cy="1456104"/>
              </a:xfrm>
              <a:prstGeom prst="rect">
                <a:avLst/>
              </a:prstGeom>
              <a:blipFill>
                <a:blip r:embed="rId2"/>
                <a:stretch>
                  <a:fillRect l="-953" t="-2929" r="-953" b="-7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008166" y="2753925"/>
                <a:ext cx="7141699" cy="853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m:t>
                      </m:r>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r>
                        <a:rPr lang="en-US" altLang="zh-CN" sz="2200" b="0" i="1" smtClean="0">
                          <a:latin typeface="Cambria Math"/>
                        </a:rPr>
                        <m:t>)≈</m:t>
                      </m:r>
                      <m:d>
                        <m:dPr>
                          <m:ctrlPr>
                            <a:rPr lang="en-US" altLang="zh-CN" sz="2200" b="0" i="1" smtClean="0">
                              <a:latin typeface="Cambria Math" panose="02040503050406030204" pitchFamily="18" charset="0"/>
                              <a:ea typeface="Cambria Math"/>
                            </a:rPr>
                          </m:ctrlPr>
                        </m:dPr>
                        <m:e>
                          <m:f>
                            <m:fPr>
                              <m:type m:val="noBar"/>
                              <m:ctrlPr>
                                <a:rPr lang="en-US" altLang="zh-CN" sz="2200" b="0" i="1" smtClean="0">
                                  <a:latin typeface="Cambria Math" panose="02040503050406030204" pitchFamily="18" charset="0"/>
                                  <a:ea typeface="Cambria Math"/>
                                </a:rPr>
                              </m:ctrlPr>
                            </m:fPr>
                            <m:num>
                              <m:r>
                                <m:rPr>
                                  <m:nor/>
                                </m:rPr>
                                <a:rPr lang="en-US" altLang="zh-CN" sz="2200"/>
                                <m:t>area</m:t>
                              </m:r>
                              <m:r>
                                <m:rPr>
                                  <m:nor/>
                                </m:rPr>
                                <a:rPr lang="en-US" altLang="zh-CN" sz="2200"/>
                                <m:t> </m:t>
                              </m:r>
                              <m:r>
                                <m:rPr>
                                  <m:nor/>
                                </m:rPr>
                                <a:rPr lang="en-US" altLang="zh-CN" sz="2200"/>
                                <m:t>under</m:t>
                              </m:r>
                              <m:r>
                                <m:rPr>
                                  <m:nor/>
                                </m:rPr>
                                <a:rPr lang="en-US" altLang="zh-CN" sz="2200"/>
                                <m:t> </m:t>
                              </m:r>
                              <m:r>
                                <m:rPr>
                                  <m:nor/>
                                </m:rPr>
                                <a:rPr lang="en-US" altLang="zh-CN" sz="2200"/>
                                <m:t>the</m:t>
                              </m:r>
                              <m:r>
                                <m:rPr>
                                  <m:nor/>
                                </m:rPr>
                                <a:rPr lang="en-US" altLang="zh-CN" sz="2200"/>
                                <m:t> </m:t>
                              </m:r>
                              <m:r>
                                <m:rPr>
                                  <m:nor/>
                                </m:rPr>
                                <a:rPr lang="en-US" altLang="zh-CN" sz="2200"/>
                                <m:t>normal</m:t>
                              </m:r>
                              <m:r>
                                <m:rPr>
                                  <m:nor/>
                                </m:rPr>
                                <a:rPr lang="en-US" altLang="zh-CN" sz="2200"/>
                                <m:t> </m:t>
                              </m:r>
                              <m:r>
                                <m:rPr>
                                  <m:nor/>
                                </m:rPr>
                                <a:rPr lang="en-US" altLang="zh-CN" sz="2200"/>
                                <m:t>curve</m:t>
                              </m:r>
                            </m:num>
                            <m:den>
                              <m:r>
                                <m:rPr>
                                  <m:sty m:val="p"/>
                                </m:rPr>
                                <a:rPr lang="en-US" altLang="zh-CN" sz="2200" b="0" i="0" smtClean="0">
                                  <a:latin typeface="Cambria Math"/>
                                  <a:ea typeface="Cambria Math"/>
                                </a:rPr>
                                <m:t>to</m:t>
                              </m:r>
                              <m:r>
                                <a:rPr lang="en-US" altLang="zh-CN" sz="2200" b="0" i="0" smtClean="0">
                                  <a:latin typeface="Cambria Math"/>
                                  <a:ea typeface="Cambria Math"/>
                                </a:rPr>
                                <m:t> </m:t>
                              </m:r>
                              <m:r>
                                <m:rPr>
                                  <m:sty m:val="p"/>
                                </m:rPr>
                                <a:rPr lang="en-US" altLang="zh-CN" sz="2200" b="0" i="0" smtClean="0">
                                  <a:latin typeface="Cambria Math"/>
                                  <a:ea typeface="Cambria Math"/>
                                </a:rPr>
                                <m:t>the</m:t>
                              </m:r>
                              <m:r>
                                <a:rPr lang="en-US" altLang="zh-CN" sz="2200" b="0" i="0" smtClean="0">
                                  <a:latin typeface="Cambria Math"/>
                                  <a:ea typeface="Cambria Math"/>
                                </a:rPr>
                                <m:t> </m:t>
                              </m:r>
                              <m:r>
                                <m:rPr>
                                  <m:sty m:val="p"/>
                                </m:rPr>
                                <a:rPr lang="en-US" altLang="zh-CN" sz="2200" b="0" i="0" smtClean="0">
                                  <a:latin typeface="Cambria Math"/>
                                  <a:ea typeface="Cambria Math"/>
                                </a:rPr>
                                <m:t>left</m:t>
                              </m:r>
                              <m:r>
                                <a:rPr lang="en-US" altLang="zh-CN" sz="2200" b="0" i="0" smtClean="0">
                                  <a:latin typeface="Cambria Math"/>
                                  <a:ea typeface="Cambria Math"/>
                                </a:rPr>
                                <m:t> </m:t>
                              </m:r>
                              <m:r>
                                <m:rPr>
                                  <m:sty m:val="p"/>
                                </m:rPr>
                                <a:rPr lang="en-US" altLang="zh-CN" sz="2200" b="0" i="0" smtClean="0">
                                  <a:latin typeface="Cambria Math"/>
                                  <a:ea typeface="Cambria Math"/>
                                </a:rPr>
                                <m:t>of</m:t>
                              </m:r>
                              <m:r>
                                <a:rPr lang="en-US" altLang="zh-CN" sz="2200" b="0" i="0" smtClean="0">
                                  <a:latin typeface="Cambria Math"/>
                                  <a:ea typeface="Cambria Math"/>
                                </a:rPr>
                                <m:t> </m:t>
                              </m:r>
                              <m:r>
                                <a:rPr lang="en-US" altLang="zh-CN" sz="2200" b="0" i="1" smtClean="0">
                                  <a:latin typeface="Cambria Math"/>
                                  <a:ea typeface="Cambria Math"/>
                                </a:rPr>
                                <m:t>𝑥</m:t>
                              </m:r>
                              <m:r>
                                <a:rPr lang="en-US" altLang="zh-CN" sz="2200" b="0" i="1" smtClean="0">
                                  <a:latin typeface="Cambria Math"/>
                                  <a:ea typeface="Cambria Math"/>
                                </a:rPr>
                                <m:t>+0.5</m:t>
                              </m:r>
                            </m:den>
                          </m:f>
                        </m:e>
                      </m:d>
                    </m:oMath>
                  </m:oMathPara>
                </a14:m>
                <a:endParaRPr lang="zh-CN" altLang="en-US" sz="22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008166" y="2753925"/>
                <a:ext cx="7141699" cy="85305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8456" y="3678248"/>
                <a:ext cx="2664639" cy="853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f>
                            <m:fPr>
                              <m:ctrlPr>
                                <a:rPr lang="en-US" altLang="zh-CN" sz="2200" b="0" i="1" smtClean="0">
                                  <a:latin typeface="Cambria Math" panose="02040503050406030204" pitchFamily="18" charset="0"/>
                                  <a:ea typeface="Cambria Math"/>
                                </a:rPr>
                              </m:ctrlPr>
                            </m:fPr>
                            <m:num>
                              <m:r>
                                <a:rPr lang="en-US" altLang="zh-CN" sz="2200" b="0" i="1" smtClean="0">
                                  <a:latin typeface="Cambria Math"/>
                                  <a:ea typeface="Cambria Math"/>
                                </a:rPr>
                                <m:t>𝑥</m:t>
                              </m:r>
                              <m:r>
                                <a:rPr lang="en-US" altLang="zh-CN" sz="2200" b="0" i="1" smtClean="0">
                                  <a:latin typeface="Cambria Math"/>
                                  <a:ea typeface="Cambria Math"/>
                                </a:rPr>
                                <m:t>+0.5−</m:t>
                              </m:r>
                              <m:r>
                                <a:rPr lang="en-US" altLang="zh-CN" sz="2200" b="0" i="1" smtClean="0">
                                  <a:latin typeface="Cambria Math"/>
                                  <a:ea typeface="Cambria Math"/>
                                </a:rPr>
                                <m:t>𝑛𝑝</m:t>
                              </m:r>
                            </m:num>
                            <m:den>
                              <m:rad>
                                <m:radPr>
                                  <m:degHide m:val="on"/>
                                  <m:ctrlPr>
                                    <a:rPr lang="en-US" altLang="zh-CN" sz="2200" b="0" i="1" smtClean="0">
                                      <a:latin typeface="Cambria Math" panose="02040503050406030204" pitchFamily="18" charset="0"/>
                                      <a:ea typeface="Cambria Math"/>
                                    </a:rPr>
                                  </m:ctrlPr>
                                </m:radPr>
                                <m:deg/>
                                <m:e>
                                  <m:r>
                                    <a:rPr lang="en-US" altLang="zh-CN" sz="2200" b="0" i="1" smtClean="0">
                                      <a:latin typeface="Cambria Math"/>
                                      <a:ea typeface="Cambria Math"/>
                                    </a:rPr>
                                    <m:t>𝑛𝑝𝑞</m:t>
                                  </m:r>
                                </m:e>
                              </m:rad>
                            </m:den>
                          </m:f>
                        </m:e>
                      </m:d>
                    </m:oMath>
                  </m:oMathPara>
                </a14:m>
                <a:endParaRPr lang="zh-CN" altLang="en-US" sz="2200" dirty="0">
                  <a:latin typeface="+mj-lt"/>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618456" y="3678248"/>
                <a:ext cx="2664639" cy="85305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38541" y="4689140"/>
                <a:ext cx="831748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 practice, the approximation is adequate provided that both </a:t>
                </a:r>
                <a14:m>
                  <m:oMath xmlns:m="http://schemas.openxmlformats.org/officeDocument/2006/math">
                    <m:r>
                      <a:rPr lang="en-US" altLang="zh-CN" sz="2200" b="0" i="1" smtClean="0">
                        <a:solidFill>
                          <a:srgbClr val="FF0000"/>
                        </a:solidFill>
                        <a:latin typeface="Cambria Math"/>
                      </a:rPr>
                      <m:t>𝑛𝑝</m:t>
                    </m:r>
                    <m:r>
                      <a:rPr lang="en-US" altLang="zh-CN" sz="2200" b="0" i="1" smtClean="0">
                        <a:solidFill>
                          <a:srgbClr val="FF0000"/>
                        </a:solidFill>
                        <a:latin typeface="Cambria Math"/>
                        <a:ea typeface="Cambria Math"/>
                      </a:rPr>
                      <m:t>≥10</m:t>
                    </m:r>
                  </m:oMath>
                </a14:m>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solidFill>
                          <a:srgbClr val="FF0000"/>
                        </a:solidFill>
                        <a:latin typeface="Cambria Math"/>
                      </a:rPr>
                      <m:t>𝑛𝑞</m:t>
                    </m:r>
                    <m:r>
                      <a:rPr lang="en-US" altLang="zh-CN" sz="2200" b="0" i="1" smtClean="0">
                        <a:solidFill>
                          <a:srgbClr val="FF0000"/>
                        </a:solidFill>
                        <a:latin typeface="Cambria Math"/>
                        <a:ea typeface="Cambria Math"/>
                      </a:rPr>
                      <m:t>≥10</m:t>
                    </m:r>
                  </m:oMath>
                </a14:m>
                <a:r>
                  <a:rPr lang="en-US" altLang="zh-CN" sz="2200" dirty="0">
                    <a:latin typeface="Times New Roman" panose="02020603050405020304" pitchFamily="18" charset="0"/>
                    <a:cs typeface="Times New Roman" panose="02020603050405020304" pitchFamily="18" charset="0"/>
                  </a:rPr>
                  <a:t>, since there is then enough symmetry in the underlying binomial distribution.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238541" y="4689140"/>
                <a:ext cx="8317485" cy="1107996"/>
              </a:xfrm>
              <a:prstGeom prst="rect">
                <a:avLst/>
              </a:prstGeom>
              <a:blipFill>
                <a:blip r:embed="rId5"/>
                <a:stretch>
                  <a:fillRect l="-952" t="-3846" r="-879" b="-10440"/>
                </a:stretch>
              </a:blipFill>
            </p:spPr>
            <p:txBody>
              <a:bodyPr/>
              <a:lstStyle/>
              <a:p>
                <a:r>
                  <a:rPr lang="zh-CN" altLang="en-US">
                    <a:noFill/>
                  </a:rPr>
                  <a:t> </a:t>
                </a:r>
              </a:p>
            </p:txBody>
          </p:sp>
        </mc:Fallback>
      </mc:AlternateContent>
      <p:sp>
        <p:nvSpPr>
          <p:cNvPr id="2" name="幻灯片编号占位符 1"/>
          <p:cNvSpPr>
            <a:spLocks noGrp="1"/>
          </p:cNvSpPr>
          <p:nvPr>
            <p:ph type="sldNum" sz="quarter" idx="11"/>
          </p:nvPr>
        </p:nvSpPr>
        <p:spPr/>
        <p:txBody>
          <a:bodyPr/>
          <a:lstStyle/>
          <a:p>
            <a:pPr>
              <a:defRPr/>
            </a:pPr>
            <a:fld id="{DF2308B0-52A9-437D-9700-D7B37876F5B1}" type="slidenum">
              <a:rPr lang="zh-CN" altLang="en-US" smtClean="0"/>
              <a:pPr>
                <a:defRPr/>
              </a:pPr>
              <a:t>53</a:t>
            </a:fld>
            <a:endParaRPr lang="en-US" altLang="zh-CN" dirty="0"/>
          </a:p>
        </p:txBody>
      </p:sp>
    </p:spTree>
    <p:extLst>
      <p:ext uri="{BB962C8B-B14F-4D97-AF65-F5344CB8AC3E}">
        <p14:creationId xmlns:p14="http://schemas.microsoft.com/office/powerpoint/2010/main" val="73917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barn(inVertical)">
                                      <p:cBhvr>
                                        <p:cTn id="1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nvGraphicFramePr>
        <p:xfrm>
          <a:off x="746575" y="1523376"/>
          <a:ext cx="2970330" cy="19352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图表 2"/>
          <p:cNvGraphicFramePr>
            <a:graphicFrameLocks/>
          </p:cNvGraphicFramePr>
          <p:nvPr/>
        </p:nvGraphicFramePr>
        <p:xfrm>
          <a:off x="4346975" y="1343356"/>
          <a:ext cx="3555395" cy="220524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4" name="矩形 3"/>
              <p:cNvSpPr/>
              <p:nvPr/>
            </p:nvSpPr>
            <p:spPr>
              <a:xfrm>
                <a:off x="1642494" y="3550077"/>
                <a:ext cx="1707519" cy="369332"/>
              </a:xfrm>
              <a:prstGeom prst="rect">
                <a:avLst/>
              </a:prstGeom>
            </p:spPr>
            <p:txBody>
              <a:bodyPr wrap="none">
                <a:spAutoFit/>
              </a:bodyPr>
              <a:lstStyle/>
              <a:p>
                <a14:m>
                  <m:oMath xmlns:m="http://schemas.openxmlformats.org/officeDocument/2006/math">
                    <m:r>
                      <a:rPr lang="en-US" altLang="zh-CN" i="1" smtClean="0">
                        <a:latin typeface="Cambria Math"/>
                      </a:rPr>
                      <m:t>𝑋</m:t>
                    </m:r>
                    <m:r>
                      <a:rPr lang="en-US" altLang="zh-CN" i="1">
                        <a:latin typeface="Cambria Math"/>
                        <a:ea typeface="Cambria Math"/>
                      </a:rPr>
                      <m:t>~</m:t>
                    </m:r>
                    <m:r>
                      <a:rPr lang="en-US" altLang="zh-CN" i="1">
                        <a:latin typeface="Cambria Math"/>
                        <a:ea typeface="Cambria Math"/>
                      </a:rPr>
                      <m:t>𝐵𝑖𝑛</m:t>
                    </m:r>
                    <m:r>
                      <a:rPr lang="en-US" altLang="zh-CN" i="1">
                        <a:latin typeface="Cambria Math"/>
                        <a:ea typeface="Cambria Math"/>
                      </a:rPr>
                      <m:t>(4, 0.5)</m:t>
                    </m:r>
                  </m:oMath>
                </a14:m>
                <a:r>
                  <a:rPr lang="en-US" altLang="zh-CN" dirty="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642494" y="3550077"/>
                <a:ext cx="1707519" cy="369332"/>
              </a:xfrm>
              <a:prstGeom prst="rect">
                <a:avLst/>
              </a:prstGeom>
              <a:blipFill rotWithShape="1">
                <a:blip r:embed="rId4"/>
                <a:stretch>
                  <a:fillRect t="-8197" r="-213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375339" y="3734743"/>
                <a:ext cx="1303627" cy="369332"/>
              </a:xfrm>
              <a:prstGeom prst="rect">
                <a:avLst/>
              </a:prstGeom>
            </p:spPr>
            <p:txBody>
              <a:bodyPr wrap="none">
                <a:spAutoFit/>
              </a:bodyPr>
              <a:lstStyle/>
              <a:p>
                <a14:m>
                  <m:oMath xmlns:m="http://schemas.openxmlformats.org/officeDocument/2006/math">
                    <m:r>
                      <a:rPr lang="en-US" altLang="zh-CN" i="1" smtClean="0">
                        <a:latin typeface="Cambria Math"/>
                      </a:rPr>
                      <m:t>𝑋</m:t>
                    </m:r>
                    <m:r>
                      <a:rPr lang="en-US" altLang="zh-CN" i="1">
                        <a:latin typeface="Cambria Math"/>
                        <a:ea typeface="Cambria Math"/>
                      </a:rPr>
                      <m:t>~</m:t>
                    </m:r>
                    <m:r>
                      <a:rPr lang="en-US" altLang="zh-CN" b="0" i="1" smtClean="0">
                        <a:latin typeface="Cambria Math"/>
                        <a:ea typeface="Cambria Math"/>
                      </a:rPr>
                      <m:t>𝑁</m:t>
                    </m:r>
                    <m:r>
                      <a:rPr lang="en-US" altLang="zh-CN" i="1">
                        <a:latin typeface="Cambria Math"/>
                        <a:ea typeface="Cambria Math"/>
                      </a:rPr>
                      <m:t>(</m:t>
                    </m:r>
                    <m:r>
                      <a:rPr lang="en-US" altLang="zh-CN" b="0" i="1" smtClean="0">
                        <a:latin typeface="Cambria Math"/>
                        <a:ea typeface="Cambria Math"/>
                      </a:rPr>
                      <m:t>2</m:t>
                    </m:r>
                    <m:r>
                      <a:rPr lang="en-US" altLang="zh-CN" i="1">
                        <a:latin typeface="Cambria Math"/>
                        <a:ea typeface="Cambria Math"/>
                      </a:rPr>
                      <m:t>,</m:t>
                    </m:r>
                    <m:r>
                      <a:rPr lang="en-US" altLang="zh-CN" b="0" i="1" smtClean="0">
                        <a:latin typeface="Cambria Math"/>
                        <a:ea typeface="Cambria Math"/>
                      </a:rPr>
                      <m:t>1</m:t>
                    </m:r>
                    <m:r>
                      <a:rPr lang="en-US" altLang="zh-CN" i="1">
                        <a:latin typeface="Cambria Math"/>
                        <a:ea typeface="Cambria Math"/>
                      </a:rPr>
                      <m:t>)</m:t>
                    </m:r>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375339" y="3734743"/>
                <a:ext cx="1303627" cy="369332"/>
              </a:xfrm>
              <a:prstGeom prst="rect">
                <a:avLst/>
              </a:prstGeom>
              <a:blipFill rotWithShape="1">
                <a:blip r:embed="rId5"/>
                <a:stretch>
                  <a:fillRect t="-8333" r="-2804" b="-26667"/>
                </a:stretch>
              </a:blipFill>
            </p:spPr>
            <p:txBody>
              <a:bodyPr/>
              <a:lstStyle/>
              <a:p>
                <a:r>
                  <a:rPr lang="zh-CN" altLang="en-US">
                    <a:noFill/>
                  </a:rPr>
                  <a:t> </a:t>
                </a:r>
              </a:p>
            </p:txBody>
          </p:sp>
        </mc:Fallback>
      </mc:AlternateContent>
      <p:sp>
        <p:nvSpPr>
          <p:cNvPr id="6" name="幻灯片编号占位符 5"/>
          <p:cNvSpPr>
            <a:spLocks noGrp="1"/>
          </p:cNvSpPr>
          <p:nvPr>
            <p:ph type="sldNum" sz="quarter" idx="11"/>
          </p:nvPr>
        </p:nvSpPr>
        <p:spPr/>
        <p:txBody>
          <a:bodyPr/>
          <a:lstStyle/>
          <a:p>
            <a:pPr>
              <a:defRPr/>
            </a:pPr>
            <a:fld id="{DF2308B0-52A9-437D-9700-D7B37876F5B1}" type="slidenum">
              <a:rPr lang="zh-CN" altLang="en-US" smtClean="0"/>
              <a:pPr>
                <a:defRPr/>
              </a:pPr>
              <a:t>54</a:t>
            </a:fld>
            <a:endParaRPr lang="en-US" altLang="zh-CN" dirty="0"/>
          </a:p>
        </p:txBody>
      </p:sp>
    </p:spTree>
    <p:extLst>
      <p:ext uri="{BB962C8B-B14F-4D97-AF65-F5344CB8AC3E}">
        <p14:creationId xmlns:p14="http://schemas.microsoft.com/office/powerpoint/2010/main" val="11907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nvGraphicFramePr>
        <p:xfrm>
          <a:off x="431540" y="908720"/>
          <a:ext cx="3735415" cy="25252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nvGraphicFramePr>
        <p:xfrm>
          <a:off x="4662010" y="953725"/>
          <a:ext cx="3735415" cy="24302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nvGraphicFramePr>
        <p:xfrm>
          <a:off x="206515" y="3429000"/>
          <a:ext cx="4095455" cy="24752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a:graphicFrameLocks/>
          </p:cNvGraphicFramePr>
          <p:nvPr/>
        </p:nvGraphicFramePr>
        <p:xfrm>
          <a:off x="4526995" y="3429000"/>
          <a:ext cx="4275475" cy="2565285"/>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8" name="矩形 7"/>
              <p:cNvSpPr/>
              <p:nvPr/>
            </p:nvSpPr>
            <p:spPr>
              <a:xfrm>
                <a:off x="1781690" y="1403775"/>
                <a:ext cx="1707519" cy="369332"/>
              </a:xfrm>
              <a:prstGeom prst="rect">
                <a:avLst/>
              </a:prstGeom>
            </p:spPr>
            <p:txBody>
              <a:bodyPr wrap="none">
                <a:spAutoFit/>
              </a:bodyPr>
              <a:lstStyle/>
              <a:p>
                <a14:m>
                  <m:oMath xmlns:m="http://schemas.openxmlformats.org/officeDocument/2006/math">
                    <m:r>
                      <a:rPr lang="en-US" altLang="zh-CN" i="1" smtClean="0">
                        <a:latin typeface="Cambria Math"/>
                      </a:rPr>
                      <m:t>𝑋</m:t>
                    </m:r>
                    <m:r>
                      <a:rPr lang="en-US" altLang="zh-CN" i="1">
                        <a:latin typeface="Cambria Math"/>
                        <a:ea typeface="Cambria Math"/>
                      </a:rPr>
                      <m:t>~</m:t>
                    </m:r>
                    <m:r>
                      <a:rPr lang="en-US" altLang="zh-CN" i="1">
                        <a:latin typeface="Cambria Math"/>
                        <a:ea typeface="Cambria Math"/>
                      </a:rPr>
                      <m:t>𝐵𝑖𝑛</m:t>
                    </m:r>
                    <m:r>
                      <a:rPr lang="en-US" altLang="zh-CN" i="1">
                        <a:latin typeface="Cambria Math"/>
                        <a:ea typeface="Cambria Math"/>
                      </a:rPr>
                      <m:t>(5, 0.1)</m:t>
                    </m:r>
                  </m:oMath>
                </a14:m>
                <a:r>
                  <a:rPr lang="en-US" altLang="zh-CN" dirty="0"/>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781690" y="1403775"/>
                <a:ext cx="1707519" cy="369332"/>
              </a:xfrm>
              <a:prstGeom prst="rect">
                <a:avLst/>
              </a:prstGeom>
              <a:blipFill rotWithShape="1">
                <a:blip r:embed="rId6"/>
                <a:stretch>
                  <a:fillRect t="-8197" r="-250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452352" y="1407684"/>
                <a:ext cx="1835759" cy="369332"/>
              </a:xfrm>
              <a:prstGeom prst="rect">
                <a:avLst/>
              </a:prstGeom>
            </p:spPr>
            <p:txBody>
              <a:bodyPr wrap="none">
                <a:spAutoFit/>
              </a:bodyPr>
              <a:lstStyle/>
              <a:p>
                <a14:m>
                  <m:oMath xmlns:m="http://schemas.openxmlformats.org/officeDocument/2006/math">
                    <m:r>
                      <a:rPr lang="en-US" altLang="zh-CN" i="1" smtClean="0">
                        <a:latin typeface="Cambria Math"/>
                      </a:rPr>
                      <m:t>𝑋</m:t>
                    </m:r>
                    <m:r>
                      <a:rPr lang="en-US" altLang="zh-CN" i="1">
                        <a:latin typeface="Cambria Math"/>
                        <a:ea typeface="Cambria Math"/>
                      </a:rPr>
                      <m:t>~</m:t>
                    </m:r>
                    <m:r>
                      <a:rPr lang="en-US" altLang="zh-CN" i="1">
                        <a:latin typeface="Cambria Math"/>
                        <a:ea typeface="Cambria Math"/>
                      </a:rPr>
                      <m:t>𝐵𝑖𝑛</m:t>
                    </m:r>
                    <m:r>
                      <a:rPr lang="en-US" altLang="zh-CN" i="1">
                        <a:latin typeface="Cambria Math"/>
                        <a:ea typeface="Cambria Math"/>
                      </a:rPr>
                      <m:t>(10, 0.1)</m:t>
                    </m:r>
                  </m:oMath>
                </a14:m>
                <a:r>
                  <a:rPr lang="en-US" altLang="zh-CN" dirty="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452352" y="1407684"/>
                <a:ext cx="1835759" cy="369332"/>
              </a:xfrm>
              <a:prstGeom prst="rect">
                <a:avLst/>
              </a:prstGeom>
              <a:blipFill rotWithShape="1">
                <a:blip r:embed="rId7"/>
                <a:stretch>
                  <a:fillRect t="-8197" r="-165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082149" y="3924055"/>
                <a:ext cx="1835759" cy="369332"/>
              </a:xfrm>
              <a:prstGeom prst="rect">
                <a:avLst/>
              </a:prstGeom>
            </p:spPr>
            <p:txBody>
              <a:bodyPr wrap="none">
                <a:spAutoFit/>
              </a:bodyPr>
              <a:lstStyle/>
              <a:p>
                <a14:m>
                  <m:oMath xmlns:m="http://schemas.openxmlformats.org/officeDocument/2006/math">
                    <m:r>
                      <a:rPr lang="en-US" altLang="zh-CN" i="1" smtClean="0">
                        <a:latin typeface="Cambria Math"/>
                      </a:rPr>
                      <m:t>𝑋</m:t>
                    </m:r>
                    <m:r>
                      <a:rPr lang="en-US" altLang="zh-CN" i="1">
                        <a:latin typeface="Cambria Math"/>
                        <a:ea typeface="Cambria Math"/>
                      </a:rPr>
                      <m:t>~</m:t>
                    </m:r>
                    <m:r>
                      <a:rPr lang="en-US" altLang="zh-CN" i="1">
                        <a:latin typeface="Cambria Math"/>
                        <a:ea typeface="Cambria Math"/>
                      </a:rPr>
                      <m:t>𝐵𝑖𝑛</m:t>
                    </m:r>
                    <m:r>
                      <a:rPr lang="en-US" altLang="zh-CN" i="1">
                        <a:latin typeface="Cambria Math"/>
                        <a:ea typeface="Cambria Math"/>
                      </a:rPr>
                      <m:t>(50, 0.1)</m:t>
                    </m:r>
                  </m:oMath>
                </a14:m>
                <a:r>
                  <a:rPr lang="en-US" altLang="zh-CN" dirty="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082149" y="3924055"/>
                <a:ext cx="1835759" cy="369332"/>
              </a:xfrm>
              <a:prstGeom prst="rect">
                <a:avLst/>
              </a:prstGeom>
              <a:blipFill rotWithShape="1">
                <a:blip r:embed="rId8"/>
                <a:stretch>
                  <a:fillRect t="-8333" r="-1661" b="-26667"/>
                </a:stretch>
              </a:blipFill>
            </p:spPr>
            <p:txBody>
              <a:bodyPr/>
              <a:lstStyle/>
              <a:p>
                <a:r>
                  <a:rPr lang="zh-CN" altLang="en-US">
                    <a:noFill/>
                  </a:rPr>
                  <a:t> </a:t>
                </a:r>
              </a:p>
            </p:txBody>
          </p:sp>
        </mc:Fallback>
      </mc:AlternateContent>
      <p:sp>
        <p:nvSpPr>
          <p:cNvPr id="3" name="幻灯片编号占位符 2"/>
          <p:cNvSpPr>
            <a:spLocks noGrp="1"/>
          </p:cNvSpPr>
          <p:nvPr>
            <p:ph type="sldNum" sz="quarter" idx="11"/>
          </p:nvPr>
        </p:nvSpPr>
        <p:spPr/>
        <p:txBody>
          <a:bodyPr/>
          <a:lstStyle/>
          <a:p>
            <a:pPr>
              <a:defRPr/>
            </a:pPr>
            <a:fld id="{DF2308B0-52A9-437D-9700-D7B37876F5B1}" type="slidenum">
              <a:rPr lang="zh-CN" altLang="en-US" smtClean="0"/>
              <a:pPr>
                <a:defRPr/>
              </a:pPr>
              <a:t>55</a:t>
            </a:fld>
            <a:endParaRPr lang="en-US" altLang="zh-CN" dirty="0"/>
          </a:p>
        </p:txBody>
      </p:sp>
    </p:spTree>
    <p:extLst>
      <p:ext uri="{BB962C8B-B14F-4D97-AF65-F5344CB8AC3E}">
        <p14:creationId xmlns:p14="http://schemas.microsoft.com/office/powerpoint/2010/main" val="198569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06515" y="908720"/>
                <a:ext cx="8640960" cy="1785104"/>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Example</a:t>
                </a:r>
                <a:r>
                  <a:rPr lang="zh-CN" altLang="en-US"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Suppose that </a:t>
                </a:r>
                <a14:m>
                  <m:oMath xmlns:m="http://schemas.openxmlformats.org/officeDocument/2006/math">
                    <m:r>
                      <a:rPr lang="en-US" altLang="zh-CN" sz="2200" i="1" dirty="0" smtClean="0">
                        <a:latin typeface="Cambria Math"/>
                      </a:rPr>
                      <m:t>25% </m:t>
                    </m:r>
                  </m:oMath>
                </a14:m>
                <a:r>
                  <a:rPr lang="en-US" altLang="zh-CN" sz="2200" dirty="0">
                    <a:latin typeface="Times New Roman" panose="02020603050405020304" pitchFamily="18" charset="0"/>
                    <a:cs typeface="Times New Roman" panose="02020603050405020304" pitchFamily="18" charset="0"/>
                  </a:rPr>
                  <a:t>of all students at a large public university receive financial aid. Let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the number of students in a random sample of size</a:t>
                </a:r>
                <a14:m>
                  <m:oMath xmlns:m="http://schemas.openxmlformats.org/officeDocument/2006/math">
                    <m:r>
                      <a:rPr lang="en-US" altLang="zh-CN" sz="2200" i="1" dirty="0" smtClean="0">
                        <a:latin typeface="Cambria Math"/>
                      </a:rPr>
                      <m:t> 50 </m:t>
                    </m:r>
                  </m:oMath>
                </a14:m>
                <a:r>
                  <a:rPr lang="en-US" altLang="zh-CN" sz="2200" dirty="0">
                    <a:latin typeface="Times New Roman" panose="02020603050405020304" pitchFamily="18" charset="0"/>
                    <a:cs typeface="Times New Roman" panose="02020603050405020304" pitchFamily="18" charset="0"/>
                  </a:rPr>
                  <a:t>who receive financial aid. Since </a:t>
                </a:r>
                <a14:m>
                  <m:oMath xmlns:m="http://schemas.openxmlformats.org/officeDocument/2006/math">
                    <m:r>
                      <a:rPr lang="en-US" altLang="zh-CN" sz="2200" b="0" i="1" smtClean="0">
                        <a:latin typeface="Cambria Math"/>
                      </a:rPr>
                      <m:t>𝑛𝑝</m:t>
                    </m:r>
                    <m:r>
                      <a:rPr lang="en-US" altLang="zh-CN" sz="2200" b="0" i="1" smtClean="0">
                        <a:latin typeface="Cambria Math"/>
                      </a:rPr>
                      <m:t>=12.5≥10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𝑛𝑞</m:t>
                    </m:r>
                    <m:r>
                      <a:rPr lang="en-US" altLang="zh-CN" sz="2200" b="0" i="1" smtClean="0">
                        <a:latin typeface="Cambria Math"/>
                      </a:rPr>
                      <m:t>=37.5≥10</m:t>
                    </m:r>
                  </m:oMath>
                </a14:m>
                <a:r>
                  <a:rPr lang="en-US" altLang="zh-CN" sz="2200" dirty="0">
                    <a:latin typeface="Times New Roman" panose="02020603050405020304" pitchFamily="18" charset="0"/>
                    <a:cs typeface="Times New Roman" panose="02020603050405020304" pitchFamily="18" charset="0"/>
                  </a:rPr>
                  <a:t>, the approximation can safely be applied. Then </a:t>
                </a:r>
                <a14:m>
                  <m:oMath xmlns:m="http://schemas.openxmlformats.org/officeDocument/2006/math">
                    <m:r>
                      <a:rPr lang="en-US" altLang="zh-CN" sz="2200" i="1">
                        <a:latin typeface="Cambria Math"/>
                      </a:rPr>
                      <m:t>𝜇</m:t>
                    </m:r>
                    <m:r>
                      <a:rPr lang="en-US" altLang="zh-CN" sz="2200" i="1">
                        <a:latin typeface="Cambria Math"/>
                      </a:rPr>
                      <m:t>=12.5</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a:latin typeface="Cambria Math"/>
                      </a:rPr>
                      <m:t>𝜎</m:t>
                    </m:r>
                    <m:r>
                      <a:rPr lang="en-US" altLang="zh-CN" sz="2200" i="1">
                        <a:latin typeface="Cambria Math"/>
                      </a:rPr>
                      <m:t>=3.06</m:t>
                    </m:r>
                  </m:oMath>
                </a14:m>
                <a:r>
                  <a:rPr lang="en-US" altLang="zh-CN" sz="2200" dirty="0">
                    <a:latin typeface="Times New Roman" panose="02020603050405020304" pitchFamily="18" charset="0"/>
                    <a:cs typeface="Times New Roman" panose="02020603050405020304" pitchFamily="18" charset="0"/>
                  </a:rPr>
                  <a:t>. The probability that at most </a:t>
                </a:r>
                <a14:m>
                  <m:oMath xmlns:m="http://schemas.openxmlformats.org/officeDocument/2006/math">
                    <m:r>
                      <a:rPr lang="en-US" altLang="zh-CN" sz="2200" i="1" dirty="0" smtClean="0">
                        <a:latin typeface="Cambria Math"/>
                      </a:rPr>
                      <m:t>10</m:t>
                    </m:r>
                  </m:oMath>
                </a14:m>
                <a:r>
                  <a:rPr lang="en-US" altLang="zh-CN" sz="2200" dirty="0">
                    <a:latin typeface="Times New Roman" panose="02020603050405020304" pitchFamily="18" charset="0"/>
                    <a:cs typeface="Times New Roman" panose="02020603050405020304" pitchFamily="18" charset="0"/>
                  </a:rPr>
                  <a:t> students receive aid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06515" y="908720"/>
                <a:ext cx="8640960" cy="1785104"/>
              </a:xfrm>
              <a:prstGeom prst="rect">
                <a:avLst/>
              </a:prstGeom>
              <a:blipFill>
                <a:blip r:embed="rId2"/>
                <a:stretch>
                  <a:fillRect l="-917" t="-2389" r="-917" b="-6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0060" y="3075844"/>
                <a:ext cx="349255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≤10</m:t>
                          </m:r>
                        </m:e>
                      </m:d>
                      <m:r>
                        <a:rPr lang="en-US" altLang="zh-CN" sz="2200" b="0" i="1" smtClean="0">
                          <a:latin typeface="Cambria Math"/>
                        </a:rPr>
                        <m:t>=</m:t>
                      </m:r>
                      <m:r>
                        <a:rPr lang="en-US" altLang="zh-CN" sz="2200" b="0" i="1" smtClean="0">
                          <a:latin typeface="Cambria Math"/>
                        </a:rPr>
                        <m:t>𝐵</m:t>
                      </m:r>
                      <m:r>
                        <a:rPr lang="en-US" altLang="zh-CN" sz="2200" b="0" i="1" smtClean="0">
                          <a:latin typeface="Cambria Math"/>
                        </a:rPr>
                        <m:t>(10;</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r>
                        <a:rPr lang="en-US" altLang="zh-CN" sz="2200" b="0" i="1" smtClean="0">
                          <a:latin typeface="Cambria Math"/>
                        </a:rPr>
                        <m:t>)≈</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0060" y="3075844"/>
                <a:ext cx="3492558" cy="430887"/>
              </a:xfrm>
              <a:prstGeom prst="rect">
                <a:avLst/>
              </a:prstGeom>
              <a:blipFill rotWithShape="1">
                <a:blip r:embed="rId3"/>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600400" y="3808203"/>
                <a:ext cx="294298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−0.65</m:t>
                          </m:r>
                        </m:e>
                      </m:d>
                      <m:r>
                        <a:rPr lang="en-US" altLang="zh-CN" sz="2200" b="0" i="1" smtClean="0">
                          <a:latin typeface="Cambria Math"/>
                          <a:ea typeface="Cambria Math"/>
                        </a:rPr>
                        <m:t>=0.2578</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600400" y="3808203"/>
                <a:ext cx="2942985" cy="43088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932637" y="2933945"/>
                <a:ext cx="227850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a:ea typeface="Cambria Math"/>
                        </a:rPr>
                        <m:t>Φ</m:t>
                      </m:r>
                      <m:d>
                        <m:dPr>
                          <m:ctrlPr>
                            <a:rPr lang="en-US" altLang="zh-CN" i="1">
                              <a:latin typeface="Cambria Math" panose="02040503050406030204" pitchFamily="18" charset="0"/>
                              <a:ea typeface="Cambria Math"/>
                            </a:rPr>
                          </m:ctrlPr>
                        </m:dPr>
                        <m:e>
                          <m:f>
                            <m:fPr>
                              <m:ctrlPr>
                                <a:rPr lang="en-US" altLang="zh-CN" i="1">
                                  <a:latin typeface="Cambria Math" panose="02040503050406030204" pitchFamily="18" charset="0"/>
                                  <a:ea typeface="Cambria Math"/>
                                </a:rPr>
                              </m:ctrlPr>
                            </m:fPr>
                            <m:num>
                              <m:r>
                                <a:rPr lang="en-US" altLang="zh-CN" b="0" i="1" smtClean="0">
                                  <a:latin typeface="Cambria Math"/>
                                  <a:ea typeface="Cambria Math"/>
                                </a:rPr>
                                <m:t>10</m:t>
                              </m:r>
                              <m:r>
                                <a:rPr lang="en-US" altLang="zh-CN" i="1">
                                  <a:latin typeface="Cambria Math"/>
                                  <a:ea typeface="Cambria Math"/>
                                </a:rPr>
                                <m:t>+</m:t>
                              </m:r>
                              <m:r>
                                <a:rPr lang="en-US" altLang="zh-CN" i="1" smtClean="0">
                                  <a:solidFill>
                                    <a:srgbClr val="FF0000"/>
                                  </a:solidFill>
                                  <a:latin typeface="Cambria Math"/>
                                  <a:ea typeface="Cambria Math"/>
                                </a:rPr>
                                <m:t>0.5</m:t>
                              </m:r>
                              <m:r>
                                <a:rPr lang="en-US" altLang="zh-CN" i="1">
                                  <a:latin typeface="Cambria Math"/>
                                  <a:ea typeface="Cambria Math"/>
                                </a:rPr>
                                <m:t>−</m:t>
                              </m:r>
                              <m:r>
                                <a:rPr lang="en-US" altLang="zh-CN" b="0" i="1" smtClean="0">
                                  <a:latin typeface="Cambria Math"/>
                                  <a:ea typeface="Cambria Math"/>
                                </a:rPr>
                                <m:t>12.5</m:t>
                              </m:r>
                            </m:num>
                            <m:den>
                              <m:r>
                                <a:rPr lang="en-US" altLang="zh-CN" b="0" i="1" smtClean="0">
                                  <a:latin typeface="Cambria Math"/>
                                  <a:ea typeface="Cambria Math"/>
                                </a:rPr>
                                <m:t>3.06</m:t>
                              </m:r>
                            </m:den>
                          </m:f>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932637" y="2933945"/>
                <a:ext cx="2278509" cy="714683"/>
              </a:xfrm>
              <a:prstGeom prst="rect">
                <a:avLst/>
              </a:prstGeom>
              <a:blipFill rotWithShape="1">
                <a:blip r:embed="rId5"/>
                <a:stretch>
                  <a:fillRect/>
                </a:stretch>
              </a:blipFill>
            </p:spPr>
            <p:txBody>
              <a:bodyPr/>
              <a:lstStyle/>
              <a:p>
                <a:r>
                  <a:rPr lang="zh-CN" altLang="en-US">
                    <a:noFill/>
                  </a:rPr>
                  <a:t> </a:t>
                </a:r>
              </a:p>
            </p:txBody>
          </p:sp>
        </mc:Fallback>
      </mc:AlternateContent>
      <p:sp>
        <p:nvSpPr>
          <p:cNvPr id="7" name="TextBox 6"/>
          <p:cNvSpPr txBox="1"/>
          <p:nvPr/>
        </p:nvSpPr>
        <p:spPr>
          <a:xfrm>
            <a:off x="337537" y="4129917"/>
            <a:ext cx="274530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Similarly</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53600" y="4663298"/>
                <a:ext cx="612270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5</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≤15</m:t>
                          </m:r>
                        </m:e>
                      </m:d>
                      <m:r>
                        <a:rPr lang="en-US" altLang="zh-CN" sz="2200" b="0" i="1" smtClean="0">
                          <a:latin typeface="Cambria Math"/>
                        </a:rPr>
                        <m:t>=</m:t>
                      </m:r>
                      <m:r>
                        <a:rPr lang="en-US" altLang="zh-CN" sz="2200" b="0" i="1" smtClean="0">
                          <a:latin typeface="Cambria Math"/>
                        </a:rPr>
                        <m:t>𝐵</m:t>
                      </m:r>
                      <m:d>
                        <m:dPr>
                          <m:ctrlPr>
                            <a:rPr lang="en-US" altLang="zh-CN" sz="2200" b="0" i="1" smtClean="0">
                              <a:latin typeface="Cambria Math" panose="02040503050406030204" pitchFamily="18" charset="0"/>
                            </a:rPr>
                          </m:ctrlPr>
                        </m:dPr>
                        <m:e>
                          <m:r>
                            <a:rPr lang="en-US" altLang="zh-CN" sz="2200" b="0" i="1" smtClean="0">
                              <a:latin typeface="Cambria Math"/>
                            </a:rPr>
                            <m:t>15;50,0.25</m:t>
                          </m:r>
                        </m:e>
                      </m:d>
                      <m:r>
                        <a:rPr lang="en-US" altLang="zh-CN" sz="2200" b="0" i="1" smtClean="0">
                          <a:latin typeface="Cambria Math"/>
                        </a:rPr>
                        <m:t>−</m:t>
                      </m:r>
                      <m:r>
                        <a:rPr lang="en-US" altLang="zh-CN" sz="2200" b="0" i="1" smtClean="0">
                          <a:latin typeface="Cambria Math"/>
                        </a:rPr>
                        <m:t>𝐵</m:t>
                      </m:r>
                      <m:r>
                        <a:rPr lang="en-US" altLang="zh-CN" sz="2200" b="0" i="1" smtClean="0">
                          <a:latin typeface="Cambria Math"/>
                        </a:rPr>
                        <m:t>(4;50,0.25)</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3600" y="4663298"/>
                <a:ext cx="6122702" cy="430887"/>
              </a:xfrm>
              <a:prstGeom prst="rect">
                <a:avLst/>
              </a:prstGeom>
              <a:blipFill rotWithShape="1">
                <a:blip r:embed="rId6"/>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97636" y="5144587"/>
                <a:ext cx="578780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i="1" smtClean="0">
                          <a:latin typeface="Cambria Math"/>
                          <a:ea typeface="Cambria Math"/>
                        </a:rPr>
                        <m:t>≈</m:t>
                      </m:r>
                      <m:r>
                        <m:rPr>
                          <m:sty m:val="p"/>
                        </m:rPr>
                        <a:rPr lang="el-GR" altLang="zh-CN" i="1" smtClean="0">
                          <a:latin typeface="Cambria Math"/>
                          <a:ea typeface="Cambria Math"/>
                        </a:rPr>
                        <m:t>Φ</m:t>
                      </m:r>
                      <m:d>
                        <m:dPr>
                          <m:ctrlPr>
                            <a:rPr lang="en-US" altLang="zh-CN" i="1">
                              <a:latin typeface="Cambria Math" panose="02040503050406030204" pitchFamily="18" charset="0"/>
                              <a:ea typeface="Cambria Math"/>
                            </a:rPr>
                          </m:ctrlPr>
                        </m:dPr>
                        <m:e>
                          <m:f>
                            <m:fPr>
                              <m:ctrlPr>
                                <a:rPr lang="en-US" altLang="zh-CN" i="1">
                                  <a:latin typeface="Cambria Math" panose="02040503050406030204" pitchFamily="18" charset="0"/>
                                  <a:ea typeface="Cambria Math"/>
                                </a:rPr>
                              </m:ctrlPr>
                            </m:fPr>
                            <m:num>
                              <m:r>
                                <a:rPr lang="en-US" altLang="zh-CN" b="0" i="1" smtClean="0">
                                  <a:latin typeface="Cambria Math"/>
                                  <a:ea typeface="Cambria Math"/>
                                </a:rPr>
                                <m:t>15</m:t>
                              </m:r>
                              <m:r>
                                <a:rPr lang="en-US" altLang="zh-CN" i="1">
                                  <a:latin typeface="Cambria Math"/>
                                  <a:ea typeface="Cambria Math"/>
                                </a:rPr>
                                <m:t>+</m:t>
                              </m:r>
                              <m:r>
                                <a:rPr lang="en-US" altLang="zh-CN" i="1" smtClean="0">
                                  <a:solidFill>
                                    <a:srgbClr val="FF0000"/>
                                  </a:solidFill>
                                  <a:latin typeface="Cambria Math"/>
                                  <a:ea typeface="Cambria Math"/>
                                </a:rPr>
                                <m:t>0.5</m:t>
                              </m:r>
                              <m:r>
                                <a:rPr lang="en-US" altLang="zh-CN" i="1">
                                  <a:latin typeface="Cambria Math"/>
                                  <a:ea typeface="Cambria Math"/>
                                </a:rPr>
                                <m:t>−</m:t>
                              </m:r>
                              <m:r>
                                <a:rPr lang="en-US" altLang="zh-CN" b="0" i="1" smtClean="0">
                                  <a:latin typeface="Cambria Math"/>
                                  <a:ea typeface="Cambria Math"/>
                                </a:rPr>
                                <m:t>12.5</m:t>
                              </m:r>
                            </m:num>
                            <m:den>
                              <m:r>
                                <a:rPr lang="en-US" altLang="zh-CN" b="0" i="1" smtClean="0">
                                  <a:latin typeface="Cambria Math"/>
                                  <a:ea typeface="Cambria Math"/>
                                </a:rPr>
                                <m:t>3.06</m:t>
                              </m:r>
                            </m:den>
                          </m:f>
                        </m:e>
                      </m:d>
                      <m:r>
                        <a:rPr lang="en-US" altLang="zh-CN" b="0" i="1" smtClean="0">
                          <a:latin typeface="Cambria Math"/>
                          <a:ea typeface="Cambria Math"/>
                        </a:rPr>
                        <m:t>−</m:t>
                      </m:r>
                      <m:r>
                        <m:rPr>
                          <m:sty m:val="p"/>
                        </m:rPr>
                        <a:rPr lang="el-GR" altLang="zh-CN" i="1">
                          <a:latin typeface="Cambria Math"/>
                          <a:ea typeface="Cambria Math"/>
                        </a:rPr>
                        <m:t>Φ</m:t>
                      </m:r>
                      <m:d>
                        <m:dPr>
                          <m:ctrlPr>
                            <a:rPr lang="en-US" altLang="zh-CN" i="1">
                              <a:latin typeface="Cambria Math" panose="02040503050406030204" pitchFamily="18" charset="0"/>
                              <a:ea typeface="Cambria Math"/>
                            </a:rPr>
                          </m:ctrlPr>
                        </m:dPr>
                        <m:e>
                          <m:f>
                            <m:fPr>
                              <m:ctrlPr>
                                <a:rPr lang="en-US" altLang="zh-CN" i="1">
                                  <a:latin typeface="Cambria Math" panose="02040503050406030204" pitchFamily="18" charset="0"/>
                                  <a:ea typeface="Cambria Math"/>
                                </a:rPr>
                              </m:ctrlPr>
                            </m:fPr>
                            <m:num>
                              <m:r>
                                <a:rPr lang="en-US" altLang="zh-CN" b="0" i="1" smtClean="0">
                                  <a:latin typeface="Cambria Math"/>
                                  <a:ea typeface="Cambria Math"/>
                                </a:rPr>
                                <m:t>4</m:t>
                              </m:r>
                              <m:r>
                                <a:rPr lang="en-US" altLang="zh-CN" i="1">
                                  <a:latin typeface="Cambria Math"/>
                                  <a:ea typeface="Cambria Math"/>
                                </a:rPr>
                                <m:t>+</m:t>
                              </m:r>
                              <m:r>
                                <a:rPr lang="en-US" altLang="zh-CN" i="1" smtClean="0">
                                  <a:solidFill>
                                    <a:srgbClr val="FF0000"/>
                                  </a:solidFill>
                                  <a:latin typeface="Cambria Math"/>
                                  <a:ea typeface="Cambria Math"/>
                                </a:rPr>
                                <m:t>0.5</m:t>
                              </m:r>
                              <m:r>
                                <a:rPr lang="en-US" altLang="zh-CN" i="1">
                                  <a:latin typeface="Cambria Math"/>
                                  <a:ea typeface="Cambria Math"/>
                                </a:rPr>
                                <m:t>−12.5</m:t>
                              </m:r>
                            </m:num>
                            <m:den>
                              <m:r>
                                <a:rPr lang="en-US" altLang="zh-CN" i="1">
                                  <a:latin typeface="Cambria Math"/>
                                  <a:ea typeface="Cambria Math"/>
                                </a:rPr>
                                <m:t>3.06</m:t>
                              </m:r>
                            </m:den>
                          </m:f>
                        </m:e>
                      </m:d>
                      <m:r>
                        <a:rPr lang="en-US" altLang="zh-CN" b="0" i="1" smtClean="0">
                          <a:latin typeface="Cambria Math"/>
                          <a:ea typeface="Cambria Math"/>
                        </a:rPr>
                        <m:t>=0.832.</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397636" y="5144587"/>
                <a:ext cx="5787803" cy="714683"/>
              </a:xfrm>
              <a:prstGeom prst="rect">
                <a:avLst/>
              </a:prstGeom>
              <a:blipFill rotWithShape="1">
                <a:blip r:embed="rId7"/>
                <a:stretch>
                  <a:fillRect/>
                </a:stretch>
              </a:blipFill>
            </p:spPr>
            <p:txBody>
              <a:bodyPr/>
              <a:lstStyle/>
              <a:p>
                <a:r>
                  <a:rPr lang="zh-CN" altLang="en-US">
                    <a:noFill/>
                  </a:rPr>
                  <a:t> </a:t>
                </a:r>
              </a:p>
            </p:txBody>
          </p:sp>
        </mc:Fallback>
      </mc:AlternateContent>
      <p:sp>
        <p:nvSpPr>
          <p:cNvPr id="3" name="幻灯片编号占位符 2"/>
          <p:cNvSpPr>
            <a:spLocks noGrp="1"/>
          </p:cNvSpPr>
          <p:nvPr>
            <p:ph type="sldNum" sz="quarter" idx="11"/>
          </p:nvPr>
        </p:nvSpPr>
        <p:spPr/>
        <p:txBody>
          <a:bodyPr/>
          <a:lstStyle/>
          <a:p>
            <a:pPr>
              <a:defRPr/>
            </a:pPr>
            <a:fld id="{DF2308B0-52A9-437D-9700-D7B37876F5B1}" type="slidenum">
              <a:rPr lang="zh-CN" altLang="en-US" smtClean="0"/>
              <a:pPr>
                <a:defRPr/>
              </a:pPr>
              <a:t>56</a:t>
            </a:fld>
            <a:endParaRPr lang="en-US" altLang="zh-CN" dirty="0"/>
          </a:p>
        </p:txBody>
      </p:sp>
    </p:spTree>
    <p:extLst>
      <p:ext uri="{BB962C8B-B14F-4D97-AF65-F5344CB8AC3E}">
        <p14:creationId xmlns:p14="http://schemas.microsoft.com/office/powerpoint/2010/main" val="16801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530" y="1152908"/>
            <a:ext cx="3716082" cy="430887"/>
          </a:xfrm>
          <a:prstGeom prst="rect">
            <a:avLst/>
          </a:prstGeom>
        </p:spPr>
        <p:txBody>
          <a:bodyPr wrap="none">
            <a:spAutoFit/>
          </a:bodyPr>
          <a:lstStyle/>
          <a:p>
            <a:r>
              <a:rPr lang="en-US" altLang="zh-CN" sz="2200" dirty="0">
                <a:solidFill>
                  <a:srgbClr val="FF0000"/>
                </a:solidFill>
              </a:rPr>
              <a:t>The Exponential Distribution</a:t>
            </a:r>
            <a:endParaRPr lang="zh-CN" altLang="en-US" sz="2200" dirty="0">
              <a:solidFill>
                <a:srgbClr val="FF0000"/>
              </a:solidFill>
            </a:endParaRPr>
          </a:p>
        </p:txBody>
      </p:sp>
      <mc:AlternateContent xmlns:mc="http://schemas.openxmlformats.org/markup-compatibility/2006" xmlns:a14="http://schemas.microsoft.com/office/drawing/2010/main">
        <mc:Choice Requires="a14">
          <p:sp>
            <p:nvSpPr>
              <p:cNvPr id="3" name="矩形 2"/>
              <p:cNvSpPr/>
              <p:nvPr/>
            </p:nvSpPr>
            <p:spPr>
              <a:xfrm>
                <a:off x="341530" y="1692968"/>
                <a:ext cx="7965885" cy="769441"/>
              </a:xfrm>
              <a:prstGeom prst="rect">
                <a:avLst/>
              </a:prstGeom>
            </p:spPr>
            <p:txBody>
              <a:bodyPr wrap="square">
                <a:spAutoFit/>
              </a:bodyPr>
              <a:lstStyle/>
              <a:p>
                <a14:m>
                  <m:oMath xmlns:m="http://schemas.openxmlformats.org/officeDocument/2006/math">
                    <m:r>
                      <a:rPr lang="en-US" altLang="zh-CN" sz="2200" i="1" dirty="0" smtClean="0">
                        <a:latin typeface="Cambria Math"/>
                      </a:rPr>
                      <m:t>𝑋</m:t>
                    </m:r>
                  </m:oMath>
                </a14:m>
                <a:r>
                  <a:rPr lang="en-US" altLang="zh-CN" sz="2200" i="1" dirty="0"/>
                  <a:t> </a:t>
                </a:r>
                <a:r>
                  <a:rPr lang="en-US" altLang="zh-CN" sz="2200" dirty="0"/>
                  <a:t>is said to have an </a:t>
                </a:r>
                <a:r>
                  <a:rPr lang="en-US" altLang="zh-CN" sz="2200" dirty="0">
                    <a:solidFill>
                      <a:srgbClr val="FF0000"/>
                    </a:solidFill>
                  </a:rPr>
                  <a:t>exponential distribution </a:t>
                </a:r>
                <a:r>
                  <a:rPr lang="en-US" altLang="zh-CN" sz="2200" dirty="0"/>
                  <a:t>with parameter </a:t>
                </a:r>
                <a14:m>
                  <m:oMath xmlns:m="http://schemas.openxmlformats.org/officeDocument/2006/math">
                    <m:r>
                      <a:rPr lang="en-US" altLang="zh-CN" sz="2200" b="0" i="1" smtClean="0">
                        <a:latin typeface="Cambria Math"/>
                      </a:rPr>
                      <m:t>𝜆</m:t>
                    </m:r>
                    <m:r>
                      <a:rPr lang="en-US" altLang="zh-CN" sz="2200" b="0" i="1" smtClean="0">
                        <a:latin typeface="Cambria Math"/>
                      </a:rPr>
                      <m:t> (</m:t>
                    </m:r>
                    <m:r>
                      <a:rPr lang="en-US" altLang="zh-CN" sz="2200" b="0" i="1" smtClean="0">
                        <a:latin typeface="Cambria Math"/>
                      </a:rPr>
                      <m:t>𝜆</m:t>
                    </m:r>
                    <m:r>
                      <a:rPr lang="en-US" altLang="zh-CN" sz="2200" b="0" i="1" smtClean="0">
                        <a:latin typeface="Cambria Math"/>
                      </a:rPr>
                      <m:t>&gt;0)</m:t>
                    </m:r>
                  </m:oMath>
                </a14:m>
                <a:r>
                  <a:rPr lang="en-US" altLang="zh-CN" sz="2200" dirty="0"/>
                  <a:t> if the </a:t>
                </a:r>
                <a:r>
                  <a:rPr lang="en-US" altLang="zh-CN" sz="2200" dirty="0" err="1"/>
                  <a:t>pdf</a:t>
                </a:r>
                <a:r>
                  <a:rPr lang="en-US" altLang="zh-CN" sz="2200" dirty="0"/>
                  <a:t> of </a:t>
                </a:r>
                <a14:m>
                  <m:oMath xmlns:m="http://schemas.openxmlformats.org/officeDocument/2006/math">
                    <m:r>
                      <a:rPr lang="en-US" altLang="zh-CN" sz="2200" i="1" dirty="0" smtClean="0">
                        <a:latin typeface="Cambria Math"/>
                      </a:rPr>
                      <m:t>𝑋</m:t>
                    </m:r>
                  </m:oMath>
                </a14:m>
                <a:r>
                  <a:rPr lang="en-US" altLang="zh-CN" sz="2200" i="1" dirty="0"/>
                  <a:t> </a:t>
                </a:r>
                <a:r>
                  <a:rPr lang="en-US" altLang="zh-CN" sz="2200" dirty="0"/>
                  <a:t>is</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341530" y="1692968"/>
                <a:ext cx="7965885" cy="769441"/>
              </a:xfrm>
              <a:prstGeom prst="rect">
                <a:avLst/>
              </a:prstGeom>
              <a:blipFill rotWithShape="1">
                <a:blip r:embed="rId2"/>
                <a:stretch>
                  <a:fillRect l="-77" t="-396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16705" y="2548063"/>
                <a:ext cx="3848618" cy="71724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𝜆</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r>
                              <a:rPr lang="en-US" altLang="zh-CN" sz="2200" b="0" i="1" smtClean="0">
                                <a:latin typeface="Cambria Math"/>
                              </a:rPr>
                              <m:t>𝜆</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r>
                                  <a:rPr lang="en-US" altLang="zh-CN" sz="2200" b="0" i="1" smtClean="0">
                                    <a:latin typeface="Cambria Math"/>
                                  </a:rPr>
                                  <m:t>𝑥</m:t>
                                </m:r>
                              </m:sup>
                            </m:sSup>
                            <m:r>
                              <a:rPr lang="en-US" altLang="zh-CN" sz="2200" b="0" i="1" smtClean="0">
                                <a:latin typeface="Cambria Math"/>
                              </a:rPr>
                              <m:t>       </m:t>
                            </m:r>
                            <m:r>
                              <a:rPr lang="en-US" altLang="zh-CN" sz="2200" b="0" i="1" smtClean="0">
                                <a:latin typeface="Cambria Math"/>
                              </a:rPr>
                              <m:t>𝑥</m:t>
                            </m:r>
                            <m:r>
                              <a:rPr lang="en-US" altLang="zh-CN" sz="2200" b="0" i="1" smtClean="0">
                                <a:latin typeface="Cambria Math"/>
                                <a:ea typeface="Cambria Math"/>
                              </a:rPr>
                              <m:t>≥0    </m:t>
                            </m:r>
                          </m:e>
                          <m:e>
                            <m:r>
                              <a:rPr lang="en-US" altLang="zh-CN" sz="2200" b="0" i="1" smtClean="0">
                                <a:latin typeface="Cambria Math"/>
                              </a:rPr>
                              <m:t>      0        </m:t>
                            </m:r>
                            <m:r>
                              <a:rPr lang="en-US" altLang="zh-CN" sz="2200" b="0" i="1" smtClean="0">
                                <a:latin typeface="Cambria Math"/>
                              </a:rPr>
                              <m:t>𝑜𝑡h𝑒𝑟𝑤𝑖𝑠𝑒</m:t>
                            </m:r>
                          </m:e>
                        </m:eqArr>
                      </m:e>
                    </m:d>
                  </m:oMath>
                </a14:m>
                <a:r>
                  <a:rPr lang="en-US" altLang="zh-CN" sz="2200" dirty="0">
                    <a:latin typeface="+mj-lt"/>
                  </a:rPr>
                  <a:t>.</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916705" y="2548063"/>
                <a:ext cx="3848618" cy="717248"/>
              </a:xfrm>
              <a:prstGeom prst="rect">
                <a:avLst/>
              </a:prstGeom>
              <a:blipFill rotWithShape="1">
                <a:blip r:embed="rId3"/>
                <a:stretch>
                  <a:fillRect r="-15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79845" y="4303258"/>
                <a:ext cx="6175601" cy="523541"/>
              </a:xfrm>
              <a:prstGeom prst="rect">
                <a:avLst/>
              </a:prstGeom>
              <a:noFill/>
            </p:spPr>
            <p:txBody>
              <a:bodyPr wrap="none" rtlCol="0">
                <a:spAutoFit/>
              </a:bodyPr>
              <a:lstStyle/>
              <a:p>
                <a14:m>
                  <m:oMath xmlns:m="http://schemas.openxmlformats.org/officeDocument/2006/math">
                    <m:nary>
                      <m:naryPr>
                        <m:ctrlPr>
                          <a:rPr lang="zh-CN" altLang="en-US" sz="220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𝜆</m:t>
                            </m:r>
                          </m:e>
                        </m:d>
                        <m:r>
                          <a:rPr lang="en-US" altLang="zh-CN" sz="2200" b="0" i="1" smtClean="0">
                            <a:latin typeface="Cambria Math"/>
                          </a:rPr>
                          <m:t>𝑑𝑥</m:t>
                        </m:r>
                      </m:e>
                    </m:nary>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m:t>
                        </m:r>
                      </m:sup>
                      <m:e>
                        <m:r>
                          <a:rPr lang="zh-CN" altLang="en-US" sz="2200" b="0" i="1" smtClean="0">
                            <a:latin typeface="Cambria Math"/>
                          </a:rPr>
                          <m:t>𝜆</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zh-CN" altLang="en-US" sz="2200" b="0" i="1" smtClean="0">
                                <a:latin typeface="Cambria Math"/>
                              </a:rPr>
                              <m:t>𝜆</m:t>
                            </m:r>
                            <m:r>
                              <a:rPr lang="en-US" altLang="zh-CN" sz="2200" b="0" i="1" smtClean="0">
                                <a:latin typeface="Cambria Math"/>
                              </a:rPr>
                              <m:t>𝑥</m:t>
                            </m:r>
                          </m:sup>
                        </m:sSup>
                        <m:r>
                          <a:rPr lang="en-US" altLang="zh-CN" sz="2200" b="0" i="1" smtClean="0">
                            <a:latin typeface="Cambria Math"/>
                          </a:rPr>
                          <m:t>𝑑𝑥</m:t>
                        </m:r>
                      </m:e>
                    </m:nary>
                    <m:r>
                      <a:rPr lang="en-US" altLang="zh-CN" sz="2200" b="0" i="1" smtClean="0">
                        <a:latin typeface="Cambria Math"/>
                      </a:rPr>
                      <m:t>=−</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sup>
                        </m:s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0</m:t>
                            </m:r>
                          </m:sup>
                        </m:sSup>
                      </m:e>
                    </m:d>
                    <m:r>
                      <a:rPr lang="en-US" altLang="zh-CN" sz="2200" b="0" i="1" smtClean="0">
                        <a:latin typeface="Cambria Math"/>
                      </a:rPr>
                      <m:t>=1</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79845" y="4303258"/>
                <a:ext cx="6175601" cy="523541"/>
              </a:xfrm>
              <a:prstGeom prst="rect">
                <a:avLst/>
              </a:prstGeom>
              <a:blipFill rotWithShape="1">
                <a:blip r:embed="rId4"/>
                <a:stretch>
                  <a:fillRect r="-494" b="-12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41530" y="5158353"/>
                <a:ext cx="5360570" cy="430887"/>
              </a:xfrm>
              <a:prstGeom prst="rect">
                <a:avLst/>
              </a:prstGeom>
            </p:spPr>
            <p:txBody>
              <a:bodyPr wrap="none">
                <a:spAutoFit/>
              </a:bodyPr>
              <a:lstStyle/>
              <a:p>
                <a:r>
                  <a:rPr lang="en-US" altLang="zh-CN" sz="2200" dirty="0"/>
                  <a:t>So </a:t>
                </a:r>
                <a14:m>
                  <m:oMath xmlns:m="http://schemas.openxmlformats.org/officeDocument/2006/math">
                    <m:r>
                      <a:rPr lang="en-US" altLang="zh-CN" sz="2200" i="1">
                        <a:latin typeface="Cambria Math"/>
                      </a:rPr>
                      <m:t>𝑓</m:t>
                    </m:r>
                    <m:d>
                      <m:dPr>
                        <m:ctrlPr>
                          <a:rPr lang="en-US" altLang="zh-CN" sz="2200" i="1">
                            <a:latin typeface="Cambria Math" panose="02040503050406030204" pitchFamily="18" charset="0"/>
                          </a:rPr>
                        </m:ctrlPr>
                      </m:dPr>
                      <m:e>
                        <m:r>
                          <a:rPr lang="en-US" altLang="zh-CN" sz="2200" b="0" i="1" smtClean="0">
                            <a:latin typeface="Cambria Math"/>
                          </a:rPr>
                          <m:t>𝑥</m:t>
                        </m:r>
                        <m:r>
                          <a:rPr lang="en-US" altLang="zh-CN" sz="2200" i="1">
                            <a:latin typeface="Cambria Math"/>
                          </a:rPr>
                          <m:t>;</m:t>
                        </m:r>
                        <m:r>
                          <a:rPr lang="en-US" altLang="zh-CN" sz="2200" b="0" i="1" smtClean="0">
                            <a:latin typeface="Cambria Math"/>
                          </a:rPr>
                          <m:t>𝜆</m:t>
                        </m:r>
                      </m:e>
                    </m:d>
                  </m:oMath>
                </a14:m>
                <a:r>
                  <a:rPr lang="en-US" altLang="zh-CN" sz="2200" dirty="0"/>
                  <a:t> is a legitimate density function.</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341530" y="5158353"/>
                <a:ext cx="5360570" cy="430887"/>
              </a:xfrm>
              <a:prstGeom prst="rect">
                <a:avLst/>
              </a:prstGeom>
              <a:blipFill rotWithShape="1">
                <a:blip r:embed="rId5"/>
                <a:stretch>
                  <a:fillRect l="-1365" t="-7042" r="-1024" b="-28169"/>
                </a:stretch>
              </a:blipFill>
            </p:spPr>
            <p:txBody>
              <a:bodyPr/>
              <a:lstStyle/>
              <a:p>
                <a:r>
                  <a:rPr lang="zh-CN" altLang="en-US">
                    <a:noFill/>
                  </a:rPr>
                  <a:t> </a:t>
                </a:r>
              </a:p>
            </p:txBody>
          </p:sp>
        </mc:Fallback>
      </mc:AlternateContent>
      <p:sp>
        <p:nvSpPr>
          <p:cNvPr id="7" name="TextBox 6"/>
          <p:cNvSpPr txBox="1"/>
          <p:nvPr/>
        </p:nvSpPr>
        <p:spPr>
          <a:xfrm>
            <a:off x="384856" y="3614634"/>
            <a:ext cx="3319464" cy="430887"/>
          </a:xfrm>
          <a:prstGeom prst="rect">
            <a:avLst/>
          </a:prstGeom>
          <a:noFill/>
        </p:spPr>
        <p:txBody>
          <a:bodyPr wrap="square" rtlCol="0">
            <a:spAutoFit/>
          </a:bodyPr>
          <a:lstStyle/>
          <a:p>
            <a:r>
              <a:rPr lang="en-US" altLang="zh-CN" sz="2200" dirty="0">
                <a:latin typeface="+mj-lt"/>
              </a:rPr>
              <a:t>Observe that</a:t>
            </a:r>
            <a:endParaRPr lang="zh-CN" altLang="en-US" sz="2200" dirty="0">
              <a:latin typeface="+mj-lt"/>
            </a:endParaRPr>
          </a:p>
        </p:txBody>
      </p:sp>
      <p:sp>
        <p:nvSpPr>
          <p:cNvPr id="8" name="Rectangle 7"/>
          <p:cNvSpPr/>
          <p:nvPr/>
        </p:nvSpPr>
        <p:spPr>
          <a:xfrm>
            <a:off x="290270" y="556355"/>
            <a:ext cx="6982938" cy="523220"/>
          </a:xfrm>
          <a:prstGeom prst="rect">
            <a:avLst/>
          </a:prstGeom>
        </p:spPr>
        <p:txBody>
          <a:bodyPr wrap="none">
            <a:spAutoFit/>
          </a:bodyPr>
          <a:lstStyle/>
          <a:p>
            <a:pPr algn="ctr"/>
            <a:r>
              <a:rPr lang="en-US" altLang="zh-CN" sz="2800" dirty="0">
                <a:solidFill>
                  <a:srgbClr val="3333FF"/>
                </a:solidFill>
                <a:latin typeface="Times New Roman" charset="0"/>
                <a:ea typeface="Times New Roman" charset="0"/>
                <a:cs typeface="Times New Roman" charset="0"/>
              </a:rPr>
              <a:t>4.4</a:t>
            </a:r>
            <a:r>
              <a:rPr lang="zh-CN" altLang="en-US" sz="2800" dirty="0">
                <a:solidFill>
                  <a:srgbClr val="3333FF"/>
                </a:solidFill>
                <a:latin typeface="Times New Roman" charset="0"/>
                <a:ea typeface="Times New Roman" charset="0"/>
                <a:cs typeface="Times New Roman" charset="0"/>
              </a:rPr>
              <a:t> </a:t>
            </a:r>
            <a:r>
              <a:rPr lang="en-US" altLang="zh-CN" sz="2800" dirty="0">
                <a:solidFill>
                  <a:srgbClr val="3333FF"/>
                </a:solidFill>
                <a:latin typeface="Times New Roman" charset="0"/>
                <a:ea typeface="Times New Roman" charset="0"/>
                <a:cs typeface="Times New Roman" charset="0"/>
              </a:rPr>
              <a:t>The Exponential and Gamma Distributions </a:t>
            </a:r>
            <a:endParaRPr lang="en-US" sz="2800" dirty="0">
              <a:solidFill>
                <a:srgbClr val="3333FF"/>
              </a:solidFill>
              <a:latin typeface="Times New Roman" charset="0"/>
              <a:ea typeface="Times New Roman" charset="0"/>
              <a:cs typeface="Times New Roman" charset="0"/>
            </a:endParaRPr>
          </a:p>
        </p:txBody>
      </p:sp>
      <p:sp>
        <p:nvSpPr>
          <p:cNvPr id="9" name="幻灯片编号占位符 8"/>
          <p:cNvSpPr>
            <a:spLocks noGrp="1"/>
          </p:cNvSpPr>
          <p:nvPr>
            <p:ph type="sldNum" sz="quarter" idx="11"/>
          </p:nvPr>
        </p:nvSpPr>
        <p:spPr/>
        <p:txBody>
          <a:bodyPr/>
          <a:lstStyle/>
          <a:p>
            <a:pPr>
              <a:defRPr/>
            </a:pPr>
            <a:fld id="{DF2308B0-52A9-437D-9700-D7B37876F5B1}" type="slidenum">
              <a:rPr lang="zh-CN" altLang="en-US" smtClean="0"/>
              <a:pPr>
                <a:defRPr/>
              </a:pPr>
              <a:t>57</a:t>
            </a:fld>
            <a:endParaRPr lang="en-US" altLang="zh-CN" dirty="0"/>
          </a:p>
        </p:txBody>
      </p:sp>
    </p:spTree>
    <p:extLst>
      <p:ext uri="{BB962C8B-B14F-4D97-AF65-F5344CB8AC3E}">
        <p14:creationId xmlns:p14="http://schemas.microsoft.com/office/powerpoint/2010/main" val="17295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31540" y="2012935"/>
                <a:ext cx="5400837" cy="52354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r>
                          <a:rPr lang="en-US" altLang="zh-CN" sz="2200" b="0" i="1" smtClean="0">
                            <a:latin typeface="Cambria Math"/>
                          </a:rPr>
                          <m:t>𝑥</m:t>
                        </m:r>
                        <m:r>
                          <a:rPr lang="en-US" altLang="zh-CN" sz="2200" b="0" i="1" smtClean="0">
                            <a:latin typeface="Cambria Math"/>
                            <a:ea typeface="Cambria Math"/>
                          </a:rPr>
                          <m:t>∙</m:t>
                        </m:r>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𝑥</m:t>
                            </m:r>
                            <m:r>
                              <a:rPr lang="en-US" altLang="zh-CN" sz="2200" i="1">
                                <a:latin typeface="Cambria Math"/>
                              </a:rPr>
                              <m:t>;</m:t>
                            </m:r>
                            <m:r>
                              <a:rPr lang="en-US" altLang="zh-CN" sz="2200" i="1">
                                <a:latin typeface="Cambria Math"/>
                              </a:rPr>
                              <m:t>𝜆</m:t>
                            </m:r>
                          </m:e>
                        </m:d>
                        <m:r>
                          <a:rPr lang="en-US" altLang="zh-CN" sz="2200" i="1">
                            <a:latin typeface="Cambria Math"/>
                          </a:rPr>
                          <m:t>𝑑𝑥</m:t>
                        </m:r>
                      </m:e>
                    </m:nary>
                    <m:r>
                      <a:rPr lang="en-US" altLang="zh-CN" sz="2200" b="0" i="1" smtClean="0">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r>
                          <a:rPr lang="en-US" altLang="zh-CN" sz="2200" b="0" i="1" smtClean="0">
                            <a:latin typeface="Cambria Math"/>
                          </a:rPr>
                          <m:t>𝑥</m:t>
                        </m:r>
                        <m:r>
                          <a:rPr lang="en-US" altLang="zh-CN" sz="2200" b="0" i="1" smtClean="0">
                            <a:latin typeface="Cambria Math"/>
                            <a:ea typeface="Cambria Math"/>
                          </a:rPr>
                          <m:t>∙</m:t>
                        </m:r>
                        <m:r>
                          <a:rPr lang="zh-CN" altLang="en-US" sz="2200" i="1">
                            <a:latin typeface="Cambria Math"/>
                          </a:rPr>
                          <m:t>𝜆</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r>
                          <a:rPr lang="en-US" altLang="zh-CN" sz="2200" i="1">
                            <a:latin typeface="Cambria Math"/>
                          </a:rPr>
                          <m:t>𝑑𝑥</m:t>
                        </m:r>
                      </m:e>
                    </m:nary>
                  </m:oMath>
                </a14:m>
                <a:r>
                  <a:rPr lang="zh-CN" altLang="en-US" sz="2200" dirty="0">
                    <a:latin typeface="+mj-lt"/>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431540" y="2012935"/>
                <a:ext cx="5400837" cy="523541"/>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158629" y="2673201"/>
                <a:ext cx="2300823" cy="523541"/>
              </a:xfrm>
              <a:prstGeom prst="rect">
                <a:avLst/>
              </a:prstGeom>
            </p:spPr>
            <p:txBody>
              <a:bodyPr wrap="none">
                <a:spAutoFit/>
              </a:bodyPr>
              <a:lstStyle/>
              <a:p>
                <a14:m>
                  <m:oMath xmlns:m="http://schemas.openxmlformats.org/officeDocument/2006/math">
                    <m:r>
                      <a:rPr lang="en-US" altLang="zh-CN" sz="2200" b="0" i="1" smtClean="0">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r>
                          <a:rPr lang="en-US" altLang="zh-CN" sz="2200" i="1">
                            <a:latin typeface="Cambria Math"/>
                          </a:rPr>
                          <m:t>𝑥</m:t>
                        </m:r>
                        <m:r>
                          <a:rPr lang="en-US" altLang="zh-CN" sz="2200" i="1">
                            <a:latin typeface="Cambria Math"/>
                            <a:ea typeface="Cambria Math"/>
                          </a:rPr>
                          <m:t>∙</m:t>
                        </m:r>
                        <m:r>
                          <a:rPr lang="en-US" altLang="zh-CN" sz="2200" i="1">
                            <a:latin typeface="Cambria Math"/>
                          </a:rPr>
                          <m:t>𝑑</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e>
                    </m:nary>
                  </m:oMath>
                </a14:m>
                <a:r>
                  <a:rPr lang="zh-CN" altLang="en-US" sz="2200" dirty="0"/>
                  <a:t> </a:t>
                </a:r>
              </a:p>
            </p:txBody>
          </p:sp>
        </mc:Choice>
        <mc:Fallback xmlns="">
          <p:sp>
            <p:nvSpPr>
              <p:cNvPr id="3" name="矩形 2"/>
              <p:cNvSpPr>
                <a:spLocks noRot="1" noChangeAspect="1" noMove="1" noResize="1" noEditPoints="1" noAdjustHandles="1" noChangeArrowheads="1" noChangeShapeType="1" noTextEdit="1"/>
              </p:cNvSpPr>
              <p:nvPr/>
            </p:nvSpPr>
            <p:spPr>
              <a:xfrm>
                <a:off x="1158629" y="2673201"/>
                <a:ext cx="2300823" cy="523541"/>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160314" y="3303341"/>
                <a:ext cx="4530023" cy="603755"/>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ea typeface="Cambria Math"/>
                          </a:rPr>
                          <m:t>∙</m:t>
                        </m:r>
                        <m:sSup>
                          <m:sSupPr>
                            <m:ctrlPr>
                              <a:rPr lang="en-US" altLang="zh-CN" sz="2200" b="0" i="1" smtClean="0">
                                <a:latin typeface="Cambria Math" panose="02040503050406030204" pitchFamily="18" charset="0"/>
                                <a:ea typeface="Cambria Math"/>
                              </a:rPr>
                            </m:ctrlPr>
                          </m:sSupPr>
                          <m:e>
                            <m:r>
                              <a:rPr lang="en-US" altLang="zh-CN" sz="2200" b="0" i="1" smtClean="0">
                                <a:latin typeface="Cambria Math"/>
                                <a:ea typeface="Cambria Math"/>
                              </a:rPr>
                              <m:t>𝑒</m:t>
                            </m:r>
                          </m:e>
                          <m:sup>
                            <m:r>
                              <a:rPr lang="en-US" altLang="zh-CN" sz="2200" b="0" i="1" smtClean="0">
                                <a:latin typeface="Cambria Math"/>
                                <a:ea typeface="Cambria Math"/>
                              </a:rPr>
                              <m:t>−</m:t>
                            </m:r>
                            <m:r>
                              <a:rPr lang="en-US" altLang="zh-CN" sz="2200" b="0" i="1" smtClean="0">
                                <a:latin typeface="Cambria Math"/>
                                <a:ea typeface="Cambria Math"/>
                              </a:rPr>
                              <m:t>𝜆</m:t>
                            </m:r>
                            <m:r>
                              <a:rPr lang="en-US" altLang="zh-CN" sz="2200" b="0" i="1" smtClean="0">
                                <a:latin typeface="Cambria Math"/>
                                <a:ea typeface="Cambria Math"/>
                              </a:rPr>
                              <m:t>𝑥</m:t>
                            </m:r>
                          </m:sup>
                        </m:sSup>
                        <m:d>
                          <m:dPr>
                            <m:begChr m:val="|"/>
                            <m:endChr m:val=""/>
                            <m:ctrlPr>
                              <a:rPr lang="en-US" altLang="zh-CN" sz="2200" b="0" i="1" smtClean="0">
                                <a:latin typeface="Cambria Math" panose="02040503050406030204" pitchFamily="18" charset="0"/>
                                <a:ea typeface="Cambria Math"/>
                              </a:rPr>
                            </m:ctrlPr>
                          </m:dPr>
                          <m:e>
                            <m:m>
                              <m:mPr>
                                <m:mcs>
                                  <m:mc>
                                    <m:mcPr>
                                      <m:count m:val="1"/>
                                      <m:mcJc m:val="center"/>
                                    </m:mcPr>
                                  </m:mc>
                                </m:mcs>
                                <m:ctrlPr>
                                  <a:rPr lang="en-US" altLang="zh-CN" sz="2200" b="0" i="1" smtClean="0">
                                    <a:latin typeface="Cambria Math" panose="02040503050406030204" pitchFamily="18" charset="0"/>
                                    <a:ea typeface="Cambria Math"/>
                                  </a:rPr>
                                </m:ctrlPr>
                              </m:mPr>
                              <m:mr>
                                <m:e>
                                  <m:r>
                                    <m:rPr>
                                      <m:brk m:alnAt="7"/>
                                    </m:rPr>
                                    <a:rPr lang="en-US" altLang="zh-CN" sz="2200" b="0" i="1" smtClean="0">
                                      <a:latin typeface="Cambria Math"/>
                                      <a:ea typeface="Cambria Math"/>
                                    </a:rPr>
                                    <m:t>𝑥</m:t>
                                  </m:r>
                                  <m:r>
                                    <a:rPr lang="en-US" altLang="zh-CN" sz="2200" b="0" i="1" smtClean="0">
                                      <a:latin typeface="Cambria Math"/>
                                      <a:ea typeface="Cambria Math"/>
                                    </a:rPr>
                                    <m:t>=∞</m:t>
                                  </m:r>
                                </m:e>
                              </m:mr>
                              <m:mr>
                                <m:e>
                                  <m:r>
                                    <a:rPr lang="en-US" altLang="zh-CN" sz="2200" b="0" i="1" smtClean="0">
                                      <a:latin typeface="Cambria Math"/>
                                      <a:ea typeface="Cambria Math"/>
                                    </a:rPr>
                                    <m:t>𝑥</m:t>
                                  </m:r>
                                  <m:r>
                                    <a:rPr lang="en-US" altLang="zh-CN" sz="2200" b="0" i="1" smtClean="0">
                                      <a:latin typeface="Cambria Math"/>
                                      <a:ea typeface="Cambria Math"/>
                                    </a:rPr>
                                    <m:t>=0</m:t>
                                  </m:r>
                                </m:e>
                              </m:mr>
                            </m:m>
                          </m:e>
                        </m:d>
                        <m:r>
                          <a:rPr lang="en-US" altLang="zh-CN" sz="2200" b="0" i="1" smtClean="0">
                            <a:latin typeface="Cambria Math"/>
                            <a:ea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r>
                              <a:rPr lang="en-US" altLang="zh-CN" sz="2200" i="1">
                                <a:latin typeface="Cambria Math"/>
                              </a:rPr>
                              <m:t>𝑑𝑥</m:t>
                            </m:r>
                          </m:e>
                        </m:nary>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1160314" y="3303341"/>
                <a:ext cx="4530023" cy="60375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07128" y="4071927"/>
                <a:ext cx="2838341" cy="572208"/>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𝜆</m:t>
                        </m:r>
                        <m:r>
                          <a:rPr lang="en-US" altLang="zh-CN" sz="2200" b="0" i="1" smtClean="0">
                            <a:latin typeface="Cambria Math"/>
                          </a:rPr>
                          <m:t> </m:t>
                        </m:r>
                      </m:den>
                    </m:f>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r>
                          <a:rPr lang="en-US" altLang="zh-CN" sz="2200" b="0" i="1" smtClean="0">
                            <a:latin typeface="Cambria Math"/>
                          </a:rPr>
                          <m:t>𝜆</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r>
                          <a:rPr lang="en-US" altLang="zh-CN" sz="2200" i="1">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𝜆</m:t>
                        </m:r>
                      </m:den>
                    </m:f>
                    <m:r>
                      <a:rPr lang="en-US" altLang="zh-CN" sz="2200" b="0" i="1" smtClean="0">
                        <a:latin typeface="Cambria Math"/>
                      </a:rPr>
                      <m:t> </m:t>
                    </m:r>
                  </m:oMath>
                </a14:m>
                <a:r>
                  <a:rPr lang="zh-CN" altLang="en-US" sz="2200" dirty="0">
                    <a:latin typeface="+mj-lt"/>
                  </a:rPr>
                  <a:t> </a:t>
                </a:r>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07128" y="4071927"/>
                <a:ext cx="2838341" cy="572208"/>
              </a:xfrm>
              <a:prstGeom prst="rect">
                <a:avLst/>
              </a:prstGeom>
              <a:blipFill rotWithShape="1">
                <a:blip r:embed="rId5"/>
                <a:stretch>
                  <a:fillRect r="-2151" b="-7447"/>
                </a:stretch>
              </a:blipFill>
            </p:spPr>
            <p:txBody>
              <a:bodyPr/>
              <a:lstStyle/>
              <a:p>
                <a:r>
                  <a:rPr lang="zh-CN" altLang="en-US">
                    <a:noFill/>
                  </a:rPr>
                  <a:t> </a:t>
                </a:r>
              </a:p>
            </p:txBody>
          </p:sp>
        </mc:Fallback>
      </mc:AlternateContent>
      <p:sp>
        <p:nvSpPr>
          <p:cNvPr id="6" name="矩形 5"/>
          <p:cNvSpPr/>
          <p:nvPr/>
        </p:nvSpPr>
        <p:spPr>
          <a:xfrm>
            <a:off x="265791" y="1272791"/>
            <a:ext cx="9046006" cy="430887"/>
          </a:xfrm>
          <a:prstGeom prst="rect">
            <a:avLst/>
          </a:prstGeom>
        </p:spPr>
        <p:txBody>
          <a:bodyPr wrap="square">
            <a:spAutoFit/>
          </a:bodyPr>
          <a:lstStyle/>
          <a:p>
            <a:r>
              <a:rPr lang="en-US" altLang="zh-CN" sz="2200" dirty="0">
                <a:solidFill>
                  <a:srgbClr val="FF0000"/>
                </a:solidFill>
              </a:rPr>
              <a:t>The expected value and variance of the exponential distribution</a:t>
            </a:r>
            <a:endParaRPr lang="zh-CN" altLang="en-US" sz="2200" dirty="0"/>
          </a:p>
        </p:txBody>
      </p:sp>
      <p:sp>
        <p:nvSpPr>
          <p:cNvPr id="7" name="幻灯片编号占位符 6"/>
          <p:cNvSpPr>
            <a:spLocks noGrp="1"/>
          </p:cNvSpPr>
          <p:nvPr>
            <p:ph type="sldNum" sz="quarter" idx="11"/>
          </p:nvPr>
        </p:nvSpPr>
        <p:spPr/>
        <p:txBody>
          <a:bodyPr/>
          <a:lstStyle/>
          <a:p>
            <a:pPr>
              <a:defRPr/>
            </a:pPr>
            <a:fld id="{DF2308B0-52A9-437D-9700-D7B37876F5B1}" type="slidenum">
              <a:rPr lang="zh-CN" altLang="en-US" smtClean="0"/>
              <a:pPr>
                <a:defRPr/>
              </a:pPr>
              <a:t>58</a:t>
            </a:fld>
            <a:endParaRPr lang="en-US" altLang="zh-CN" dirty="0"/>
          </a:p>
        </p:txBody>
      </p:sp>
    </p:spTree>
    <p:extLst>
      <p:ext uri="{BB962C8B-B14F-4D97-AF65-F5344CB8AC3E}">
        <p14:creationId xmlns:p14="http://schemas.microsoft.com/office/powerpoint/2010/main" val="69434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44272" y="1268760"/>
                <a:ext cx="6000169" cy="52354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𝑋</m:t>
                        </m:r>
                      </m:e>
                      <m:sup>
                        <m:r>
                          <a:rPr lang="en-US" altLang="zh-CN" sz="2200" b="0" i="1" smtClean="0">
                            <a:latin typeface="Cambria Math"/>
                          </a:rPr>
                          <m:t>2</m:t>
                        </m:r>
                      </m:sup>
                    </m:sSup>
                    <m:r>
                      <a:rPr lang="en-US" altLang="zh-CN" sz="2200" b="0" i="1" smtClean="0">
                        <a:latin typeface="Cambria Math"/>
                      </a:rPr>
                      <m:t>)</m:t>
                    </m:r>
                    <m:r>
                      <a:rPr lang="en-US" altLang="zh-CN" sz="2200" i="1" smtClean="0">
                        <a:latin typeface="Cambria Math"/>
                      </a:rPr>
                      <m:t> </m:t>
                    </m:r>
                    <m:r>
                      <a:rPr lang="en-US" altLang="zh-CN" sz="2200" i="1">
                        <a:latin typeface="Cambria Math"/>
                      </a:rPr>
                      <m:t>=</m:t>
                    </m:r>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sSup>
                          <m:sSupPr>
                            <m:ctrlPr>
                              <a:rPr lang="en-US" altLang="zh-CN" sz="2200" b="0" i="1" smtClean="0">
                                <a:latin typeface="Cambria Math" panose="02040503050406030204" pitchFamily="18" charset="0"/>
                              </a:rPr>
                            </m:ctrlPr>
                          </m:sSupPr>
                          <m:e>
                            <m:r>
                              <a:rPr lang="en-US" altLang="zh-CN" sz="2200" i="1">
                                <a:latin typeface="Cambria Math"/>
                              </a:rPr>
                              <m:t>𝑥</m:t>
                            </m:r>
                          </m:e>
                          <m:sup>
                            <m:r>
                              <a:rPr lang="en-US" altLang="zh-CN" sz="2200" b="0" i="1" smtClean="0">
                                <a:latin typeface="Cambria Math"/>
                              </a:rPr>
                              <m:t>2</m:t>
                            </m:r>
                          </m:sup>
                        </m:sSup>
                        <m:r>
                          <a:rPr lang="en-US" altLang="zh-CN" sz="2200" i="1">
                            <a:latin typeface="Cambria Math"/>
                            <a:ea typeface="Cambria Math"/>
                          </a:rPr>
                          <m:t>∙</m:t>
                        </m:r>
                        <m:r>
                          <a:rPr lang="en-US" altLang="zh-CN" sz="2200" i="1">
                            <a:latin typeface="Cambria Math"/>
                          </a:rPr>
                          <m:t>𝑓</m:t>
                        </m:r>
                        <m:d>
                          <m:dPr>
                            <m:ctrlPr>
                              <a:rPr lang="en-US" altLang="zh-CN" sz="2200" i="1">
                                <a:latin typeface="Cambria Math" panose="02040503050406030204" pitchFamily="18" charset="0"/>
                              </a:rPr>
                            </m:ctrlPr>
                          </m:dPr>
                          <m:e>
                            <m:r>
                              <a:rPr lang="en-US" altLang="zh-CN" sz="2200" i="1">
                                <a:latin typeface="Cambria Math"/>
                              </a:rPr>
                              <m:t>𝑥</m:t>
                            </m:r>
                            <m:r>
                              <a:rPr lang="en-US" altLang="zh-CN" sz="2200" i="1">
                                <a:latin typeface="Cambria Math"/>
                              </a:rPr>
                              <m:t>;</m:t>
                            </m:r>
                            <m:r>
                              <a:rPr lang="en-US" altLang="zh-CN" sz="2200" i="1">
                                <a:latin typeface="Cambria Math"/>
                              </a:rPr>
                              <m:t>𝜆</m:t>
                            </m:r>
                          </m:e>
                        </m:d>
                        <m:r>
                          <a:rPr lang="en-US" altLang="zh-CN" sz="2200" i="1">
                            <a:latin typeface="Cambria Math"/>
                          </a:rPr>
                          <m:t>𝑑𝑥</m:t>
                        </m:r>
                      </m:e>
                    </m:nary>
                    <m:r>
                      <a:rPr lang="en-US" altLang="zh-CN" sz="2200" i="1">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sSup>
                          <m:sSupPr>
                            <m:ctrlPr>
                              <a:rPr lang="en-US" altLang="zh-CN" sz="2200" b="0" i="1" smtClean="0">
                                <a:latin typeface="Cambria Math" panose="02040503050406030204" pitchFamily="18" charset="0"/>
                              </a:rPr>
                            </m:ctrlPr>
                          </m:sSupPr>
                          <m:e>
                            <m:r>
                              <a:rPr lang="en-US" altLang="zh-CN" sz="2200" i="1">
                                <a:latin typeface="Cambria Math"/>
                              </a:rPr>
                              <m:t>𝑥</m:t>
                            </m:r>
                          </m:e>
                          <m:sup>
                            <m:r>
                              <a:rPr lang="en-US" altLang="zh-CN" sz="2200" b="0" i="1" smtClean="0">
                                <a:latin typeface="Cambria Math"/>
                              </a:rPr>
                              <m:t>2</m:t>
                            </m:r>
                          </m:sup>
                        </m:sSup>
                        <m:r>
                          <a:rPr lang="en-US" altLang="zh-CN" sz="2200" i="1">
                            <a:latin typeface="Cambria Math"/>
                            <a:ea typeface="Cambria Math"/>
                          </a:rPr>
                          <m:t>∙</m:t>
                        </m:r>
                        <m:r>
                          <a:rPr lang="zh-CN" altLang="en-US" sz="2200" i="1">
                            <a:latin typeface="Cambria Math"/>
                          </a:rPr>
                          <m:t>𝜆</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r>
                          <a:rPr lang="en-US" altLang="zh-CN" sz="2200" i="1">
                            <a:latin typeface="Cambria Math"/>
                          </a:rPr>
                          <m:t>𝑑𝑥</m:t>
                        </m:r>
                      </m:e>
                    </m:nary>
                    <m:r>
                      <m:rPr>
                        <m:nor/>
                      </m:rPr>
                      <a:rPr lang="zh-CN" altLang="en-US" sz="2200" dirty="0"/>
                      <m:t> </m:t>
                    </m:r>
                  </m:oMath>
                </a14:m>
                <a:r>
                  <a:rPr lang="zh-CN" altLang="en-US" sz="22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444272" y="1268760"/>
                <a:ext cx="6000169" cy="523541"/>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286635" y="1853825"/>
                <a:ext cx="2438040" cy="523541"/>
              </a:xfrm>
              <a:prstGeom prst="rect">
                <a:avLst/>
              </a:prstGeom>
            </p:spPr>
            <p:txBody>
              <a:bodyPr wrap="none">
                <a:spAutoFit/>
              </a:bodyPr>
              <a:lstStyle/>
              <a:p>
                <a14:m>
                  <m:oMath xmlns:m="http://schemas.openxmlformats.org/officeDocument/2006/math">
                    <m:r>
                      <a:rPr lang="en-US" altLang="zh-CN" sz="2200" b="0" i="1" smtClean="0">
                        <a:latin typeface="Cambria Math"/>
                      </a:rPr>
                      <m:t>=−</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sSup>
                          <m:sSupPr>
                            <m:ctrlPr>
                              <a:rPr lang="en-US" altLang="zh-CN" sz="2200" b="0" i="1" smtClean="0">
                                <a:latin typeface="Cambria Math" panose="02040503050406030204" pitchFamily="18" charset="0"/>
                              </a:rPr>
                            </m:ctrlPr>
                          </m:sSupPr>
                          <m:e>
                            <m:r>
                              <a:rPr lang="en-US" altLang="zh-CN" sz="2200" i="1">
                                <a:latin typeface="Cambria Math"/>
                              </a:rPr>
                              <m:t>𝑥</m:t>
                            </m:r>
                          </m:e>
                          <m:sup>
                            <m:r>
                              <a:rPr lang="en-US" altLang="zh-CN" sz="2200" b="0" i="1" smtClean="0">
                                <a:latin typeface="Cambria Math"/>
                              </a:rPr>
                              <m:t>2</m:t>
                            </m:r>
                          </m:sup>
                        </m:sSup>
                        <m:r>
                          <a:rPr lang="en-US" altLang="zh-CN" sz="2200" i="1">
                            <a:latin typeface="Cambria Math"/>
                            <a:ea typeface="Cambria Math"/>
                          </a:rPr>
                          <m:t>∙</m:t>
                        </m:r>
                        <m:r>
                          <a:rPr lang="en-US" altLang="zh-CN" sz="2200" i="1">
                            <a:latin typeface="Cambria Math"/>
                          </a:rPr>
                          <m:t>𝑑</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e>
                    </m:nary>
                  </m:oMath>
                </a14:m>
                <a:r>
                  <a:rPr lang="zh-CN" altLang="en-US" sz="2200" dirty="0"/>
                  <a:t> </a:t>
                </a:r>
              </a:p>
            </p:txBody>
          </p:sp>
        </mc:Choice>
        <mc:Fallback xmlns="">
          <p:sp>
            <p:nvSpPr>
              <p:cNvPr id="3" name="矩形 2"/>
              <p:cNvSpPr>
                <a:spLocks noRot="1" noChangeAspect="1" noMove="1" noResize="1" noEditPoints="1" noAdjustHandles="1" noChangeArrowheads="1" noChangeShapeType="1" noTextEdit="1"/>
              </p:cNvSpPr>
              <p:nvPr/>
            </p:nvSpPr>
            <p:spPr>
              <a:xfrm>
                <a:off x="1286635" y="1853825"/>
                <a:ext cx="2438040" cy="523541"/>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290144" y="2506408"/>
                <a:ext cx="5285806" cy="603755"/>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b="0" i="1" smtClean="0">
                            <a:latin typeface="Cambria Math"/>
                            <a:ea typeface="Cambria Math"/>
                          </a:rPr>
                          <m:t>∙</m:t>
                        </m:r>
                        <m:sSup>
                          <m:sSupPr>
                            <m:ctrlPr>
                              <a:rPr lang="en-US" altLang="zh-CN" sz="2200" b="0" i="1" smtClean="0">
                                <a:latin typeface="Cambria Math" panose="02040503050406030204" pitchFamily="18" charset="0"/>
                                <a:ea typeface="Cambria Math"/>
                              </a:rPr>
                            </m:ctrlPr>
                          </m:sSupPr>
                          <m:e>
                            <m:r>
                              <a:rPr lang="en-US" altLang="zh-CN" sz="2200" b="0" i="1" smtClean="0">
                                <a:latin typeface="Cambria Math"/>
                                <a:ea typeface="Cambria Math"/>
                              </a:rPr>
                              <m:t>𝑒</m:t>
                            </m:r>
                          </m:e>
                          <m:sup>
                            <m:r>
                              <a:rPr lang="en-US" altLang="zh-CN" sz="2200" b="0" i="1" smtClean="0">
                                <a:latin typeface="Cambria Math"/>
                                <a:ea typeface="Cambria Math"/>
                              </a:rPr>
                              <m:t>−</m:t>
                            </m:r>
                            <m:r>
                              <a:rPr lang="en-US" altLang="zh-CN" sz="2200" b="0" i="1" smtClean="0">
                                <a:latin typeface="Cambria Math"/>
                                <a:ea typeface="Cambria Math"/>
                              </a:rPr>
                              <m:t>𝜆</m:t>
                            </m:r>
                            <m:r>
                              <a:rPr lang="en-US" altLang="zh-CN" sz="2200" b="0" i="1" smtClean="0">
                                <a:latin typeface="Cambria Math"/>
                                <a:ea typeface="Cambria Math"/>
                              </a:rPr>
                              <m:t>𝑥</m:t>
                            </m:r>
                          </m:sup>
                        </m:sSup>
                        <m:d>
                          <m:dPr>
                            <m:begChr m:val="|"/>
                            <m:endChr m:val=""/>
                            <m:ctrlPr>
                              <a:rPr lang="en-US" altLang="zh-CN" sz="2200" b="0" i="1" smtClean="0">
                                <a:latin typeface="Cambria Math" panose="02040503050406030204" pitchFamily="18" charset="0"/>
                                <a:ea typeface="Cambria Math"/>
                              </a:rPr>
                            </m:ctrlPr>
                          </m:dPr>
                          <m:e>
                            <m:m>
                              <m:mPr>
                                <m:mcs>
                                  <m:mc>
                                    <m:mcPr>
                                      <m:count m:val="1"/>
                                      <m:mcJc m:val="center"/>
                                    </m:mcPr>
                                  </m:mc>
                                </m:mcs>
                                <m:ctrlPr>
                                  <a:rPr lang="en-US" altLang="zh-CN" sz="2200" b="0" i="1" smtClean="0">
                                    <a:latin typeface="Cambria Math" panose="02040503050406030204" pitchFamily="18" charset="0"/>
                                    <a:ea typeface="Cambria Math"/>
                                  </a:rPr>
                                </m:ctrlPr>
                              </m:mPr>
                              <m:mr>
                                <m:e>
                                  <m:r>
                                    <m:rPr>
                                      <m:brk m:alnAt="7"/>
                                    </m:rPr>
                                    <a:rPr lang="en-US" altLang="zh-CN" sz="2200" b="0" i="1" smtClean="0">
                                      <a:latin typeface="Cambria Math"/>
                                      <a:ea typeface="Cambria Math"/>
                                    </a:rPr>
                                    <m:t>𝑥</m:t>
                                  </m:r>
                                  <m:r>
                                    <a:rPr lang="en-US" altLang="zh-CN" sz="2200" b="0" i="1" smtClean="0">
                                      <a:latin typeface="Cambria Math"/>
                                      <a:ea typeface="Cambria Math"/>
                                    </a:rPr>
                                    <m:t>=∞</m:t>
                                  </m:r>
                                </m:e>
                              </m:mr>
                              <m:mr>
                                <m:e>
                                  <m:r>
                                    <a:rPr lang="en-US" altLang="zh-CN" sz="2200" b="0" i="1" smtClean="0">
                                      <a:latin typeface="Cambria Math"/>
                                      <a:ea typeface="Cambria Math"/>
                                    </a:rPr>
                                    <m:t>𝑥</m:t>
                                  </m:r>
                                  <m:r>
                                    <a:rPr lang="en-US" altLang="zh-CN" sz="2200" b="0" i="1" smtClean="0">
                                      <a:latin typeface="Cambria Math"/>
                                      <a:ea typeface="Cambria Math"/>
                                    </a:rPr>
                                    <m:t>=0</m:t>
                                  </m:r>
                                </m:e>
                              </m:mr>
                            </m:m>
                          </m:e>
                        </m:d>
                        <m:r>
                          <a:rPr lang="en-US" altLang="zh-CN" sz="2200" b="0" i="1" smtClean="0">
                            <a:latin typeface="Cambria Math"/>
                            <a:ea typeface="Cambria Math"/>
                          </a:rPr>
                          <m:t>−2</m:t>
                        </m:r>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r>
                              <a:rPr lang="en-US" altLang="zh-CN" sz="2200" b="0" i="1" smtClean="0">
                                <a:latin typeface="Cambria Math"/>
                              </a:rPr>
                              <m:t>𝑥</m:t>
                            </m:r>
                            <m:r>
                              <a:rPr lang="en-US" altLang="zh-CN" sz="2200" b="0" i="1" smtClean="0">
                                <a:latin typeface="Cambria Math"/>
                                <a:ea typeface="Cambria Math"/>
                              </a:rPr>
                              <m:t>∙</m:t>
                            </m:r>
                            <m:sSup>
                              <m:sSupPr>
                                <m:ctrlPr>
                                  <a:rPr lang="en-US" altLang="zh-CN" sz="2200" i="1" smtClean="0">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r>
                              <a:rPr lang="en-US" altLang="zh-CN" sz="2200" i="1">
                                <a:latin typeface="Cambria Math"/>
                              </a:rPr>
                              <m:t>𝑑𝑥</m:t>
                            </m:r>
                          </m:e>
                        </m:nary>
                      </m:e>
                    </m:d>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1290144" y="2506408"/>
                <a:ext cx="5285806" cy="60375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66890" y="3311475"/>
                <a:ext cx="2578013" cy="572914"/>
              </a:xfrm>
              <a:prstGeom prst="rect">
                <a:avLst/>
              </a:prstGeom>
            </p:spPr>
            <p:txBody>
              <a:bodyPr wrap="none">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2</m:t>
                        </m:r>
                      </m:num>
                      <m:den>
                        <m:r>
                          <a:rPr lang="en-US" altLang="zh-CN" sz="2200" b="0" i="1" smtClean="0">
                            <a:latin typeface="Cambria Math"/>
                          </a:rPr>
                          <m:t>𝜆</m:t>
                        </m:r>
                      </m:den>
                    </m:f>
                    <m:nary>
                      <m:naryPr>
                        <m:ctrlPr>
                          <a:rPr lang="en-US" altLang="zh-CN" sz="2200" i="1">
                            <a:latin typeface="Cambria Math" panose="02040503050406030204" pitchFamily="18" charset="0"/>
                          </a:rPr>
                        </m:ctrlPr>
                      </m:naryPr>
                      <m:sub>
                        <m:r>
                          <m:rPr>
                            <m:brk m:alnAt="23"/>
                          </m:rPr>
                          <a:rPr lang="en-US" altLang="zh-CN" sz="2200" i="1">
                            <a:latin typeface="Cambria Math"/>
                          </a:rPr>
                          <m:t>0</m:t>
                        </m:r>
                      </m:sub>
                      <m:sup>
                        <m:r>
                          <a:rPr lang="en-US" altLang="zh-CN" sz="2200" i="1">
                            <a:latin typeface="Cambria Math"/>
                          </a:rPr>
                          <m:t>∞</m:t>
                        </m:r>
                      </m:sup>
                      <m:e>
                        <m:r>
                          <a:rPr lang="en-US" altLang="zh-CN" sz="2200" i="1">
                            <a:latin typeface="Cambria Math"/>
                          </a:rPr>
                          <m:t>𝑥</m:t>
                        </m:r>
                        <m:r>
                          <a:rPr lang="en-US" altLang="zh-CN" sz="2200" i="1">
                            <a:latin typeface="Cambria Math"/>
                            <a:ea typeface="Cambria Math"/>
                          </a:rPr>
                          <m:t>∙</m:t>
                        </m:r>
                        <m:r>
                          <a:rPr lang="zh-CN" altLang="en-US" sz="2200" i="1">
                            <a:latin typeface="Cambria Math"/>
                          </a:rPr>
                          <m:t>𝜆</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r>
                              <a:rPr lang="zh-CN" altLang="en-US" sz="2200" i="1">
                                <a:latin typeface="Cambria Math"/>
                              </a:rPr>
                              <m:t>𝜆</m:t>
                            </m:r>
                            <m:r>
                              <a:rPr lang="en-US" altLang="zh-CN" sz="2200" i="1">
                                <a:latin typeface="Cambria Math"/>
                              </a:rPr>
                              <m:t>𝑥</m:t>
                            </m:r>
                          </m:sup>
                        </m:sSup>
                        <m:r>
                          <a:rPr lang="en-US" altLang="zh-CN" sz="2200" i="1">
                            <a:latin typeface="Cambria Math"/>
                          </a:rPr>
                          <m:t>𝑑𝑥</m:t>
                        </m:r>
                      </m:e>
                    </m:nary>
                    <m:r>
                      <a:rPr lang="en-US" altLang="zh-CN" sz="2200" b="0" i="1" smtClean="0">
                        <a:latin typeface="Cambria Math"/>
                      </a:rPr>
                      <m:t> </m:t>
                    </m:r>
                  </m:oMath>
                </a14:m>
                <a:r>
                  <a:rPr lang="zh-CN" altLang="en-US" sz="2200" dirty="0"/>
                  <a:t> </a:t>
                </a:r>
              </a:p>
            </p:txBody>
          </p:sp>
        </mc:Choice>
        <mc:Fallback xmlns="">
          <p:sp>
            <p:nvSpPr>
              <p:cNvPr id="5" name="矩形 4"/>
              <p:cNvSpPr>
                <a:spLocks noRot="1" noChangeAspect="1" noMove="1" noResize="1" noEditPoints="1" noAdjustHandles="1" noChangeArrowheads="1" noChangeShapeType="1" noTextEdit="1"/>
              </p:cNvSpPr>
              <p:nvPr/>
            </p:nvSpPr>
            <p:spPr>
              <a:xfrm>
                <a:off x="1266890" y="3311475"/>
                <a:ext cx="2578013" cy="57291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652155" y="3306136"/>
                <a:ext cx="784830" cy="572914"/>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2</m:t>
                        </m:r>
                      </m:num>
                      <m:den>
                        <m:sSup>
                          <m:sSupPr>
                            <m:ctrlPr>
                              <a:rPr lang="en-US" altLang="zh-CN" sz="2200" b="0" i="1" smtClean="0">
                                <a:latin typeface="Cambria Math" panose="02040503050406030204" pitchFamily="18" charset="0"/>
                              </a:rPr>
                            </m:ctrlPr>
                          </m:sSupPr>
                          <m:e>
                            <m:r>
                              <a:rPr lang="zh-CN" altLang="en-US" sz="2200" b="0" i="1" smtClean="0">
                                <a:latin typeface="Cambria Math"/>
                              </a:rPr>
                              <m:t>𝜆</m:t>
                            </m:r>
                          </m:e>
                          <m:sup>
                            <m:r>
                              <a:rPr lang="en-US" altLang="zh-CN" sz="2200" b="0" i="1" smtClean="0">
                                <a:latin typeface="Cambria Math"/>
                              </a:rPr>
                              <m:t>2</m:t>
                            </m:r>
                          </m:sup>
                        </m:sSup>
                      </m:den>
                    </m:f>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3652155" y="3306136"/>
                <a:ext cx="784830" cy="572914"/>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40630" y="4098163"/>
                <a:ext cx="3930050" cy="572208"/>
              </a:xfrm>
              <a:prstGeom prst="rect">
                <a:avLst/>
              </a:prstGeom>
            </p:spPr>
            <p:txBody>
              <a:bodyPr wrap="none">
                <a:spAutoFit/>
              </a:bodyPr>
              <a:lstStyle/>
              <a:p>
                <a14:m>
                  <m:oMath xmlns:m="http://schemas.openxmlformats.org/officeDocument/2006/math">
                    <m:r>
                      <a:rPr lang="en-US" altLang="zh-CN" sz="2200" b="0" i="1" smtClean="0">
                        <a:solidFill>
                          <a:srgbClr val="FF0000"/>
                        </a:solidFill>
                        <a:latin typeface="Cambria Math"/>
                      </a:rPr>
                      <m:t>𝑉</m:t>
                    </m:r>
                    <m:d>
                      <m:dPr>
                        <m:ctrlPr>
                          <a:rPr lang="en-US" altLang="zh-CN" sz="2200" b="0" i="1" smtClean="0">
                            <a:solidFill>
                              <a:srgbClr val="FF0000"/>
                            </a:solidFill>
                            <a:latin typeface="Cambria Math" panose="02040503050406030204" pitchFamily="18" charset="0"/>
                          </a:rPr>
                        </m:ctrlPr>
                      </m:dPr>
                      <m:e>
                        <m:r>
                          <a:rPr lang="en-US" altLang="zh-CN" sz="2200" b="0" i="1" smtClean="0">
                            <a:solidFill>
                              <a:srgbClr val="FF0000"/>
                            </a:solidFill>
                            <a:latin typeface="Cambria Math"/>
                          </a:rPr>
                          <m:t>𝑋</m:t>
                        </m:r>
                      </m:e>
                    </m:d>
                    <m:r>
                      <a:rPr lang="en-US" altLang="zh-CN" sz="2200" b="0" i="1" smtClean="0">
                        <a:solidFill>
                          <a:srgbClr val="FF0000"/>
                        </a:solidFill>
                        <a:latin typeface="Cambria Math"/>
                      </a:rPr>
                      <m:t>=</m:t>
                    </m:r>
                    <m:r>
                      <a:rPr lang="en-US" altLang="zh-CN" sz="2200" i="1">
                        <a:solidFill>
                          <a:srgbClr val="FF0000"/>
                        </a:solidFill>
                        <a:latin typeface="Cambria Math"/>
                      </a:rPr>
                      <m:t>𝐸</m:t>
                    </m:r>
                    <m:d>
                      <m:dPr>
                        <m:ctrlPr>
                          <a:rPr lang="en-US" altLang="zh-CN" sz="2200" i="1">
                            <a:solidFill>
                              <a:srgbClr val="FF0000"/>
                            </a:solidFill>
                            <a:latin typeface="Cambria Math" panose="02040503050406030204" pitchFamily="18" charset="0"/>
                          </a:rPr>
                        </m:ctrlPr>
                      </m:dPr>
                      <m:e>
                        <m:sSup>
                          <m:sSupPr>
                            <m:ctrlPr>
                              <a:rPr lang="en-US" altLang="zh-CN" sz="2200" i="1">
                                <a:solidFill>
                                  <a:srgbClr val="FF0000"/>
                                </a:solidFill>
                                <a:latin typeface="Cambria Math" panose="02040503050406030204" pitchFamily="18" charset="0"/>
                              </a:rPr>
                            </m:ctrlPr>
                          </m:sSupPr>
                          <m:e>
                            <m:r>
                              <a:rPr lang="en-US" altLang="zh-CN" sz="2200" i="1">
                                <a:solidFill>
                                  <a:srgbClr val="FF0000"/>
                                </a:solidFill>
                                <a:latin typeface="Cambria Math"/>
                              </a:rPr>
                              <m:t>𝑋</m:t>
                            </m:r>
                          </m:e>
                          <m:sup>
                            <m:r>
                              <a:rPr lang="en-US" altLang="zh-CN" sz="2200" i="1">
                                <a:solidFill>
                                  <a:srgbClr val="FF0000"/>
                                </a:solidFill>
                                <a:latin typeface="Cambria Math"/>
                              </a:rPr>
                              <m:t>2</m:t>
                            </m:r>
                          </m:sup>
                        </m:sSup>
                      </m:e>
                    </m:d>
                    <m:r>
                      <a:rPr lang="en-US" altLang="zh-CN" sz="2200" b="0" i="1" smtClean="0">
                        <a:solidFill>
                          <a:srgbClr val="FF0000"/>
                        </a:solidFill>
                        <a:latin typeface="Cambria Math"/>
                      </a:rPr>
                      <m:t>−</m:t>
                    </m:r>
                    <m:r>
                      <a:rPr lang="en-US" altLang="zh-CN" sz="2200" b="0" i="1" smtClean="0">
                        <a:solidFill>
                          <a:srgbClr val="FF0000"/>
                        </a:solidFill>
                        <a:latin typeface="Cambria Math"/>
                      </a:rPr>
                      <m:t>𝐸</m:t>
                    </m:r>
                    <m:sSup>
                      <m:sSupPr>
                        <m:ctrlPr>
                          <a:rPr lang="en-US" altLang="zh-CN" sz="2200" b="0" i="1" smtClean="0">
                            <a:solidFill>
                              <a:srgbClr val="FF0000"/>
                            </a:solidFill>
                            <a:latin typeface="Cambria Math" panose="02040503050406030204" pitchFamily="18" charset="0"/>
                          </a:rPr>
                        </m:ctrlPr>
                      </m:sSupPr>
                      <m:e>
                        <m:d>
                          <m:dPr>
                            <m:ctrlPr>
                              <a:rPr lang="en-US" altLang="zh-CN" sz="2200" b="0" i="1" smtClean="0">
                                <a:solidFill>
                                  <a:srgbClr val="FF0000"/>
                                </a:solidFill>
                                <a:latin typeface="Cambria Math" panose="02040503050406030204" pitchFamily="18" charset="0"/>
                              </a:rPr>
                            </m:ctrlPr>
                          </m:dPr>
                          <m:e>
                            <m:r>
                              <a:rPr lang="en-US" altLang="zh-CN" sz="2200" b="0" i="1" smtClean="0">
                                <a:solidFill>
                                  <a:srgbClr val="FF0000"/>
                                </a:solidFill>
                                <a:latin typeface="Cambria Math"/>
                              </a:rPr>
                              <m:t>𝑋</m:t>
                            </m:r>
                          </m:e>
                        </m:d>
                      </m:e>
                      <m:sup>
                        <m:r>
                          <a:rPr lang="en-US" altLang="zh-CN" sz="2200" b="0" i="1" smtClean="0">
                            <a:solidFill>
                              <a:srgbClr val="FF0000"/>
                            </a:solidFill>
                            <a:latin typeface="Cambria Math"/>
                          </a:rPr>
                          <m:t>2</m:t>
                        </m:r>
                      </m:sup>
                    </m:sSup>
                    <m:r>
                      <a:rPr lang="en-US" altLang="zh-CN" sz="2200" b="0" i="1" smtClean="0">
                        <a:solidFill>
                          <a:srgbClr val="FF0000"/>
                        </a:solidFill>
                        <a:latin typeface="Cambria Math"/>
                      </a:rPr>
                      <m:t>=</m:t>
                    </m:r>
                    <m:f>
                      <m:fPr>
                        <m:ctrlPr>
                          <a:rPr lang="en-US" altLang="zh-CN" sz="2200" b="0" i="1" smtClean="0">
                            <a:solidFill>
                              <a:srgbClr val="FF0000"/>
                            </a:solidFill>
                            <a:latin typeface="Cambria Math" panose="02040503050406030204" pitchFamily="18" charset="0"/>
                          </a:rPr>
                        </m:ctrlPr>
                      </m:fPr>
                      <m:num>
                        <m:r>
                          <a:rPr lang="en-US" altLang="zh-CN" sz="2200" b="0" i="1" smtClean="0">
                            <a:solidFill>
                              <a:srgbClr val="FF0000"/>
                            </a:solidFill>
                            <a:latin typeface="Cambria Math"/>
                          </a:rPr>
                          <m:t>1</m:t>
                        </m:r>
                      </m:num>
                      <m:den>
                        <m:sSup>
                          <m:sSupPr>
                            <m:ctrlPr>
                              <a:rPr lang="en-US" altLang="zh-CN" sz="2200" b="0" i="1" smtClean="0">
                                <a:solidFill>
                                  <a:srgbClr val="FF0000"/>
                                </a:solidFill>
                                <a:latin typeface="Cambria Math" panose="02040503050406030204" pitchFamily="18" charset="0"/>
                              </a:rPr>
                            </m:ctrlPr>
                          </m:sSupPr>
                          <m:e>
                            <m:r>
                              <a:rPr lang="en-US" altLang="zh-CN" sz="2200" b="0" i="1" smtClean="0">
                                <a:solidFill>
                                  <a:srgbClr val="FF0000"/>
                                </a:solidFill>
                                <a:latin typeface="Cambria Math"/>
                              </a:rPr>
                              <m:t>𝜆</m:t>
                            </m:r>
                          </m:e>
                          <m:sup>
                            <m:r>
                              <a:rPr lang="en-US" altLang="zh-CN" sz="2200" b="0" i="1" smtClean="0">
                                <a:solidFill>
                                  <a:srgbClr val="FF0000"/>
                                </a:solidFill>
                                <a:latin typeface="Cambria Math"/>
                              </a:rPr>
                              <m:t>2</m:t>
                            </m:r>
                          </m:sup>
                        </m:sSup>
                      </m:den>
                    </m:f>
                    <m:r>
                      <a:rPr lang="en-US" altLang="zh-CN" sz="2200" i="1">
                        <a:solidFill>
                          <a:srgbClr val="FF0000"/>
                        </a:solidFill>
                        <a:latin typeface="Cambria Math"/>
                      </a:rPr>
                      <m:t> </m:t>
                    </m:r>
                    <m:r>
                      <a:rPr lang="en-US" altLang="zh-CN" sz="2200" b="0" i="1" smtClean="0">
                        <a:solidFill>
                          <a:srgbClr val="FF0000"/>
                        </a:solidFill>
                        <a:latin typeface="Cambria Math"/>
                      </a:rPr>
                      <m:t>  </m:t>
                    </m:r>
                  </m:oMath>
                </a14:m>
                <a:r>
                  <a:rPr lang="zh-CN" altLang="en-US" sz="2200" dirty="0">
                    <a:solidFill>
                      <a:srgbClr val="FF0000"/>
                    </a:solidFill>
                  </a:rPr>
                  <a:t>  </a:t>
                </a:r>
              </a:p>
            </p:txBody>
          </p:sp>
        </mc:Choice>
        <mc:Fallback xmlns="">
          <p:sp>
            <p:nvSpPr>
              <p:cNvPr id="7" name="矩形 6"/>
              <p:cNvSpPr>
                <a:spLocks noRot="1" noChangeAspect="1" noMove="1" noResize="1" noEditPoints="1" noAdjustHandles="1" noChangeArrowheads="1" noChangeShapeType="1" noTextEdit="1"/>
              </p:cNvSpPr>
              <p:nvPr/>
            </p:nvSpPr>
            <p:spPr>
              <a:xfrm>
                <a:off x="540630" y="4098163"/>
                <a:ext cx="3930050" cy="572208"/>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41529" y="4914165"/>
                <a:ext cx="8325925" cy="910762"/>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Both the mean and standard deviation of the exponential distribution equal </a:t>
                </a:r>
                <a14:m>
                  <m:oMath xmlns:m="http://schemas.openxmlformats.org/officeDocument/2006/math">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𝜆</m:t>
                        </m:r>
                      </m:den>
                    </m:f>
                  </m:oMath>
                </a14:m>
                <a:r>
                  <a:rPr lang="en-US" altLang="zh-CN" sz="2200" dirty="0">
                    <a:latin typeface="Times New Roman" panose="02020603050405020304" pitchFamily="18" charset="0"/>
                    <a:cs typeface="Times New Roman" panose="02020603050405020304" pitchFamily="18" charset="0"/>
                  </a:rPr>
                  <a:t> .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41529" y="4914165"/>
                <a:ext cx="8325925" cy="910762"/>
              </a:xfrm>
              <a:prstGeom prst="rect">
                <a:avLst/>
              </a:prstGeom>
              <a:blipFill>
                <a:blip r:embed="rId8"/>
                <a:stretch>
                  <a:fillRect l="-952" t="-4667" r="-952" b="-4667"/>
                </a:stretch>
              </a:blipFill>
            </p:spPr>
            <p:txBody>
              <a:bodyPr/>
              <a:lstStyle/>
              <a:p>
                <a:r>
                  <a:rPr lang="zh-CN" altLang="en-US">
                    <a:noFill/>
                  </a:rPr>
                  <a:t> </a:t>
                </a:r>
              </a:p>
            </p:txBody>
          </p:sp>
        </mc:Fallback>
      </mc:AlternateContent>
      <p:sp>
        <p:nvSpPr>
          <p:cNvPr id="9" name="幻灯片编号占位符 8"/>
          <p:cNvSpPr>
            <a:spLocks noGrp="1"/>
          </p:cNvSpPr>
          <p:nvPr>
            <p:ph type="sldNum" sz="quarter" idx="11"/>
          </p:nvPr>
        </p:nvSpPr>
        <p:spPr/>
        <p:txBody>
          <a:bodyPr/>
          <a:lstStyle/>
          <a:p>
            <a:pPr>
              <a:defRPr/>
            </a:pPr>
            <a:fld id="{DF2308B0-52A9-437D-9700-D7B37876F5B1}" type="slidenum">
              <a:rPr lang="zh-CN" altLang="en-US" smtClean="0"/>
              <a:pPr>
                <a:defRPr/>
              </a:pPr>
              <a:t>59</a:t>
            </a:fld>
            <a:endParaRPr lang="en-US" altLang="zh-CN" dirty="0"/>
          </a:p>
        </p:txBody>
      </p:sp>
    </p:spTree>
    <p:extLst>
      <p:ext uri="{BB962C8B-B14F-4D97-AF65-F5344CB8AC3E}">
        <p14:creationId xmlns:p14="http://schemas.microsoft.com/office/powerpoint/2010/main" val="45856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1" y="998730"/>
            <a:ext cx="8505945"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We have introduced the important role of probability mass function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for discrete random variables. </a:t>
            </a:r>
            <a:endParaRPr lang="zh-CN" alt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1521" y="1808820"/>
            <a:ext cx="8415934"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plays the same role as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Once we get it, we can calculate the probability of interest.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251520" y="2663915"/>
                <a:ext cx="8415934"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each possible value is assigned positive probability. However if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for any real number </a:t>
                </a:r>
                <a14:m>
                  <m:oMath xmlns:m="http://schemas.openxmlformats.org/officeDocument/2006/math">
                    <m:r>
                      <a:rPr lang="en-US" altLang="zh-CN" sz="2200" b="0" i="1" smtClean="0">
                        <a:latin typeface="Cambria Math"/>
                      </a:rPr>
                      <m:t>𝑐</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51520" y="2663915"/>
                <a:ext cx="8415934" cy="769441"/>
              </a:xfrm>
              <a:prstGeom prst="rect">
                <a:avLst/>
              </a:prstGeom>
              <a:blipFill>
                <a:blip r:embed="rId2"/>
                <a:stretch>
                  <a:fillRect l="-941" t="-5556" r="-941"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184151" y="3564015"/>
                <a:ext cx="3544560" cy="52437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𝑐</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𝑐</m:t>
                        </m:r>
                      </m:sub>
                      <m:sup>
                        <m:r>
                          <a:rPr lang="en-US" altLang="zh-CN" sz="2200" b="0" i="1" smtClean="0">
                            <a:latin typeface="Cambria Math"/>
                          </a:rPr>
                          <m:t>𝑐</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=0</m:t>
                    </m:r>
                  </m:oMath>
                </a14:m>
                <a:r>
                  <a:rPr lang="en-US" altLang="zh-CN" sz="2200" dirty="0">
                    <a:latin typeface="+mj-lt"/>
                  </a:rPr>
                  <a:t>.</a:t>
                </a:r>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2184151" y="3564015"/>
                <a:ext cx="3544560" cy="524374"/>
              </a:xfrm>
              <a:prstGeom prst="rect">
                <a:avLst/>
              </a:prstGeom>
              <a:blipFill rotWithShape="1">
                <a:blip r:embed="rId3"/>
                <a:stretch>
                  <a:fillRect b="-12791"/>
                </a:stretch>
              </a:blipFill>
            </p:spPr>
            <p:txBody>
              <a:bodyPr/>
              <a:lstStyle/>
              <a:p>
                <a:r>
                  <a:rPr lang="zh-CN" altLang="en-US">
                    <a:noFill/>
                  </a:rPr>
                  <a:t> </a:t>
                </a:r>
              </a:p>
            </p:txBody>
          </p:sp>
        </mc:Fallback>
      </mc:AlternateContent>
      <p:sp>
        <p:nvSpPr>
          <p:cNvPr id="11" name="TextBox 10"/>
          <p:cNvSpPr txBox="1"/>
          <p:nvPr/>
        </p:nvSpPr>
        <p:spPr>
          <a:xfrm>
            <a:off x="251520" y="4194085"/>
            <a:ext cx="562562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And this will result that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590909" y="4624972"/>
                <a:ext cx="802091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𝑏</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𝑎</m:t>
                        </m:r>
                        <m:r>
                          <a:rPr lang="en-US" altLang="zh-CN" sz="2200" b="0" i="1" smtClean="0">
                            <a:latin typeface="Cambria Math"/>
                            <a:ea typeface="Cambria Math"/>
                          </a:rPr>
                          <m:t>&lt;</m:t>
                        </m:r>
                        <m:r>
                          <a:rPr lang="en-US" altLang="zh-CN" sz="2200" b="0" i="1" smtClean="0">
                            <a:latin typeface="Cambria Math"/>
                            <a:ea typeface="Cambria Math"/>
                          </a:rPr>
                          <m:t>𝑋</m:t>
                        </m:r>
                        <m:r>
                          <a:rPr lang="en-US" altLang="zh-CN" sz="2200" b="0" i="1" smtClean="0">
                            <a:latin typeface="Cambria Math"/>
                            <a:ea typeface="Cambria Math"/>
                          </a:rPr>
                          <m:t>&lt;</m:t>
                        </m:r>
                        <m:r>
                          <a:rPr lang="en-US" altLang="zh-CN" sz="2200" b="0" i="1" smtClean="0">
                            <a:latin typeface="Cambria Math"/>
                            <a:ea typeface="Cambria Math"/>
                          </a:rPr>
                          <m:t>𝑏</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&lt;</m:t>
                        </m:r>
                        <m:r>
                          <a:rPr lang="en-US" altLang="zh-CN" sz="2200" b="0" i="1" smtClean="0">
                            <a:latin typeface="Cambria Math"/>
                            <a:ea typeface="Cambria Math"/>
                          </a:rPr>
                          <m:t>𝑏</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𝑎</m:t>
                    </m:r>
                    <m:r>
                      <a:rPr lang="en-US" altLang="zh-CN" sz="2200" b="0" i="1" smtClean="0">
                        <a:latin typeface="Cambria Math"/>
                      </a:rPr>
                      <m:t>&lt;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𝑏</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90909" y="4624972"/>
                <a:ext cx="8020914" cy="430887"/>
              </a:xfrm>
              <a:prstGeom prst="rect">
                <a:avLst/>
              </a:prstGeom>
              <a:blipFill rotWithShape="1">
                <a:blip r:embed="rId4"/>
                <a:stretch>
                  <a:fillRect l="-76" t="-714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1521" y="5274204"/>
                <a:ext cx="850594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discrete and both </a:t>
                </a:r>
                <a14:m>
                  <m:oMath xmlns:m="http://schemas.openxmlformats.org/officeDocument/2006/math">
                    <m:r>
                      <a:rPr lang="en-US" altLang="zh-CN" sz="2200" i="1" dirty="0" smtClean="0">
                        <a:latin typeface="Cambria Math"/>
                      </a:rPr>
                      <m:t>𝑎</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𝑏</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possible values, then all the above probabilities are different.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251521" y="5274204"/>
                <a:ext cx="8505946" cy="769441"/>
              </a:xfrm>
              <a:prstGeom prst="rect">
                <a:avLst/>
              </a:prstGeom>
              <a:blipFill>
                <a:blip r:embed="rId5"/>
                <a:stretch>
                  <a:fillRect l="-931" t="-5556" r="-860" b="-15873"/>
                </a:stretch>
              </a:blipFill>
            </p:spPr>
            <p:txBody>
              <a:bodyPr/>
              <a:lstStyle/>
              <a:p>
                <a:r>
                  <a:rPr lang="zh-CN" altLang="en-US">
                    <a:noFill/>
                  </a:rPr>
                  <a:t> </a:t>
                </a:r>
              </a:p>
            </p:txBody>
          </p:sp>
        </mc:Fallback>
      </mc:AlternateContent>
      <p:sp>
        <p:nvSpPr>
          <p:cNvPr id="4" name="Slide Number Placeholder 3"/>
          <p:cNvSpPr>
            <a:spLocks noGrp="1"/>
          </p:cNvSpPr>
          <p:nvPr>
            <p:ph type="sldNum" sz="quarter" idx="11"/>
          </p:nvPr>
        </p:nvSpPr>
        <p:spPr/>
        <p:txBody>
          <a:bodyPr/>
          <a:lstStyle/>
          <a:p>
            <a:pPr>
              <a:defRPr/>
            </a:pPr>
            <a:fld id="{DF2308B0-52A9-437D-9700-D7B37876F5B1}" type="slidenum">
              <a:rPr lang="zh-CN" altLang="en-US" smtClean="0"/>
              <a:pPr>
                <a:defRPr/>
              </a:pPr>
              <a:t>6</a:t>
            </a:fld>
            <a:endParaRPr lang="en-US" altLang="zh-CN" dirty="0"/>
          </a:p>
        </p:txBody>
      </p:sp>
    </p:spTree>
    <p:extLst>
      <p:ext uri="{BB962C8B-B14F-4D97-AF65-F5344CB8AC3E}">
        <p14:creationId xmlns:p14="http://schemas.microsoft.com/office/powerpoint/2010/main" val="28120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515" y="1260823"/>
            <a:ext cx="5355595"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a:t>
            </a:r>
            <a:r>
              <a:rPr lang="en-US" altLang="zh-CN" sz="2200" dirty="0" err="1">
                <a:solidFill>
                  <a:srgbClr val="FF0000"/>
                </a:solidFill>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of the exponential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20930" y="3068960"/>
                <a:ext cx="4656339" cy="847540"/>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And thus </a:t>
                </a:r>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𝜆</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m>
                          <m:mPr>
                            <m:mcs>
                              <m:mc>
                                <m:mcPr>
                                  <m:count m:val="2"/>
                                  <m:mcJc m:val="center"/>
                                </m:mcPr>
                              </m:mc>
                            </m:mcs>
                            <m:ctrlPr>
                              <a:rPr lang="en-US" altLang="zh-CN" sz="2200" b="0" i="1" smtClean="0">
                                <a:latin typeface="Cambria Math" panose="02040503050406030204" pitchFamily="18" charset="0"/>
                              </a:rPr>
                            </m:ctrlPr>
                          </m:mPr>
                          <m:mr>
                            <m:e>
                              <m:r>
                                <m:rPr>
                                  <m:brk m:alnAt="7"/>
                                </m:rPr>
                                <a:rPr lang="en-US" altLang="zh-CN" sz="2200" b="0" i="1" smtClean="0">
                                  <a:latin typeface="Cambria Math"/>
                                </a:rPr>
                                <m:t>0</m:t>
                              </m:r>
                            </m:e>
                            <m:e>
                              <m:r>
                                <a:rPr lang="en-US" altLang="zh-CN" sz="2200" b="0" i="1" smtClean="0">
                                  <a:latin typeface="Cambria Math"/>
                                </a:rPr>
                                <m:t>𝑥</m:t>
                              </m:r>
                              <m:r>
                                <a:rPr lang="en-US" altLang="zh-CN" sz="2200" b="0" i="1" smtClean="0">
                                  <a:latin typeface="Cambria Math"/>
                                  <a:ea typeface="Cambria Math"/>
                                </a:rPr>
                                <m:t>≤0</m:t>
                              </m:r>
                            </m:e>
                          </m:mr>
                          <m:m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r>
                                    <a:rPr lang="en-US" altLang="zh-CN" sz="2200" b="0" i="1" smtClean="0">
                                      <a:latin typeface="Cambria Math"/>
                                    </a:rPr>
                                    <m:t>𝑥</m:t>
                                  </m:r>
                                </m:sup>
                              </m:sSup>
                            </m:e>
                            <m:e>
                              <m:r>
                                <a:rPr lang="en-US" altLang="zh-CN" sz="2200" b="0" i="1" smtClean="0">
                                  <a:latin typeface="Cambria Math"/>
                                </a:rPr>
                                <m:t>𝑥</m:t>
                              </m:r>
                              <m:r>
                                <a:rPr lang="en-US" altLang="zh-CN" sz="2200" b="0" i="1" smtClean="0">
                                  <a:latin typeface="Cambria Math"/>
                                </a:rPr>
                                <m:t>&gt;0</m:t>
                              </m:r>
                            </m:e>
                          </m:mr>
                        </m:m>
                      </m:e>
                    </m:d>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20930" y="3068960"/>
                <a:ext cx="4656339" cy="847540"/>
              </a:xfrm>
              <a:prstGeom prst="rect">
                <a:avLst/>
              </a:prstGeom>
              <a:blipFill>
                <a:blip r:embed="rId2"/>
                <a:stretch>
                  <a:fillRect l="-1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19391" y="1858122"/>
                <a:ext cx="238526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smtClean="0">
                        <a:latin typeface="Cambria Math"/>
                      </a:rPr>
                      <m:t>𝑥</m:t>
                    </m:r>
                    <m:r>
                      <a:rPr lang="en-US" altLang="zh-CN" sz="2200" b="0" i="1" smtClean="0">
                        <a:latin typeface="Cambria Math"/>
                      </a:rPr>
                      <m:t>&gt;0</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9391" y="1858122"/>
                <a:ext cx="2385265" cy="430887"/>
              </a:xfrm>
              <a:prstGeom prst="rect">
                <a:avLst/>
              </a:prstGeom>
              <a:blipFill>
                <a:blip r:embed="rId3"/>
                <a:stretch>
                  <a:fillRect l="-3316"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4051" y="2409314"/>
                <a:ext cx="4883709" cy="52463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𝜆</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𝑥</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𝑦</m:t>
                            </m:r>
                            <m:r>
                              <a:rPr lang="en-US" altLang="zh-CN" sz="2200" b="0" i="1" smtClean="0">
                                <a:latin typeface="Cambria Math"/>
                              </a:rPr>
                              <m:t>;</m:t>
                            </m:r>
                            <m:r>
                              <a:rPr lang="en-US" altLang="zh-CN" sz="2200" b="0" i="1" smtClean="0">
                                <a:latin typeface="Cambria Math"/>
                              </a:rPr>
                              <m:t>𝜆</m:t>
                            </m:r>
                          </m:e>
                        </m:d>
                        <m:r>
                          <a:rPr lang="en-US" altLang="zh-CN" sz="2200" b="0" i="1" smtClean="0">
                            <a:latin typeface="Cambria Math"/>
                          </a:rPr>
                          <m:t>𝑑𝑦</m:t>
                        </m:r>
                      </m:e>
                    </m:nary>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0</m:t>
                        </m:r>
                      </m:sub>
                      <m:sup>
                        <m:r>
                          <a:rPr lang="en-US" altLang="zh-CN" sz="2200" b="0" i="1" smtClean="0">
                            <a:latin typeface="Cambria Math"/>
                          </a:rPr>
                          <m:t>𝑥</m:t>
                        </m:r>
                      </m:sup>
                      <m:e>
                        <m:r>
                          <a:rPr lang="en-US" altLang="zh-CN" sz="2200" b="0" i="1" smtClean="0">
                            <a:latin typeface="Cambria Math"/>
                          </a:rPr>
                          <m:t>𝜆</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r>
                              <a:rPr lang="en-US" altLang="zh-CN" sz="2200" b="0" i="1" smtClean="0">
                                <a:latin typeface="Cambria Math"/>
                              </a:rPr>
                              <m:t>𝑦</m:t>
                            </m:r>
                          </m:sup>
                        </m:sSup>
                        <m:r>
                          <a:rPr lang="en-US" altLang="zh-CN" sz="2200" b="0" i="1" smtClean="0">
                            <a:latin typeface="Cambria Math"/>
                          </a:rPr>
                          <m:t>𝑑𝑦</m:t>
                        </m:r>
                      </m:e>
                    </m:nary>
                  </m:oMath>
                </a14:m>
                <a:r>
                  <a:rPr lang="zh-CN" altLang="en-US" sz="2200" dirty="0">
                    <a:latin typeface="Times New Roman" panose="02020603050405020304" pitchFamily="18" charset="0"/>
                    <a:cs typeface="Times New Roman" panose="02020603050405020304" pitchFamily="18"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324051" y="2409314"/>
                <a:ext cx="4883709" cy="524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77045" y="2457515"/>
                <a:ext cx="1815497" cy="446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r>
                            <a:rPr lang="en-US" altLang="zh-CN" sz="2200" b="0" i="1" smtClean="0">
                              <a:latin typeface="Cambria Math"/>
                            </a:rPr>
                            <m:t>𝑥</m:t>
                          </m:r>
                        </m:sup>
                      </m:sSup>
                      <m:r>
                        <a:rPr lang="en-US" altLang="zh-CN" sz="2200" b="0" i="1" smtClean="0">
                          <a:latin typeface="Cambria Math"/>
                        </a:rPr>
                        <m:t>+1</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77045" y="2457515"/>
                <a:ext cx="1815497" cy="446854"/>
              </a:xfrm>
              <a:prstGeom prst="rect">
                <a:avLst/>
              </a:prstGeom>
              <a:blipFill rotWithShape="1">
                <a:blip r:embed="rId5"/>
                <a:stretch>
                  <a:fillRect/>
                </a:stretch>
              </a:blipFill>
            </p:spPr>
            <p:txBody>
              <a:bodyPr/>
              <a:lstStyle/>
              <a:p>
                <a:r>
                  <a:rPr lang="zh-CN" altLang="en-US">
                    <a:noFill/>
                  </a:rPr>
                  <a:t> </a:t>
                </a:r>
              </a:p>
            </p:txBody>
          </p:sp>
        </mc:Fallback>
      </mc:AlternateContent>
      <p:sp>
        <p:nvSpPr>
          <p:cNvPr id="7" name="幻灯片编号占位符 6"/>
          <p:cNvSpPr>
            <a:spLocks noGrp="1"/>
          </p:cNvSpPr>
          <p:nvPr>
            <p:ph type="sldNum" sz="quarter" idx="11"/>
          </p:nvPr>
        </p:nvSpPr>
        <p:spPr/>
        <p:txBody>
          <a:bodyPr/>
          <a:lstStyle/>
          <a:p>
            <a:pPr>
              <a:defRPr/>
            </a:pPr>
            <a:fld id="{DF2308B0-52A9-437D-9700-D7B37876F5B1}" type="slidenum">
              <a:rPr lang="zh-CN" altLang="en-US" smtClean="0"/>
              <a:pPr>
                <a:defRPr/>
              </a:pPr>
              <a:t>60</a:t>
            </a:fld>
            <a:endParaRPr lang="en-US" altLang="zh-CN" dirty="0"/>
          </a:p>
        </p:txBody>
      </p:sp>
    </p:spTree>
    <p:extLst>
      <p:ext uri="{BB962C8B-B14F-4D97-AF65-F5344CB8AC3E}">
        <p14:creationId xmlns:p14="http://schemas.microsoft.com/office/powerpoint/2010/main" val="190345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006" y="1223755"/>
            <a:ext cx="8352420" cy="769441"/>
          </a:xfrm>
          <a:prstGeom prst="rect">
            <a:avLst/>
          </a:prstGeom>
          <a:noFill/>
        </p:spPr>
        <p:txBody>
          <a:bodyPr wrap="square" rtlCol="0">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Example</a:t>
            </a:r>
            <a:r>
              <a:rPr lang="en-US" altLang="zh-CN" sz="2200" dirty="0">
                <a:latin typeface="Times New Roman" panose="02020603050405020304" pitchFamily="18" charset="0"/>
                <a:cs typeface="Times New Roman" panose="02020603050405020304" pitchFamily="18" charset="0"/>
              </a:rPr>
              <a:t> Suppose the distribution of stress range in certain bridge connections is the exponential distribution with mean value </a:t>
            </a:r>
            <a:r>
              <a:rPr lang="en-US" altLang="zh-CN" sz="2200" i="0" dirty="0">
                <a:latin typeface="Times New Roman" panose="02020603050405020304" pitchFamily="18" charset="0"/>
                <a:cs typeface="Times New Roman" panose="02020603050405020304" pitchFamily="18" charset="0"/>
              </a:rPr>
              <a:t>6</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Mpa</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97955" y="2618910"/>
                <a:ext cx="6544549" cy="572529"/>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𝜆</m:t>
                        </m:r>
                      </m:den>
                    </m:f>
                    <m:r>
                      <a:rPr lang="en-US" altLang="zh-CN" sz="2200" b="0" i="1" smtClean="0">
                        <a:latin typeface="Cambria Math"/>
                      </a:rPr>
                      <m:t>=6</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implies that </a:t>
                </a:r>
                <a14:m>
                  <m:oMath xmlns:m="http://schemas.openxmlformats.org/officeDocument/2006/math">
                    <m:r>
                      <a:rPr lang="en-US" altLang="zh-CN" sz="2200" b="0" i="1" smtClean="0">
                        <a:latin typeface="Cambria Math"/>
                      </a:rPr>
                      <m:t>𝜆</m:t>
                    </m:r>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6</m:t>
                        </m:r>
                      </m:den>
                    </m:f>
                    <m:r>
                      <a:rPr lang="en-US" altLang="zh-CN" sz="2200" b="0" i="0" smtClean="0">
                        <a:latin typeface="Cambria Math"/>
                      </a:rPr>
                      <m:t>=0.1667.</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97955" y="2618910"/>
                <a:ext cx="6544549" cy="572529"/>
              </a:xfrm>
              <a:prstGeom prst="rect">
                <a:avLst/>
              </a:prstGeom>
              <a:blipFill>
                <a:blip r:embed="rId2"/>
                <a:stretch>
                  <a:fillRect l="-1212"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0052" y="1943835"/>
                <a:ext cx="8427403"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What’s the probability that stress range is at most </a:t>
                </a:r>
                <a14:m>
                  <m:oMath xmlns:m="http://schemas.openxmlformats.org/officeDocument/2006/math">
                    <m:r>
                      <a:rPr lang="en-US" altLang="zh-CN" sz="2200" i="1" dirty="0" smtClean="0">
                        <a:latin typeface="Cambria Math"/>
                      </a:rPr>
                      <m:t>10</m:t>
                    </m:r>
                  </m:oMath>
                </a14:m>
                <a:r>
                  <a:rPr lang="en-US" altLang="zh-CN" sz="2200" dirty="0">
                    <a:latin typeface="Times New Roman" panose="02020603050405020304" pitchFamily="18" charset="0"/>
                    <a:cs typeface="Times New Roman" panose="02020603050405020304" pitchFamily="18" charset="0"/>
                  </a:rPr>
                  <a:t> Mpa?</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40052" y="1943835"/>
                <a:ext cx="8427403" cy="430887"/>
              </a:xfrm>
              <a:prstGeom prst="rect">
                <a:avLst/>
              </a:prstGeom>
              <a:blipFill>
                <a:blip r:embed="rId3"/>
                <a:stretch>
                  <a:fillRect l="-940"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3790" y="3313148"/>
                <a:ext cx="7872668"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≤10</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10;0.1667</m:t>
                        </m:r>
                      </m:e>
                    </m:d>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−1.667</m:t>
                        </m:r>
                      </m:sup>
                    </m:sSup>
                    <m:r>
                      <a:rPr lang="en-US" altLang="zh-CN" sz="2200" b="0" i="1" smtClean="0">
                        <a:latin typeface="Cambria Math"/>
                      </a:rPr>
                      <m:t>=1−0.189=0.811</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3790" y="3313148"/>
                <a:ext cx="7872668" cy="430887"/>
              </a:xfrm>
              <a:prstGeom prst="rect">
                <a:avLst/>
              </a:prstGeom>
              <a:blipFill rotWithShape="1">
                <a:blip r:embed="rId4"/>
                <a:stretch>
                  <a:fillRect t="-7042" r="-155" b="-28169"/>
                </a:stretch>
              </a:blipFill>
            </p:spPr>
            <p:txBody>
              <a:bodyPr/>
              <a:lstStyle/>
              <a:p>
                <a:r>
                  <a:rPr lang="zh-CN" altLang="en-US">
                    <a:noFill/>
                  </a:rPr>
                  <a:t> </a:t>
                </a:r>
              </a:p>
            </p:txBody>
          </p:sp>
        </mc:Fallback>
      </mc:AlternateContent>
      <p:sp>
        <p:nvSpPr>
          <p:cNvPr id="6" name="幻灯片编号占位符 5"/>
          <p:cNvSpPr>
            <a:spLocks noGrp="1"/>
          </p:cNvSpPr>
          <p:nvPr>
            <p:ph type="sldNum" sz="quarter" idx="11"/>
          </p:nvPr>
        </p:nvSpPr>
        <p:spPr/>
        <p:txBody>
          <a:bodyPr/>
          <a:lstStyle/>
          <a:p>
            <a:pPr>
              <a:defRPr/>
            </a:pPr>
            <a:fld id="{DF2308B0-52A9-437D-9700-D7B37876F5B1}" type="slidenum">
              <a:rPr lang="zh-CN" altLang="en-US" smtClean="0"/>
              <a:pPr>
                <a:defRPr/>
              </a:pPr>
              <a:t>61</a:t>
            </a:fld>
            <a:endParaRPr lang="en-US" altLang="zh-CN" dirty="0"/>
          </a:p>
        </p:txBody>
      </p:sp>
    </p:spTree>
    <p:extLst>
      <p:ext uri="{BB962C8B-B14F-4D97-AF65-F5344CB8AC3E}">
        <p14:creationId xmlns:p14="http://schemas.microsoft.com/office/powerpoint/2010/main" val="2647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282" y="953725"/>
            <a:ext cx="553869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a:t>
            </a:r>
            <a:r>
              <a:rPr lang="en-US" altLang="zh-CN" sz="2200" dirty="0">
                <a:solidFill>
                  <a:srgbClr val="FF0000"/>
                </a:solidFill>
                <a:latin typeface="Times New Roman" panose="02020603050405020304" pitchFamily="18" charset="0"/>
                <a:cs typeface="Times New Roman" panose="02020603050405020304" pitchFamily="18" charset="0"/>
              </a:rPr>
              <a:t> application </a:t>
            </a:r>
            <a:r>
              <a:rPr lang="en-US" altLang="zh-CN" sz="2200" dirty="0">
                <a:latin typeface="Times New Roman" panose="02020603050405020304" pitchFamily="18" charset="0"/>
                <a:cs typeface="Times New Roman" panose="02020603050405020304" pitchFamily="18" charset="0"/>
              </a:rPr>
              <a:t>of the Exponential Distribution</a:t>
            </a:r>
            <a:endParaRPr lang="zh-CN" altLang="en-US" sz="2200" dirty="0">
              <a:latin typeface="Times New Roman" panose="02020603050405020304" pitchFamily="18" charset="0"/>
              <a:cs typeface="Times New Roman" panose="02020603050405020304" pitchFamily="18" charset="0"/>
            </a:endParaRPr>
          </a:p>
        </p:txBody>
      </p:sp>
      <p:sp>
        <p:nvSpPr>
          <p:cNvPr id="3" name="矩形 2"/>
          <p:cNvSpPr/>
          <p:nvPr/>
        </p:nvSpPr>
        <p:spPr>
          <a:xfrm>
            <a:off x="266372" y="1538790"/>
            <a:ext cx="8460941"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exponential distribution is frequently used as a model for the distribution of </a:t>
            </a:r>
            <a:r>
              <a:rPr lang="en-US" altLang="zh-CN" sz="2200" dirty="0">
                <a:solidFill>
                  <a:srgbClr val="FF0000"/>
                </a:solidFill>
                <a:latin typeface="Times New Roman" panose="02020603050405020304" pitchFamily="18" charset="0"/>
                <a:cs typeface="Times New Roman" panose="02020603050405020304" pitchFamily="18" charset="0"/>
              </a:rPr>
              <a:t>times between the occurrence of successive events</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
        <p:nvSpPr>
          <p:cNvPr id="4" name="矩形 3"/>
          <p:cNvSpPr/>
          <p:nvPr/>
        </p:nvSpPr>
        <p:spPr>
          <a:xfrm>
            <a:off x="343636" y="2437501"/>
            <a:ext cx="4892686"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 </a:t>
            </a:r>
            <a:r>
              <a:rPr lang="en-US" altLang="zh-CN" sz="2200" dirty="0">
                <a:latin typeface="Times New Roman" panose="02020603050405020304" pitchFamily="18" charset="0"/>
                <a:cs typeface="Times New Roman" panose="02020603050405020304" pitchFamily="18" charset="0"/>
              </a:rPr>
              <a:t>related to the </a:t>
            </a:r>
            <a:r>
              <a:rPr lang="en-US" altLang="zh-CN" sz="2200" dirty="0">
                <a:solidFill>
                  <a:srgbClr val="FF0000"/>
                </a:solidFill>
                <a:latin typeface="Times New Roman" panose="02020603050405020304" pitchFamily="18" charset="0"/>
                <a:cs typeface="Times New Roman" panose="02020603050405020304" pitchFamily="18" charset="0"/>
              </a:rPr>
              <a:t>Poisson </a:t>
            </a:r>
            <a:r>
              <a:rPr lang="en-US" altLang="zh-CN" sz="2200" dirty="0">
                <a:latin typeface="Times New Roman" panose="02020603050405020304" pitchFamily="18" charset="0"/>
                <a:cs typeface="Times New Roman" panose="02020603050405020304" pitchFamily="18" charset="0"/>
              </a:rPr>
              <a:t>process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43637" y="2888940"/>
                <a:ext cx="8460942" cy="178510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that the number of events occurring in any time interval of length </a:t>
                </a:r>
                <a14:m>
                  <m:oMath xmlns:m="http://schemas.openxmlformats.org/officeDocument/2006/math">
                    <m:r>
                      <a:rPr lang="en-US" altLang="zh-CN" sz="2200" i="1" dirty="0" smtClean="0">
                        <a:latin typeface="Cambria Math"/>
                      </a:rPr>
                      <m:t>𝑡</m:t>
                    </m:r>
                    <m:r>
                      <a:rPr lang="en-US" altLang="zh-CN" sz="2200" b="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has a Poisson distribution with parameter </a:t>
                </a:r>
                <a14:m>
                  <m:oMath xmlns:m="http://schemas.openxmlformats.org/officeDocument/2006/math">
                    <m:r>
                      <a:rPr lang="en-US" altLang="zh-CN" sz="2200" b="0" i="1" smtClean="0">
                        <a:latin typeface="Cambria Math"/>
                      </a:rPr>
                      <m:t>𝛼</m:t>
                    </m:r>
                    <m:r>
                      <a:rPr lang="en-US" altLang="zh-CN" sz="2200" b="0" i="1" smtClean="0">
                        <a:latin typeface="Cambria Math"/>
                      </a:rPr>
                      <m:t>𝑡</m:t>
                    </m:r>
                  </m:oMath>
                </a14:m>
                <a:r>
                  <a:rPr lang="en-US" altLang="zh-CN" sz="22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200" b="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 is the expected number of events occurring in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 unit of time) and that numbers of occurrences in non-overlapping intervals are independent of one another.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43637" y="2888940"/>
                <a:ext cx="8460942" cy="1785104"/>
              </a:xfrm>
              <a:prstGeom prst="rect">
                <a:avLst/>
              </a:prstGeom>
              <a:blipFill>
                <a:blip r:embed="rId2"/>
                <a:stretch>
                  <a:fillRect l="-937" t="-2389" r="-937" b="-58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23282" y="4694596"/>
                <a:ext cx="8460941"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Then the distribution of time between the occurrence of two successive events is exponential with parameter </a:t>
                </a:r>
                <a14:m>
                  <m:oMath xmlns:m="http://schemas.openxmlformats.org/officeDocument/2006/math">
                    <m:r>
                      <a:rPr lang="en-US" altLang="zh-CN" sz="2200" b="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3282" y="4694596"/>
                <a:ext cx="8460941" cy="769441"/>
              </a:xfrm>
              <a:prstGeom prst="rect">
                <a:avLst/>
              </a:prstGeom>
              <a:blipFill>
                <a:blip r:embed="rId3"/>
                <a:stretch>
                  <a:fillRect l="-937" t="-5556" r="-937" b="-15873"/>
                </a:stretch>
              </a:blipFill>
            </p:spPr>
            <p:txBody>
              <a:bodyPr/>
              <a:lstStyle/>
              <a:p>
                <a:r>
                  <a:rPr lang="zh-CN" altLang="en-US">
                    <a:noFill/>
                  </a:rPr>
                  <a:t> </a:t>
                </a:r>
              </a:p>
            </p:txBody>
          </p:sp>
        </mc:Fallback>
      </mc:AlternateContent>
      <p:sp>
        <p:nvSpPr>
          <p:cNvPr id="6" name="幻灯片编号占位符 5"/>
          <p:cNvSpPr>
            <a:spLocks noGrp="1"/>
          </p:cNvSpPr>
          <p:nvPr>
            <p:ph type="sldNum" sz="quarter" idx="11"/>
          </p:nvPr>
        </p:nvSpPr>
        <p:spPr/>
        <p:txBody>
          <a:bodyPr/>
          <a:lstStyle/>
          <a:p>
            <a:pPr>
              <a:defRPr/>
            </a:pPr>
            <a:fld id="{DF2308B0-52A9-437D-9700-D7B37876F5B1}" type="slidenum">
              <a:rPr lang="zh-CN" altLang="en-US" smtClean="0"/>
              <a:pPr>
                <a:defRPr/>
              </a:pPr>
              <a:t>62</a:t>
            </a:fld>
            <a:endParaRPr lang="en-US" altLang="zh-CN" dirty="0"/>
          </a:p>
        </p:txBody>
      </p:sp>
    </p:spTree>
    <p:extLst>
      <p:ext uri="{BB962C8B-B14F-4D97-AF65-F5344CB8AC3E}">
        <p14:creationId xmlns:p14="http://schemas.microsoft.com/office/powerpoint/2010/main" val="16289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132" y="986805"/>
            <a:ext cx="7912273"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 fact, the times between two </a:t>
            </a:r>
            <a:r>
              <a:rPr lang="en-US" altLang="zh-CN" sz="2200" dirty="0">
                <a:solidFill>
                  <a:srgbClr val="FF0000"/>
                </a:solidFill>
                <a:latin typeface="Times New Roman" panose="02020603050405020304" pitchFamily="18" charset="0"/>
                <a:cs typeface="Times New Roman" panose="02020603050405020304" pitchFamily="18" charset="0"/>
              </a:rPr>
              <a:t>successive </a:t>
            </a:r>
            <a:r>
              <a:rPr lang="en-US" altLang="zh-CN" sz="2200" dirty="0">
                <a:latin typeface="Times New Roman" panose="02020603050405020304" pitchFamily="18" charset="0"/>
                <a:cs typeface="Times New Roman" panose="02020603050405020304" pitchFamily="18" charset="0"/>
              </a:rPr>
              <a:t>events, known as interarrival (</a:t>
            </a:r>
            <a:r>
              <a:rPr lang="zh-CN" altLang="en-US" sz="2200" dirty="0">
                <a:latin typeface="Times New Roman" panose="02020603050405020304" pitchFamily="18" charset="0"/>
                <a:cs typeface="Times New Roman" panose="02020603050405020304" pitchFamily="18" charset="0"/>
              </a:rPr>
              <a:t>两次间隔</a:t>
            </a:r>
            <a:r>
              <a:rPr lang="en-US" altLang="zh-CN" sz="2200" dirty="0">
                <a:latin typeface="Times New Roman" panose="02020603050405020304" pitchFamily="18" charset="0"/>
                <a:cs typeface="Times New Roman" panose="02020603050405020304" pitchFamily="18" charset="0"/>
              </a:rPr>
              <a:t>)  times, are independent, identically distributed random variables.</a:t>
            </a:r>
          </a:p>
        </p:txBody>
      </p:sp>
      <mc:AlternateContent xmlns:mc="http://schemas.openxmlformats.org/markup-compatibility/2006" xmlns:a14="http://schemas.microsoft.com/office/drawing/2010/main">
        <mc:Choice Requires="a14">
          <p:sp>
            <p:nvSpPr>
              <p:cNvPr id="3" name="矩形 2"/>
              <p:cNvSpPr/>
              <p:nvPr/>
            </p:nvSpPr>
            <p:spPr>
              <a:xfrm>
                <a:off x="296524" y="2246177"/>
                <a:ext cx="6990312"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a:rPr>
                          <m:t>𝑋</m:t>
                        </m:r>
                      </m:e>
                      <m:sub>
                        <m:r>
                          <a:rPr lang="en-US" altLang="zh-CN" sz="2200" i="1">
                            <a:latin typeface="Cambria Math"/>
                          </a:rPr>
                          <m:t>1</m:t>
                        </m:r>
                      </m:sub>
                    </m:sSub>
                  </m:oMath>
                </a14:m>
                <a:r>
                  <a:rPr lang="en-US" altLang="zh-CN" sz="2200" dirty="0">
                    <a:latin typeface="Times New Roman" panose="02020603050405020304" pitchFamily="18" charset="0"/>
                    <a:cs typeface="Times New Roman" panose="02020603050405020304" pitchFamily="18" charset="0"/>
                  </a:rPr>
                  <a:t> be the time until the first event occurs. For any </a:t>
                </a:r>
                <a14:m>
                  <m:oMath xmlns:m="http://schemas.openxmlformats.org/officeDocument/2006/math">
                    <m:r>
                      <a:rPr lang="en-US" altLang="zh-CN" sz="2200" b="0" i="1" smtClean="0">
                        <a:latin typeface="Cambria Math"/>
                      </a:rPr>
                      <m:t>𝑡</m:t>
                    </m:r>
                    <m:r>
                      <a:rPr lang="en-US" altLang="zh-CN" sz="2200" b="0" i="1" smtClean="0">
                        <a:latin typeface="Cambria Math"/>
                      </a:rPr>
                      <m:t>&gt;0</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96524" y="2246177"/>
                <a:ext cx="6990312" cy="430887"/>
              </a:xfrm>
              <a:prstGeom prst="rect">
                <a:avLst/>
              </a:prstGeom>
              <a:blipFill>
                <a:blip r:embed="rId3"/>
                <a:stretch>
                  <a:fillRect l="-1134"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421383" y="2853561"/>
                <a:ext cx="174727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a:rPr>
                                <m:t>𝑋</m:t>
                              </m:r>
                            </m:e>
                            <m:sub>
                              <m:r>
                                <a:rPr lang="en-US" altLang="zh-CN" sz="2200" b="0" i="1" smtClean="0">
                                  <a:latin typeface="Cambria Math"/>
                                </a:rPr>
                                <m:t>1</m:t>
                              </m:r>
                            </m:sub>
                          </m:sSub>
                          <m:r>
                            <a:rPr lang="en-US" altLang="zh-CN" sz="2200" b="0" i="1" smtClean="0">
                              <a:latin typeface="Cambria Math"/>
                              <a:ea typeface="Cambria Math"/>
                            </a:rPr>
                            <m:t>≤</m:t>
                          </m:r>
                          <m:r>
                            <a:rPr lang="en-US" altLang="zh-CN" sz="2200" b="0" i="1" smtClean="0">
                              <a:latin typeface="Cambria Math"/>
                              <a:ea typeface="Cambria Math"/>
                            </a:rPr>
                            <m:t>𝑡</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21383" y="2853561"/>
                <a:ext cx="1747273" cy="430887"/>
              </a:xfrm>
              <a:prstGeom prst="rect">
                <a:avLst/>
              </a:prstGeom>
              <a:blipFill rotWithShape="1">
                <a:blip r:embed="rId4"/>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707539" y="3413780"/>
                <a:ext cx="354481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=1−</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𝑛𝑜</m:t>
                      </m:r>
                      <m:r>
                        <a:rPr lang="en-US" altLang="zh-CN" sz="2200" b="0" i="1" smtClean="0">
                          <a:latin typeface="Cambria Math"/>
                        </a:rPr>
                        <m:t> </m:t>
                      </m:r>
                      <m:r>
                        <a:rPr lang="en-US" altLang="zh-CN" sz="2200" b="0" i="1" smtClean="0">
                          <a:latin typeface="Cambria Math"/>
                        </a:rPr>
                        <m:t>𝑒𝑣𝑒𝑛𝑡</m:t>
                      </m:r>
                      <m:r>
                        <a:rPr lang="en-US" altLang="zh-CN" sz="2200" b="0" i="1" smtClean="0">
                          <a:latin typeface="Cambria Math"/>
                        </a:rPr>
                        <m:t> </m:t>
                      </m:r>
                      <m:r>
                        <a:rPr lang="en-US" altLang="zh-CN" sz="2200" b="0" i="1" smtClean="0">
                          <a:latin typeface="Cambria Math"/>
                        </a:rPr>
                        <m:t>𝑖𝑛</m:t>
                      </m:r>
                      <m:r>
                        <a:rPr lang="en-US" altLang="zh-CN" sz="2200" b="0" i="1" smtClean="0">
                          <a:latin typeface="Cambria Math"/>
                        </a:rPr>
                        <m:t> (0,</m:t>
                      </m:r>
                      <m:r>
                        <a:rPr lang="en-US" altLang="zh-CN" sz="2200" b="0" i="1" smtClean="0">
                          <a:latin typeface="Cambria Math"/>
                        </a:rPr>
                        <m:t>𝑡</m:t>
                      </m:r>
                      <m:r>
                        <a:rPr lang="en-US" altLang="zh-CN" sz="2200" b="0" i="1" smtClean="0">
                          <a:latin typeface="Cambria Math"/>
                        </a:rPr>
                        <m:t>))</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07539" y="3413780"/>
                <a:ext cx="3544817"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96558" y="2843935"/>
                <a:ext cx="484331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𝑎𝑡</m:t>
                      </m:r>
                      <m:r>
                        <a:rPr lang="en-US" altLang="zh-CN" sz="2200" b="0" i="1" smtClean="0">
                          <a:latin typeface="Cambria Math"/>
                        </a:rPr>
                        <m:t> </m:t>
                      </m:r>
                      <m:r>
                        <a:rPr lang="en-US" altLang="zh-CN" sz="2200" b="0" i="1" smtClean="0">
                          <a:latin typeface="Cambria Math"/>
                        </a:rPr>
                        <m:t>𝑙𝑒𝑎𝑠𝑡</m:t>
                      </m:r>
                      <m:r>
                        <a:rPr lang="en-US" altLang="zh-CN" sz="2200" b="0" i="1" smtClean="0">
                          <a:latin typeface="Cambria Math"/>
                        </a:rPr>
                        <m:t> </m:t>
                      </m:r>
                      <m:r>
                        <a:rPr lang="en-US" altLang="zh-CN" sz="2200" b="0" i="1" smtClean="0">
                          <a:latin typeface="Cambria Math"/>
                        </a:rPr>
                        <m:t>𝑜𝑛𝑒</m:t>
                      </m:r>
                      <m:r>
                        <a:rPr lang="en-US" altLang="zh-CN" sz="2200" b="0" i="1" smtClean="0">
                          <a:latin typeface="Cambria Math"/>
                        </a:rPr>
                        <m:t> </m:t>
                      </m:r>
                      <m:r>
                        <a:rPr lang="en-US" altLang="zh-CN" sz="2200" b="0" i="1" smtClean="0">
                          <a:latin typeface="Cambria Math"/>
                        </a:rPr>
                        <m:t>𝑒𝑣𝑒𝑛𝑡</m:t>
                      </m:r>
                      <m:r>
                        <a:rPr lang="en-US" altLang="zh-CN" sz="2200" b="0" i="1" smtClean="0">
                          <a:latin typeface="Cambria Math"/>
                        </a:rPr>
                        <m:t> </m:t>
                      </m:r>
                      <m:r>
                        <a:rPr lang="en-US" altLang="zh-CN" sz="2200" b="0" i="1" smtClean="0">
                          <a:latin typeface="Cambria Math"/>
                        </a:rPr>
                        <m:t>𝑜𝑐𝑐𝑢𝑟𝑠</m:t>
                      </m:r>
                      <m:r>
                        <a:rPr lang="en-US" altLang="zh-CN" sz="2200" b="0" i="1" smtClean="0">
                          <a:latin typeface="Cambria Math"/>
                        </a:rPr>
                        <m:t> </m:t>
                      </m:r>
                      <m:r>
                        <a:rPr lang="en-US" altLang="zh-CN" sz="2200" b="0" i="1" smtClean="0">
                          <a:latin typeface="Cambria Math"/>
                        </a:rPr>
                        <m:t>𝑖𝑛</m:t>
                      </m:r>
                      <m:r>
                        <a:rPr lang="en-US" altLang="zh-CN" sz="2200" b="0" i="1" smtClean="0">
                          <a:latin typeface="Cambria Math"/>
                        </a:rPr>
                        <m:t> (0,</m:t>
                      </m:r>
                      <m:r>
                        <a:rPr lang="en-US" altLang="zh-CN" sz="2200" b="0" i="1" smtClean="0">
                          <a:latin typeface="Cambria Math"/>
                        </a:rPr>
                        <m:t>𝑡</m:t>
                      </m:r>
                      <m:r>
                        <a:rPr lang="en-US" altLang="zh-CN" sz="2200" b="0" i="1" smtClean="0">
                          <a:latin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96558" y="2843935"/>
                <a:ext cx="4843313" cy="430887"/>
              </a:xfrm>
              <a:prstGeom prst="rect">
                <a:avLst/>
              </a:prstGeom>
              <a:blipFill rotWithShape="1">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29911" y="4012307"/>
                <a:ext cx="2244589" cy="7716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=1−</m:t>
                      </m:r>
                      <m:f>
                        <m:fPr>
                          <m:ctrlPr>
                            <a:rPr lang="en-US" altLang="zh-CN" sz="2200" b="0" i="1" smtClean="0">
                              <a:latin typeface="Cambria Math" panose="02040503050406030204" pitchFamily="18" charset="0"/>
                            </a:rPr>
                          </m:ctrlPr>
                        </m:fPr>
                        <m:num>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𝛼</m:t>
                              </m:r>
                              <m:r>
                                <a:rPr lang="en-US" altLang="zh-CN" sz="2200" b="0" i="1" smtClean="0">
                                  <a:latin typeface="Cambria Math"/>
                                </a:rPr>
                                <m:t>𝑡</m:t>
                              </m:r>
                            </m:sup>
                          </m:sSup>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𝛼</m:t>
                                  </m:r>
                                  <m:r>
                                    <a:rPr lang="en-US" altLang="zh-CN" sz="2200" b="0" i="1" smtClean="0">
                                      <a:latin typeface="Cambria Math"/>
                                    </a:rPr>
                                    <m:t>𝑡</m:t>
                                  </m:r>
                                </m:e>
                              </m:d>
                            </m:e>
                            <m:sup>
                              <m:r>
                                <a:rPr lang="en-US" altLang="zh-CN" sz="2200" b="0" i="1" smtClean="0">
                                  <a:latin typeface="Cambria Math"/>
                                </a:rPr>
                                <m:t>0</m:t>
                              </m:r>
                            </m:sup>
                          </m:sSup>
                        </m:num>
                        <m:den>
                          <m:r>
                            <a:rPr lang="en-US" altLang="zh-CN" sz="2200" b="0" i="1" smtClean="0">
                              <a:latin typeface="Cambria Math"/>
                            </a:rPr>
                            <m:t>0!</m:t>
                          </m:r>
                        </m:den>
                      </m:f>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29911" y="4012307"/>
                <a:ext cx="2244589" cy="771621"/>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44734" y="4921070"/>
                <a:ext cx="159268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𝛼</m:t>
                          </m:r>
                          <m:r>
                            <a:rPr lang="en-US" altLang="zh-CN" sz="2200" b="0" i="1" smtClean="0">
                              <a:latin typeface="Cambria Math"/>
                            </a:rPr>
                            <m:t>𝑡</m:t>
                          </m:r>
                        </m:sup>
                      </m:sSup>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44734" y="4921070"/>
                <a:ext cx="1592680" cy="430887"/>
              </a:xfrm>
              <a:prstGeom prst="rect">
                <a:avLst/>
              </a:prstGeom>
              <a:blipFill rotWithShape="1">
                <a:blip r:embed="rId8"/>
                <a:stretch>
                  <a:fillRect/>
                </a:stretch>
              </a:blipFill>
            </p:spPr>
            <p:txBody>
              <a:bodyPr/>
              <a:lstStyle/>
              <a:p>
                <a:r>
                  <a:rPr lang="zh-CN" altLang="en-US">
                    <a:noFill/>
                  </a:rPr>
                  <a:t> </a:t>
                </a:r>
              </a:p>
            </p:txBody>
          </p:sp>
        </mc:Fallback>
      </mc:AlternateContent>
      <p:sp>
        <p:nvSpPr>
          <p:cNvPr id="9" name="矩形 8"/>
          <p:cNvSpPr/>
          <p:nvPr/>
        </p:nvSpPr>
        <p:spPr>
          <a:xfrm>
            <a:off x="305132" y="5360815"/>
            <a:ext cx="7965886"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which is exactly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of the exponential distribution.</a:t>
            </a:r>
            <a:endParaRPr lang="zh-CN" altLang="en-US" sz="2200" dirty="0">
              <a:latin typeface="Times New Roman" panose="02020603050405020304" pitchFamily="18" charset="0"/>
              <a:cs typeface="Times New Roman" panose="02020603050405020304" pitchFamily="18" charset="0"/>
            </a:endParaRPr>
          </a:p>
        </p:txBody>
      </p:sp>
      <p:sp>
        <p:nvSpPr>
          <p:cNvPr id="10" name="幻灯片编号占位符 9"/>
          <p:cNvSpPr>
            <a:spLocks noGrp="1"/>
          </p:cNvSpPr>
          <p:nvPr>
            <p:ph type="sldNum" sz="quarter" idx="11"/>
          </p:nvPr>
        </p:nvSpPr>
        <p:spPr/>
        <p:txBody>
          <a:bodyPr/>
          <a:lstStyle/>
          <a:p>
            <a:pPr>
              <a:defRPr/>
            </a:pPr>
            <a:fld id="{DF2308B0-52A9-437D-9700-D7B37876F5B1}" type="slidenum">
              <a:rPr lang="zh-CN" altLang="en-US" smtClean="0"/>
              <a:pPr>
                <a:defRPr/>
              </a:pPr>
              <a:t>63</a:t>
            </a:fld>
            <a:endParaRPr lang="en-US" altLang="zh-CN" dirty="0"/>
          </a:p>
        </p:txBody>
      </p:sp>
    </p:spTree>
    <p:extLst>
      <p:ext uri="{BB962C8B-B14F-4D97-AF65-F5344CB8AC3E}">
        <p14:creationId xmlns:p14="http://schemas.microsoft.com/office/powerpoint/2010/main" val="23238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32936" y="1528435"/>
                <a:ext cx="8231502"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that calls are received at a </a:t>
                </a:r>
                <a14:m>
                  <m:oMath xmlns:m="http://schemas.openxmlformats.org/officeDocument/2006/math">
                    <m:r>
                      <a:rPr lang="en-US" altLang="zh-CN" sz="2200" i="1" dirty="0" smtClean="0">
                        <a:latin typeface="Cambria Math"/>
                      </a:rPr>
                      <m:t>24</m:t>
                    </m:r>
                  </m:oMath>
                </a14:m>
                <a:r>
                  <a:rPr lang="en-US" altLang="zh-CN" sz="2200" dirty="0">
                    <a:latin typeface="Times New Roman" panose="02020603050405020304" pitchFamily="18" charset="0"/>
                    <a:cs typeface="Times New Roman" panose="02020603050405020304" pitchFamily="18" charset="0"/>
                  </a:rPr>
                  <a:t>-hour “suicide hotline” according to a Poisson process with rate </a:t>
                </a:r>
                <a14:m>
                  <m:oMath xmlns:m="http://schemas.openxmlformats.org/officeDocument/2006/math">
                    <m:r>
                      <a:rPr lang="en-US" altLang="zh-CN" sz="2200" b="0" i="1" smtClean="0">
                        <a:latin typeface="Cambria Math"/>
                      </a:rPr>
                      <m:t>𝛼</m:t>
                    </m:r>
                    <m:r>
                      <a:rPr lang="en-US" altLang="zh-CN" sz="2200" b="0" i="1" smtClean="0">
                        <a:latin typeface="Cambria Math"/>
                      </a:rPr>
                      <m:t>=0.5</m:t>
                    </m:r>
                  </m:oMath>
                </a14:m>
                <a:r>
                  <a:rPr lang="en-US" altLang="zh-CN" sz="2200" dirty="0">
                    <a:latin typeface="Times New Roman" panose="02020603050405020304" pitchFamily="18" charset="0"/>
                    <a:cs typeface="Times New Roman" panose="02020603050405020304" pitchFamily="18" charset="0"/>
                  </a:rPr>
                  <a:t> call </a:t>
                </a:r>
                <a:r>
                  <a:rPr lang="en-US" altLang="zh-CN" sz="2200" dirty="0">
                    <a:solidFill>
                      <a:srgbClr val="FF0000"/>
                    </a:solidFill>
                    <a:latin typeface="Times New Roman" panose="02020603050405020304" pitchFamily="18" charset="0"/>
                    <a:cs typeface="Times New Roman" panose="02020603050405020304" pitchFamily="18" charset="0"/>
                  </a:rPr>
                  <a:t>per day</a:t>
                </a:r>
                <a:r>
                  <a:rPr lang="en-US" altLang="zh-CN" sz="2200" dirty="0">
                    <a:latin typeface="Times New Roman" panose="02020603050405020304" pitchFamily="18" charset="0"/>
                    <a:cs typeface="Times New Roman" panose="02020603050405020304" pitchFamily="18" charset="0"/>
                  </a:rPr>
                  <a:t>. What is the probability that the time gap between two successive calls is more than </a:t>
                </a:r>
                <a14:m>
                  <m:oMath xmlns:m="http://schemas.openxmlformats.org/officeDocument/2006/math">
                    <m:r>
                      <a:rPr lang="en-US" altLang="zh-CN" sz="2200" i="1" dirty="0" smtClean="0">
                        <a:latin typeface="Cambria Math"/>
                      </a:rPr>
                      <m:t>2</m:t>
                    </m:r>
                  </m:oMath>
                </a14:m>
                <a:r>
                  <a:rPr lang="en-US" altLang="zh-CN" sz="2200" dirty="0">
                    <a:latin typeface="Times New Roman" panose="02020603050405020304" pitchFamily="18" charset="0"/>
                    <a:cs typeface="Times New Roman" panose="02020603050405020304" pitchFamily="18" charset="0"/>
                  </a:rPr>
                  <a:t> days?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32936" y="1528435"/>
                <a:ext cx="8231502" cy="1446550"/>
              </a:xfrm>
              <a:prstGeom prst="rect">
                <a:avLst/>
              </a:prstGeom>
              <a:blipFill>
                <a:blip r:embed="rId3"/>
                <a:stretch>
                  <a:fillRect l="-963" t="-2954" r="-963" b="-7595"/>
                </a:stretch>
              </a:blipFill>
            </p:spPr>
            <p:txBody>
              <a:bodyPr/>
              <a:lstStyle/>
              <a:p>
                <a:r>
                  <a:rPr lang="zh-CN" altLang="en-US">
                    <a:noFill/>
                  </a:rPr>
                  <a:t> </a:t>
                </a:r>
              </a:p>
            </p:txBody>
          </p:sp>
        </mc:Fallback>
      </mc:AlternateContent>
      <p:sp>
        <p:nvSpPr>
          <p:cNvPr id="3" name="TextBox 2"/>
          <p:cNvSpPr txBox="1"/>
          <p:nvPr/>
        </p:nvSpPr>
        <p:spPr>
          <a:xfrm>
            <a:off x="359791" y="1097548"/>
            <a:ext cx="270030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431540" y="3879050"/>
                <a:ext cx="7637732" cy="728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&gt;2</m:t>
                          </m:r>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≤2</m:t>
                          </m:r>
                        </m:e>
                      </m:d>
                      <m:r>
                        <a:rPr lang="en-US" altLang="zh-CN" sz="2200" b="0" i="1" smtClean="0">
                          <a:latin typeface="Cambria Math"/>
                        </a:rPr>
                        <m:t>=1−</m:t>
                      </m:r>
                      <m:d>
                        <m:dPr>
                          <m:ctrlPr>
                            <a:rPr lang="en-US" altLang="zh-CN" sz="2200" b="0" i="1" smtClean="0">
                              <a:latin typeface="Cambria Math" panose="02040503050406030204" pitchFamily="18" charset="0"/>
                            </a:rPr>
                          </m:ctrlPr>
                        </m:dP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−0.5</m:t>
                              </m:r>
                              <m:r>
                                <a:rPr lang="en-US" altLang="zh-CN" sz="2200" b="0" i="1" smtClean="0">
                                  <a:latin typeface="Cambria Math"/>
                                  <a:ea typeface="Cambria Math"/>
                                </a:rPr>
                                <m:t>×2</m:t>
                              </m:r>
                            </m:sup>
                          </m:sSup>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𝑒</m:t>
                          </m:r>
                        </m:den>
                      </m:f>
                      <m:r>
                        <a:rPr lang="en-US" altLang="zh-CN" sz="2200" b="0" i="1" smtClean="0">
                          <a:latin typeface="Cambria Math"/>
                        </a:rPr>
                        <m:t>=</m:t>
                      </m:r>
                      <m:r>
                        <a:rPr lang="en-US" altLang="zh-CN" sz="2400" i="1" dirty="0" smtClean="0">
                          <a:latin typeface="Cambria Math"/>
                        </a:rPr>
                        <m:t>.368</m:t>
                      </m:r>
                      <m:r>
                        <a:rPr lang="zh-CN" altLang="en-US" sz="2200" i="1" dirty="0" smtClean="0">
                          <a:latin typeface="Cambria Math"/>
                        </a:rPr>
                        <m:t> </m:t>
                      </m:r>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31540" y="3879050"/>
                <a:ext cx="7637732" cy="72840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4720" y="4648491"/>
                <a:ext cx="7335554" cy="572529"/>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expected time between successive calls is </a:t>
                </a:r>
                <a14:m>
                  <m:oMath xmlns:m="http://schemas.openxmlformats.org/officeDocument/2006/math">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0.5</m:t>
                        </m:r>
                      </m:den>
                    </m:f>
                    <m:r>
                      <a:rPr lang="en-US" altLang="zh-CN" sz="2200" b="0" i="1" smtClean="0">
                        <a:latin typeface="Cambria Math"/>
                      </a:rPr>
                      <m:t>=2</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34720" y="4648491"/>
                <a:ext cx="7335554" cy="572529"/>
              </a:xfrm>
              <a:prstGeom prst="rect">
                <a:avLst/>
              </a:prstGeom>
              <a:blipFill>
                <a:blip r:embed="rId5"/>
                <a:stretch>
                  <a:fillRect l="-1081" b="-86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9791" y="3113964"/>
                <a:ext cx="8127644" cy="769441"/>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Solution: </a:t>
                </a:r>
                <a:r>
                  <a:rPr lang="en-US" altLang="zh-CN" sz="2200" dirty="0">
                    <a:latin typeface="Times New Roman" panose="02020603050405020304" pitchFamily="18" charset="0"/>
                    <a:cs typeface="Times New Roman" panose="02020603050405020304" pitchFamily="18" charset="0"/>
                  </a:rPr>
                  <a:t>Then the number of </a:t>
                </a:r>
                <a:r>
                  <a:rPr lang="en-US" altLang="zh-CN" sz="2200" dirty="0">
                    <a:solidFill>
                      <a:srgbClr val="FF0000"/>
                    </a:solidFill>
                    <a:latin typeface="Times New Roman" panose="02020603050405020304" pitchFamily="18" charset="0"/>
                    <a:cs typeface="Times New Roman" panose="02020603050405020304" pitchFamily="18" charset="0"/>
                  </a:rPr>
                  <a:t>days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between successive calls has an exponential distribution with parameter value </a:t>
                </a:r>
                <a14:m>
                  <m:oMath xmlns:m="http://schemas.openxmlformats.org/officeDocument/2006/math">
                    <m:r>
                      <a:rPr lang="en-US" altLang="zh-CN" sz="2200" dirty="0">
                        <a:latin typeface="Cambria Math"/>
                      </a:rPr>
                      <m:t>0</m:t>
                    </m:r>
                    <m:r>
                      <a:rPr lang="en-US" altLang="zh-CN" sz="2200" i="1" dirty="0">
                        <a:latin typeface="Cambria Math"/>
                      </a:rPr>
                      <m:t>.5</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59791" y="3113964"/>
                <a:ext cx="8127644" cy="769441"/>
              </a:xfrm>
              <a:prstGeom prst="rect">
                <a:avLst/>
              </a:prstGeom>
              <a:blipFill>
                <a:blip r:embed="rId6"/>
                <a:stretch>
                  <a:fillRect l="-975" t="-5556" r="-975" b="-15079"/>
                </a:stretch>
              </a:blipFill>
            </p:spPr>
            <p:txBody>
              <a:bodyPr/>
              <a:lstStyle/>
              <a:p>
                <a:r>
                  <a:rPr lang="zh-CN" altLang="en-US">
                    <a:noFill/>
                  </a:rPr>
                  <a:t> </a:t>
                </a:r>
              </a:p>
            </p:txBody>
          </p:sp>
        </mc:Fallback>
      </mc:AlternateContent>
      <p:sp>
        <p:nvSpPr>
          <p:cNvPr id="7" name="幻灯片编号占位符 6"/>
          <p:cNvSpPr>
            <a:spLocks noGrp="1"/>
          </p:cNvSpPr>
          <p:nvPr>
            <p:ph type="sldNum" sz="quarter" idx="11"/>
          </p:nvPr>
        </p:nvSpPr>
        <p:spPr/>
        <p:txBody>
          <a:bodyPr/>
          <a:lstStyle/>
          <a:p>
            <a:pPr>
              <a:defRPr/>
            </a:pPr>
            <a:fld id="{DF2308B0-52A9-437D-9700-D7B37876F5B1}" type="slidenum">
              <a:rPr lang="zh-CN" altLang="en-US" smtClean="0"/>
              <a:pPr>
                <a:defRPr/>
              </a:pPr>
              <a:t>64</a:t>
            </a:fld>
            <a:endParaRPr lang="en-US" altLang="zh-CN" dirty="0"/>
          </a:p>
        </p:txBody>
      </p:sp>
    </p:spTree>
    <p:extLst>
      <p:ext uri="{BB962C8B-B14F-4D97-AF65-F5344CB8AC3E}">
        <p14:creationId xmlns:p14="http://schemas.microsoft.com/office/powerpoint/2010/main" val="15876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515" y="1088740"/>
            <a:ext cx="8235916" cy="769441"/>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Another important application </a:t>
            </a:r>
            <a:r>
              <a:rPr lang="en-US" altLang="zh-CN" sz="2200" dirty="0">
                <a:latin typeface="Times New Roman" panose="02020603050405020304" pitchFamily="18" charset="0"/>
                <a:cs typeface="Times New Roman" panose="02020603050405020304" pitchFamily="18" charset="0"/>
              </a:rPr>
              <a:t>of the exponential distribution is to model the distribution of component lifetime.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241885" y="2078850"/>
                <a:ext cx="8138732" cy="1015663"/>
              </a:xfrm>
              <a:prstGeom prst="rect">
                <a:avLst/>
              </a:prstGeom>
              <a:noFill/>
              <a:ln>
                <a:noFill/>
              </a:ln>
              <a:effectLst/>
            </p:spPr>
            <p:txBody>
              <a:bodyPr vert="horz" wrap="square" lIns="0" tIns="0" rIns="0" bIns="0" numCol="1" anchor="ctr" anchorCtr="0" compatLnSpc="1">
                <a:prstTxWarp prst="textNoShape">
                  <a:avLst/>
                </a:prstTxWarp>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Example</a:t>
                </a:r>
                <a:r>
                  <a:rPr lang="zh-CN" altLang="en-US" sz="2200" dirty="0">
                    <a:solidFill>
                      <a:srgbClr val="FF0000"/>
                    </a:solidFill>
                    <a:latin typeface="Times New Roman" panose="02020603050405020304" pitchFamily="18" charset="0"/>
                    <a:cs typeface="Times New Roman" panose="02020603050405020304" pitchFamily="18" charset="0"/>
                  </a:rPr>
                  <a:t> </a:t>
                </a:r>
                <a:r>
                  <a:rPr kumimoji="0" lang="zh-CN"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Suppose that the lifetime </a:t>
                </a:r>
                <a14:m>
                  <m:oMath xmlns:m="http://schemas.openxmlformats.org/officeDocument/2006/math">
                    <m:r>
                      <a:rPr kumimoji="0" lang="zh-CN" altLang="zh-CN" sz="2200" b="0" i="1" u="none" strike="noStrike" cap="none" normalizeH="0" baseline="0" dirty="0" smtClean="0">
                        <a:ln>
                          <a:noFill/>
                        </a:ln>
                        <a:solidFill>
                          <a:srgbClr val="464646"/>
                        </a:solidFill>
                        <a:effectLst/>
                        <a:latin typeface="Cambria Math"/>
                        <a:ea typeface="+mj-ea"/>
                        <a:cs typeface="宋体" pitchFamily="2" charset="-122"/>
                      </a:rPr>
                      <m:t>𝑋</m:t>
                    </m:r>
                  </m:oMath>
                </a14:m>
                <a:r>
                  <a:rPr kumimoji="0" lang="zh-CN"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 of a fuse (in </a:t>
                </a:r>
                <a14:m>
                  <m:oMath xmlns:m="http://schemas.openxmlformats.org/officeDocument/2006/math">
                    <m:r>
                      <a:rPr kumimoji="0" lang="zh-CN" altLang="zh-CN" sz="2200" b="0" i="1" u="none" strike="noStrike" cap="none" normalizeH="0" baseline="0" dirty="0" smtClean="0">
                        <a:ln>
                          <a:noFill/>
                        </a:ln>
                        <a:solidFill>
                          <a:srgbClr val="464646"/>
                        </a:solidFill>
                        <a:effectLst/>
                        <a:latin typeface="Cambria Math"/>
                        <a:ea typeface="+mj-ea"/>
                        <a:cs typeface="宋体" pitchFamily="2" charset="-122"/>
                      </a:rPr>
                      <m:t>100 </m:t>
                    </m:r>
                  </m:oMath>
                </a14:m>
                <a:r>
                  <a:rPr kumimoji="0" lang="zh-CN"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hour units) </a:t>
                </a:r>
                <a:r>
                  <a:rPr kumimoji="0" lang="en-US"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has an</a:t>
                </a:r>
                <a:r>
                  <a:rPr kumimoji="0" lang="zh-CN"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 exponentia</a:t>
                </a:r>
                <a:r>
                  <a:rPr kumimoji="0" lang="en-US"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l</a:t>
                </a:r>
                <a:r>
                  <a:rPr kumimoji="0" lang="zh-CN" altLang="zh-CN" sz="2200" b="0" i="0" u="none" strike="noStrike" cap="none" normalizeH="0" baseline="0" dirty="0">
                    <a:ln>
                      <a:noFill/>
                    </a:ln>
                    <a:solidFill>
                      <a:srgbClr val="464646"/>
                    </a:solidFill>
                    <a:effectLst/>
                    <a:latin typeface="Times New Roman" panose="02020603050405020304" pitchFamily="18" charset="0"/>
                    <a:ea typeface="+mj-ea"/>
                    <a:cs typeface="Times New Roman" panose="02020603050405020304" pitchFamily="18" charset="0"/>
                  </a:rPr>
                  <a:t> </a:t>
                </a:r>
                <a:r>
                  <a:rPr kumimoji="0" lang="zh-CN"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distribut</a:t>
                </a:r>
                <a:r>
                  <a:rPr kumimoji="0" lang="en-US"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ion</a:t>
                </a:r>
                <a:r>
                  <a:rPr kumimoji="0" lang="zh-CN"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 with </a:t>
                </a:r>
                <a14:m>
                  <m:oMath xmlns:m="http://schemas.openxmlformats.org/officeDocument/2006/math">
                    <m:r>
                      <a:rPr kumimoji="0" lang="zh-CN" altLang="zh-CN" sz="2200" b="0" i="1" u="none" strike="noStrike" cap="none" normalizeH="0" baseline="0" dirty="0" smtClean="0">
                        <a:ln>
                          <a:noFill/>
                        </a:ln>
                        <a:solidFill>
                          <a:srgbClr val="464646"/>
                        </a:solidFill>
                        <a:effectLst/>
                        <a:latin typeface="Cambria Math"/>
                        <a:ea typeface="simsun"/>
                        <a:cs typeface="宋体" pitchFamily="2" charset="-122"/>
                      </a:rPr>
                      <m:t>𝑃</m:t>
                    </m:r>
                    <m:r>
                      <a:rPr kumimoji="0" lang="zh-CN" altLang="zh-CN" sz="2200" b="0" i="1" u="none" strike="noStrike" cap="none" normalizeH="0" baseline="0" dirty="0" smtClean="0">
                        <a:ln>
                          <a:noFill/>
                        </a:ln>
                        <a:solidFill>
                          <a:srgbClr val="464646"/>
                        </a:solidFill>
                        <a:effectLst/>
                        <a:latin typeface="Cambria Math"/>
                        <a:ea typeface="simsun"/>
                        <a:cs typeface="宋体" pitchFamily="2" charset="-122"/>
                      </a:rPr>
                      <m:t>(</m:t>
                    </m:r>
                    <m:r>
                      <a:rPr kumimoji="0" lang="zh-CN" altLang="zh-CN" sz="2200" b="0" i="1" u="none" strike="noStrike" cap="none" normalizeH="0" baseline="0" dirty="0" smtClean="0">
                        <a:ln>
                          <a:noFill/>
                        </a:ln>
                        <a:solidFill>
                          <a:srgbClr val="464646"/>
                        </a:solidFill>
                        <a:effectLst/>
                        <a:latin typeface="Cambria Math"/>
                        <a:ea typeface="simsun"/>
                        <a:cs typeface="宋体" pitchFamily="2" charset="-122"/>
                      </a:rPr>
                      <m:t>𝑋</m:t>
                    </m:r>
                    <m:r>
                      <a:rPr kumimoji="0" lang="zh-CN" altLang="zh-CN" sz="2200" b="0" i="1" u="none" strike="noStrike" cap="none" normalizeH="0" baseline="0" dirty="0" smtClean="0">
                        <a:ln>
                          <a:noFill/>
                        </a:ln>
                        <a:solidFill>
                          <a:srgbClr val="464646"/>
                        </a:solidFill>
                        <a:effectLst/>
                        <a:latin typeface="Cambria Math"/>
                        <a:ea typeface="simsun"/>
                        <a:cs typeface="宋体" pitchFamily="2" charset="-122"/>
                      </a:rPr>
                      <m:t> &gt;10) = 0.8</m:t>
                    </m:r>
                  </m:oMath>
                </a14:m>
                <a:r>
                  <a:rPr kumimoji="0" lang="zh-CN"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a:t>
                </a:r>
                <a:r>
                  <a:rPr lang="en-US" altLang="zh-CN" sz="2200" dirty="0">
                    <a:latin typeface="Times New Roman" panose="02020603050405020304" pitchFamily="18" charset="0"/>
                    <a:ea typeface="宋体" pitchFamily="2" charset="-122"/>
                    <a:cs typeface="Times New Roman" panose="02020603050405020304" pitchFamily="18" charset="0"/>
                  </a:rPr>
                  <a:t> </a:t>
                </a:r>
                <a:r>
                  <a:rPr kumimoji="0" lang="zh-CN"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Find the mean and standard deviation</a:t>
                </a:r>
                <a:r>
                  <a:rPr kumimoji="0" lang="en-US"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 of </a:t>
                </a:r>
                <a14:m>
                  <m:oMath xmlns:m="http://schemas.openxmlformats.org/officeDocument/2006/math">
                    <m:r>
                      <a:rPr kumimoji="0" lang="en-US" altLang="zh-CN" sz="2200" b="0" i="1" u="none" strike="noStrike" cap="none" normalizeH="0" baseline="0" dirty="0" smtClean="0">
                        <a:ln>
                          <a:noFill/>
                        </a:ln>
                        <a:solidFill>
                          <a:srgbClr val="464646"/>
                        </a:solidFill>
                        <a:effectLst/>
                        <a:latin typeface="Cambria Math"/>
                        <a:ea typeface="simsun"/>
                        <a:cs typeface="宋体" pitchFamily="2" charset="-122"/>
                      </a:rPr>
                      <m:t>𝑋</m:t>
                    </m:r>
                  </m:oMath>
                </a14:m>
                <a:r>
                  <a:rPr kumimoji="0" lang="zh-CN" altLang="zh-CN" sz="2200" b="0" i="0" u="none" strike="noStrike" cap="none" normalizeH="0" baseline="0" dirty="0">
                    <a:ln>
                      <a:noFill/>
                    </a:ln>
                    <a:solidFill>
                      <a:srgbClr val="464646"/>
                    </a:solidFill>
                    <a:effectLst/>
                    <a:latin typeface="Times New Roman" panose="02020603050405020304" pitchFamily="18" charset="0"/>
                    <a:ea typeface="simsun"/>
                    <a:cs typeface="Times New Roman" panose="02020603050405020304" pitchFamily="18" charset="0"/>
                  </a:rPr>
                  <a:t>.</a:t>
                </a:r>
              </a:p>
            </p:txBody>
          </p:sp>
        </mc:Choice>
        <mc:Fallback xmlns="">
          <p:sp>
            <p:nvSpPr>
              <p:cNvPr id="5" name="Rectangle 1"/>
              <p:cNvSpPr>
                <a:spLocks noRot="1" noChangeAspect="1" noMove="1" noResize="1" noEditPoints="1" noAdjustHandles="1" noChangeArrowheads="1" noChangeShapeType="1" noTextEdit="1"/>
              </p:cNvSpPr>
              <p:nvPr/>
            </p:nvSpPr>
            <p:spPr bwMode="auto">
              <a:xfrm>
                <a:off x="241885" y="2078850"/>
                <a:ext cx="8138732" cy="1015663"/>
              </a:xfrm>
              <a:prstGeom prst="rect">
                <a:avLst/>
              </a:prstGeom>
              <a:blipFill>
                <a:blip r:embed="rId2"/>
                <a:stretch>
                  <a:fillRect l="-2097" t="-7784" r="-2097" b="-16168"/>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7354" y="3341447"/>
                <a:ext cx="7463262" cy="47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rPr>
                            <m:t>&gt;10</m:t>
                          </m:r>
                        </m:e>
                      </m:d>
                      <m:r>
                        <a:rPr lang="en-US" altLang="zh-CN" sz="2200" b="0" i="1" smtClean="0">
                          <a:latin typeface="Cambria Math"/>
                        </a:rPr>
                        <m:t>=1−</m:t>
                      </m:r>
                      <m:r>
                        <a:rPr lang="en-US" altLang="zh-CN" sz="2200" b="0" i="1" smtClean="0">
                          <a:latin typeface="Cambria Math"/>
                        </a:rPr>
                        <m:t>𝐹</m:t>
                      </m:r>
                      <m:d>
                        <m:dPr>
                          <m:ctrlPr>
                            <a:rPr lang="en-US" altLang="zh-CN" sz="2200" b="0" i="1" smtClean="0">
                              <a:latin typeface="Cambria Math" panose="02040503050406030204" pitchFamily="18" charset="0"/>
                            </a:rPr>
                          </m:ctrlPr>
                        </m:dPr>
                        <m:e>
                          <m:r>
                            <a:rPr lang="en-US" altLang="zh-CN" sz="2200" b="0" i="1" smtClean="0">
                              <a:latin typeface="Cambria Math"/>
                            </a:rPr>
                            <m:t>10;</m:t>
                          </m:r>
                          <m:r>
                            <a:rPr lang="en-US" altLang="zh-CN" sz="2200" b="0" i="1" smtClean="0">
                              <a:latin typeface="Cambria Math"/>
                            </a:rPr>
                            <m:t>𝜆</m:t>
                          </m:r>
                        </m:e>
                      </m:d>
                      <m:r>
                        <a:rPr lang="en-US" altLang="zh-CN" sz="2200" b="0" i="1" smtClean="0">
                          <a:latin typeface="Cambria Math"/>
                        </a:rPr>
                        <m:t>=1−</m:t>
                      </m:r>
                      <m:d>
                        <m:dPr>
                          <m:ctrlPr>
                            <a:rPr lang="en-US" altLang="zh-CN" sz="2200" b="0" i="1" smtClean="0">
                              <a:latin typeface="Cambria Math" panose="02040503050406030204" pitchFamily="18" charset="0"/>
                            </a:rPr>
                          </m:ctrlPr>
                        </m:dPr>
                        <m:e>
                          <m:r>
                            <a:rPr lang="en-US" altLang="zh-CN" sz="2200" b="0" i="1" smtClean="0">
                              <a:latin typeface="Cambria Math"/>
                            </a:rPr>
                            <m:t>1−</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−10</m:t>
                              </m:r>
                              <m:r>
                                <a:rPr lang="en-US" altLang="zh-CN" sz="2200" b="0" i="1" smtClean="0">
                                  <a:latin typeface="Cambria Math"/>
                                </a:rPr>
                                <m:t>𝜆</m:t>
                              </m:r>
                            </m:sup>
                          </m:sSup>
                        </m:e>
                      </m:d>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−10</m:t>
                          </m:r>
                          <m:r>
                            <a:rPr lang="en-US" altLang="zh-CN" sz="2200" b="0" i="1" smtClean="0">
                              <a:latin typeface="Cambria Math"/>
                            </a:rPr>
                            <m:t>𝜆</m:t>
                          </m:r>
                        </m:sup>
                      </m:sSup>
                      <m:r>
                        <a:rPr lang="en-US" altLang="zh-CN" sz="2200" b="0" i="1" smtClean="0">
                          <a:latin typeface="Cambria Math"/>
                        </a:rPr>
                        <m:t>=0.8</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7354" y="3341447"/>
                <a:ext cx="7463262" cy="474489"/>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71600" y="4017827"/>
                <a:ext cx="2963440" cy="59715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𝜆</m:t>
                    </m:r>
                    <m:r>
                      <a:rPr lang="en-US" altLang="zh-CN" sz="2200" b="0" i="1" smtClean="0">
                        <a:latin typeface="Cambria Math"/>
                      </a:rPr>
                      <m:t>=</m:t>
                    </m:r>
                    <m:r>
                      <a:rPr lang="en-US" altLang="zh-CN" sz="2200" b="0" i="0" smtClean="0">
                        <a:latin typeface="Cambria Math"/>
                      </a:rPr>
                      <m:t>−</m:t>
                    </m:r>
                    <m:f>
                      <m:fPr>
                        <m:ctrlPr>
                          <a:rPr lang="en-US" altLang="zh-CN" sz="2200" b="0" i="1" smtClean="0">
                            <a:latin typeface="Cambria Math" panose="02040503050406030204" pitchFamily="18" charset="0"/>
                          </a:rPr>
                        </m:ctrlPr>
                      </m:fPr>
                      <m:num>
                        <m:func>
                          <m:funcPr>
                            <m:ctrlPr>
                              <a:rPr lang="en-US" altLang="zh-CN" sz="2200" b="0" i="1" smtClean="0">
                                <a:latin typeface="Cambria Math" panose="02040503050406030204" pitchFamily="18" charset="0"/>
                              </a:rPr>
                            </m:ctrlPr>
                          </m:funcPr>
                          <m:fName>
                            <m:r>
                              <m:rPr>
                                <m:sty m:val="p"/>
                              </m:rPr>
                              <a:rPr lang="en-US" altLang="zh-CN" sz="2200" b="0" i="0" smtClean="0">
                                <a:latin typeface="Cambria Math"/>
                              </a:rPr>
                              <m:t>ln</m:t>
                            </m:r>
                          </m:fName>
                          <m:e>
                            <m:d>
                              <m:dPr>
                                <m:ctrlPr>
                                  <a:rPr lang="en-US" altLang="zh-CN" sz="2200" b="0" i="1" smtClean="0">
                                    <a:latin typeface="Cambria Math" panose="02040503050406030204" pitchFamily="18" charset="0"/>
                                  </a:rPr>
                                </m:ctrlPr>
                              </m:dPr>
                              <m:e>
                                <m:r>
                                  <a:rPr lang="en-US" altLang="zh-CN" sz="2200" b="0" i="1" smtClean="0">
                                    <a:latin typeface="Cambria Math"/>
                                  </a:rPr>
                                  <m:t>0.8</m:t>
                                </m:r>
                              </m:e>
                            </m:d>
                          </m:e>
                        </m:func>
                      </m:num>
                      <m:den>
                        <m:r>
                          <a:rPr lang="en-US" altLang="zh-CN" sz="2200" b="0" i="1" smtClean="0">
                            <a:latin typeface="Cambria Math"/>
                          </a:rPr>
                          <m:t>10</m:t>
                        </m:r>
                      </m:den>
                    </m:f>
                    <m:r>
                      <a:rPr lang="en-US" altLang="zh-CN" sz="2200" b="0" i="1" smtClean="0">
                        <a:latin typeface="Cambria Math"/>
                      </a:rPr>
                      <m:t>=0.0223</m:t>
                    </m:r>
                  </m:oMath>
                </a14:m>
                <a:r>
                  <a:rPr lang="en-US" altLang="zh-CN" sz="2200" dirty="0">
                    <a:latin typeface="+mj-lt"/>
                  </a:rPr>
                  <a:t>.</a:t>
                </a:r>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971600" y="4017827"/>
                <a:ext cx="2963440" cy="597151"/>
              </a:xfrm>
              <a:prstGeom prst="rect">
                <a:avLst/>
              </a:prstGeom>
              <a:blipFill rotWithShape="1">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82009" y="4736794"/>
                <a:ext cx="4210704" cy="57220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𝜆</m:t>
                        </m:r>
                      </m:den>
                    </m:f>
                    <m:r>
                      <a:rPr lang="en-US" altLang="zh-CN" sz="2200" b="0" i="1" smtClean="0">
                        <a:latin typeface="Cambria Math"/>
                      </a:rPr>
                      <m:t>=44.843 (100 </m:t>
                    </m:r>
                    <m:r>
                      <a:rPr lang="en-US" altLang="zh-CN" sz="2200" b="0" i="1" smtClean="0">
                        <a:latin typeface="Cambria Math"/>
                      </a:rPr>
                      <m:t>h𝑜𝑢𝑟𝑠</m:t>
                    </m:r>
                    <m:r>
                      <a:rPr lang="en-US" altLang="zh-CN" sz="2200" b="0" i="1" smtClean="0">
                        <a:latin typeface="Cambria Math"/>
                      </a:rPr>
                      <m:t>)</m:t>
                    </m:r>
                  </m:oMath>
                </a14:m>
                <a:r>
                  <a:rPr lang="en-US" altLang="zh-CN" sz="2200" dirty="0">
                    <a:latin typeface="+mj-lt"/>
                  </a:rPr>
                  <a:t>.</a:t>
                </a:r>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982009" y="4736794"/>
                <a:ext cx="4210704" cy="572208"/>
              </a:xfrm>
              <a:prstGeom prst="rect">
                <a:avLst/>
              </a:prstGeom>
              <a:blipFill rotWithShape="1">
                <a:blip r:embed="rId5"/>
                <a:stretch>
                  <a:fillRect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71600" y="5501879"/>
                <a:ext cx="334476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a:rPr>
                            <m:t>𝜎</m:t>
                          </m:r>
                        </m:e>
                        <m:sub>
                          <m:r>
                            <a:rPr lang="en-US" altLang="zh-CN" sz="2200" b="0" i="1" smtClean="0">
                              <a:latin typeface="Cambria Math"/>
                            </a:rPr>
                            <m:t>𝑋</m:t>
                          </m:r>
                        </m:sub>
                      </m:sSub>
                      <m:r>
                        <a:rPr lang="en-US" altLang="zh-CN" sz="2200" b="0" i="0" smtClean="0">
                          <a:latin typeface="Cambria Math"/>
                        </a:rPr>
                        <m:t>=44.843</m:t>
                      </m:r>
                      <m:r>
                        <a:rPr lang="en-US" altLang="zh-CN" sz="2200" i="1">
                          <a:latin typeface="Cambria Math"/>
                        </a:rPr>
                        <m:t>(100 </m:t>
                      </m:r>
                      <m:r>
                        <a:rPr lang="en-US" altLang="zh-CN" sz="2200" i="1">
                          <a:latin typeface="Cambria Math"/>
                        </a:rPr>
                        <m:t>h𝑜𝑢𝑟𝑠</m:t>
                      </m:r>
                      <m:r>
                        <a:rPr lang="en-US" altLang="zh-CN" sz="2200" i="1">
                          <a:latin typeface="Cambria Math"/>
                        </a:rPr>
                        <m:t>)</m:t>
                      </m:r>
                      <m:r>
                        <m:rPr>
                          <m:nor/>
                        </m:rPr>
                        <a:rPr lang="en-US" altLang="zh-CN" sz="2200" dirty="0"/>
                        <m:t>.</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71600" y="5501879"/>
                <a:ext cx="3344762" cy="430887"/>
              </a:xfrm>
              <a:prstGeom prst="rect">
                <a:avLst/>
              </a:prstGeom>
              <a:blipFill rotWithShape="1">
                <a:blip r:embed="rId6"/>
                <a:stretch>
                  <a:fillRect b="-20000"/>
                </a:stretch>
              </a:blipFill>
            </p:spPr>
            <p:txBody>
              <a:bodyPr/>
              <a:lstStyle/>
              <a:p>
                <a:r>
                  <a:rPr lang="zh-CN" altLang="en-US">
                    <a:noFill/>
                  </a:rPr>
                  <a:t> </a:t>
                </a:r>
              </a:p>
            </p:txBody>
          </p:sp>
        </mc:Fallback>
      </mc:AlternateContent>
      <p:sp>
        <p:nvSpPr>
          <p:cNvPr id="3" name="幻灯片编号占位符 2"/>
          <p:cNvSpPr>
            <a:spLocks noGrp="1"/>
          </p:cNvSpPr>
          <p:nvPr>
            <p:ph type="sldNum" sz="quarter" idx="11"/>
          </p:nvPr>
        </p:nvSpPr>
        <p:spPr/>
        <p:txBody>
          <a:bodyPr/>
          <a:lstStyle/>
          <a:p>
            <a:pPr>
              <a:defRPr/>
            </a:pPr>
            <a:fld id="{DF2308B0-52A9-437D-9700-D7B37876F5B1}" type="slidenum">
              <a:rPr lang="zh-CN" altLang="en-US" smtClean="0"/>
              <a:pPr>
                <a:defRPr/>
              </a:pPr>
              <a:t>65</a:t>
            </a:fld>
            <a:endParaRPr lang="en-US" altLang="zh-CN" dirty="0"/>
          </a:p>
        </p:txBody>
      </p:sp>
    </p:spTree>
    <p:extLst>
      <p:ext uri="{BB962C8B-B14F-4D97-AF65-F5344CB8AC3E}">
        <p14:creationId xmlns:p14="http://schemas.microsoft.com/office/powerpoint/2010/main" val="7800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510" y="863715"/>
            <a:ext cx="8100900"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a:t>
            </a:r>
            <a:r>
              <a:rPr lang="en-US" altLang="zh-CN" sz="2200" dirty="0" err="1">
                <a:solidFill>
                  <a:srgbClr val="FF0000"/>
                </a:solidFill>
                <a:latin typeface="Times New Roman" panose="02020603050405020304" pitchFamily="18" charset="0"/>
                <a:cs typeface="Times New Roman" panose="02020603050405020304" pitchFamily="18" charset="0"/>
              </a:rPr>
              <a:t>memoryless</a:t>
            </a:r>
            <a:r>
              <a:rPr lang="en-US" altLang="zh-CN" sz="2200" dirty="0">
                <a:solidFill>
                  <a:srgbClr val="FF0000"/>
                </a:solidFill>
                <a:latin typeface="Times New Roman" panose="02020603050405020304" pitchFamily="18" charset="0"/>
                <a:cs typeface="Times New Roman" panose="02020603050405020304" pitchFamily="18" charset="0"/>
              </a:rPr>
              <a:t>” property </a:t>
            </a:r>
            <a:r>
              <a:rPr lang="en-US" altLang="zh-CN" sz="2200" dirty="0">
                <a:latin typeface="Times New Roman" panose="02020603050405020304" pitchFamily="18" charset="0"/>
                <a:cs typeface="Times New Roman" panose="02020603050405020304" pitchFamily="18" charset="0"/>
              </a:rPr>
              <a:t>of the exponential distribution. </a:t>
            </a:r>
          </a:p>
        </p:txBody>
      </p:sp>
      <mc:AlternateContent xmlns:mc="http://schemas.openxmlformats.org/markup-compatibility/2006" xmlns:a14="http://schemas.microsoft.com/office/drawing/2010/main">
        <mc:Choice Requires="a14">
          <p:sp>
            <p:nvSpPr>
              <p:cNvPr id="4" name="矩形 3"/>
              <p:cNvSpPr/>
              <p:nvPr/>
            </p:nvSpPr>
            <p:spPr>
              <a:xfrm>
                <a:off x="196491" y="1400770"/>
                <a:ext cx="778586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the first arrival has not occurred by time </a:t>
                </a:r>
                <a14:m>
                  <m:oMath xmlns:m="http://schemas.openxmlformats.org/officeDocument/2006/math">
                    <m:sSub>
                      <m:sSubPr>
                        <m:ctrlPr>
                          <a:rPr lang="en-US" altLang="zh-CN" sz="2200" b="0" i="1" dirty="0" smtClean="0">
                            <a:latin typeface="Cambria Math" panose="02040503050406030204" pitchFamily="18" charset="0"/>
                          </a:rPr>
                        </m:ctrlPr>
                      </m:sSubPr>
                      <m:e>
                        <m:r>
                          <a:rPr lang="en-US" altLang="zh-CN" sz="2200" i="1" dirty="0" smtClean="0">
                            <a:latin typeface="Cambria Math"/>
                          </a:rPr>
                          <m:t>𝑡</m:t>
                        </m:r>
                      </m:e>
                      <m:sub>
                        <m:r>
                          <a:rPr lang="en-US" altLang="zh-CN" sz="2200" b="0" i="1" dirty="0" smtClean="0">
                            <a:latin typeface="Cambria Math"/>
                          </a:rPr>
                          <m:t>0</m:t>
                        </m:r>
                      </m:sub>
                    </m:sSub>
                  </m:oMath>
                </a14:m>
                <a:r>
                  <a:rPr lang="en-US" altLang="zh-CN" sz="2200" dirty="0">
                    <a:latin typeface="Times New Roman" panose="02020603050405020304" pitchFamily="18" charset="0"/>
                    <a:cs typeface="Times New Roman" panose="02020603050405020304" pitchFamily="18" charset="0"/>
                  </a:rPr>
                  <a:t>, then the time remaining until the arrival occurs has the same distribution as the first arrival time itself. In mathematics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96491" y="1400770"/>
                <a:ext cx="7785865" cy="1107996"/>
              </a:xfrm>
              <a:prstGeom prst="rect">
                <a:avLst/>
              </a:prstGeom>
              <a:blipFill>
                <a:blip r:embed="rId2"/>
                <a:stretch>
                  <a:fillRect l="-1018" t="-3846" r="-1018" b="-9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335209" y="2593068"/>
                <a:ext cx="4268348"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i="1">
                            <a:latin typeface="Cambria Math"/>
                            <a:ea typeface="Cambria Math"/>
                          </a:rPr>
                          <m:t>≥</m:t>
                        </m:r>
                        <m:r>
                          <a:rPr lang="en-US" altLang="zh-CN" sz="2200" b="0" i="1" smtClean="0">
                            <a:latin typeface="Cambria Math"/>
                          </a:rPr>
                          <m:t>𝑡</m:t>
                        </m:r>
                        <m:r>
                          <a:rPr lang="en-US" altLang="zh-CN" sz="2200" b="0" i="1" smtClean="0">
                            <a:latin typeface="Cambria Math"/>
                          </a:rPr>
                          <m:t>+</m:t>
                        </m:r>
                        <m:sSub>
                          <m:sSubPr>
                            <m:ctrlPr>
                              <a:rPr lang="en-US" altLang="zh-CN" sz="2200" b="0" i="1" smtClean="0">
                                <a:latin typeface="Cambria Math" panose="02040503050406030204" pitchFamily="18" charset="0"/>
                              </a:rPr>
                            </m:ctrlPr>
                          </m:sSubPr>
                          <m:e>
                            <m:r>
                              <a:rPr lang="en-US" altLang="zh-CN" sz="2200" b="0" i="1" smtClean="0">
                                <a:latin typeface="Cambria Math"/>
                              </a:rPr>
                              <m:t>𝑡</m:t>
                            </m:r>
                          </m:e>
                          <m:sub>
                            <m:r>
                              <a:rPr lang="en-US" altLang="zh-CN" sz="2200" b="0" i="1" smtClean="0">
                                <a:latin typeface="Cambria Math"/>
                              </a:rPr>
                              <m:t>0</m:t>
                            </m:r>
                          </m:sub>
                        </m:sSub>
                      </m:e>
                      <m:e>
                        <m:r>
                          <a:rPr lang="en-US" altLang="zh-CN" sz="2200" b="0" i="1" smtClean="0">
                            <a:latin typeface="Cambria Math"/>
                          </a:rPr>
                          <m:t>𝑋</m:t>
                        </m:r>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𝑡</m:t>
                            </m:r>
                          </m:e>
                          <m:sub>
                            <m:r>
                              <a:rPr lang="en-US" altLang="zh-CN" sz="2200" b="0" i="1" smtClean="0">
                                <a:latin typeface="Cambria Math"/>
                                <a:ea typeface="Cambria Math"/>
                              </a:rPr>
                              <m:t>0</m:t>
                            </m:r>
                          </m:sub>
                        </m:sSub>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𝑡</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35209" y="2593068"/>
                <a:ext cx="4268348" cy="430887"/>
              </a:xfrm>
              <a:prstGeom prst="rect">
                <a:avLst/>
              </a:prstGeom>
              <a:blipFill rotWithShape="1">
                <a:blip r:embed="rId3"/>
                <a:stretch>
                  <a:fillRect t="-7042" r="-1143" b="-28169"/>
                </a:stretch>
              </a:blipFill>
            </p:spPr>
            <p:txBody>
              <a:bodyPr/>
              <a:lstStyle/>
              <a:p>
                <a:r>
                  <a:rPr lang="zh-CN" altLang="en-US">
                    <a:noFill/>
                  </a:rPr>
                  <a:t> </a:t>
                </a:r>
              </a:p>
            </p:txBody>
          </p:sp>
        </mc:Fallback>
      </mc:AlternateContent>
      <p:sp>
        <p:nvSpPr>
          <p:cNvPr id="12" name="TextBox 11"/>
          <p:cNvSpPr txBox="1"/>
          <p:nvPr/>
        </p:nvSpPr>
        <p:spPr>
          <a:xfrm>
            <a:off x="249555" y="3269244"/>
            <a:ext cx="157517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065738" y="3164182"/>
                <a:ext cx="5137881" cy="641009"/>
              </a:xfrm>
              <a:prstGeom prst="rect">
                <a:avLst/>
              </a:prstGeom>
            </p:spPr>
            <p:txBody>
              <a:bodyPr wrap="none">
                <a:spAutoFit/>
              </a:bodyPr>
              <a:lstStyle/>
              <a:p>
                <a14:m>
                  <m:oMath xmlns:m="http://schemas.openxmlformats.org/officeDocument/2006/math">
                    <m:r>
                      <a:rPr lang="en-US" altLang="zh-CN" sz="2200" i="1" smtClean="0">
                        <a:latin typeface="Cambria Math"/>
                      </a:rPr>
                      <m:t>𝑃</m:t>
                    </m:r>
                    <m:d>
                      <m:dPr>
                        <m:ctrlPr>
                          <a:rPr lang="en-US" altLang="zh-CN" sz="2200" i="1">
                            <a:latin typeface="Cambria Math" panose="02040503050406030204" pitchFamily="18" charset="0"/>
                          </a:rPr>
                        </m:ctrlPr>
                      </m:dPr>
                      <m:e>
                        <m:r>
                          <a:rPr lang="en-US" altLang="zh-CN" sz="2200" i="1">
                            <a:latin typeface="Cambria Math"/>
                          </a:rPr>
                          <m:t>𝑋</m:t>
                        </m:r>
                        <m:r>
                          <a:rPr lang="en-US" altLang="zh-CN" sz="2200" i="1">
                            <a:latin typeface="Cambria Math"/>
                            <a:ea typeface="Cambria Math"/>
                          </a:rPr>
                          <m:t>≥</m:t>
                        </m:r>
                        <m:r>
                          <a:rPr lang="en-US" altLang="zh-CN" sz="2200" i="1">
                            <a:latin typeface="Cambria Math"/>
                          </a:rPr>
                          <m:t>𝑡</m:t>
                        </m:r>
                        <m:r>
                          <a:rPr lang="en-US" altLang="zh-CN" sz="2200" i="1">
                            <a:latin typeface="Cambria Math"/>
                          </a:rPr>
                          <m:t>+</m:t>
                        </m:r>
                        <m:sSub>
                          <m:sSubPr>
                            <m:ctrlPr>
                              <a:rPr lang="en-US" altLang="zh-CN" sz="2200" i="1">
                                <a:latin typeface="Cambria Math" panose="02040503050406030204" pitchFamily="18" charset="0"/>
                              </a:rPr>
                            </m:ctrlPr>
                          </m:sSubPr>
                          <m:e>
                            <m:r>
                              <a:rPr lang="en-US" altLang="zh-CN" sz="2200" i="1">
                                <a:latin typeface="Cambria Math"/>
                              </a:rPr>
                              <m:t>𝑡</m:t>
                            </m:r>
                          </m:e>
                          <m:sub>
                            <m:r>
                              <a:rPr lang="en-US" altLang="zh-CN" sz="2200" i="1">
                                <a:latin typeface="Cambria Math"/>
                              </a:rPr>
                              <m:t>0</m:t>
                            </m:r>
                          </m:sub>
                        </m:sSub>
                      </m:e>
                      <m:e>
                        <m:r>
                          <a:rPr lang="en-US" altLang="zh-CN" sz="2200" i="1">
                            <a:latin typeface="Cambria Math"/>
                          </a:rPr>
                          <m:t>𝑋</m:t>
                        </m:r>
                        <m:r>
                          <a:rPr lang="en-US" altLang="zh-CN" sz="2200" i="1">
                            <a:latin typeface="Cambria Math"/>
                            <a:ea typeface="Cambria Math"/>
                          </a:rPr>
                          <m:t>≥</m:t>
                        </m:r>
                        <m:sSub>
                          <m:sSubPr>
                            <m:ctrlPr>
                              <a:rPr lang="en-US" altLang="zh-CN" sz="2200" i="1">
                                <a:latin typeface="Cambria Math" panose="02040503050406030204" pitchFamily="18" charset="0"/>
                                <a:ea typeface="Cambria Math"/>
                              </a:rPr>
                            </m:ctrlPr>
                          </m:sSubPr>
                          <m:e>
                            <m:r>
                              <a:rPr lang="en-US" altLang="zh-CN" sz="2200" i="1">
                                <a:latin typeface="Cambria Math"/>
                                <a:ea typeface="Cambria Math"/>
                              </a:rPr>
                              <m:t>𝑡</m:t>
                            </m:r>
                          </m:e>
                          <m:sub>
                            <m:r>
                              <a:rPr lang="en-US" altLang="zh-CN" sz="2200" i="1">
                                <a:latin typeface="Cambria Math"/>
                                <a:ea typeface="Cambria Math"/>
                              </a:rPr>
                              <m:t>0</m:t>
                            </m:r>
                          </m:sub>
                        </m:sSub>
                      </m:e>
                    </m:d>
                    <m:r>
                      <a:rPr lang="en-US" altLang="zh-CN" sz="2200" i="1">
                        <a:latin typeface="Cambria Math"/>
                      </a:rPr>
                      <m:t>=</m:t>
                    </m:r>
                    <m:f>
                      <m:fPr>
                        <m:ctrlPr>
                          <a:rPr lang="en-US" altLang="zh-CN" sz="2200" i="1" smtClean="0">
                            <a:latin typeface="Cambria Math" panose="02040503050406030204" pitchFamily="18" charset="0"/>
                          </a:rPr>
                        </m:ctrlPr>
                      </m:fPr>
                      <m:num>
                        <m:r>
                          <a:rPr lang="en-US" altLang="zh-CN" sz="2200" b="0" i="1" smtClean="0">
                            <a:latin typeface="Cambria Math"/>
                          </a:rPr>
                          <m:t>𝑃</m:t>
                        </m:r>
                        <m:d>
                          <m:dPr>
                            <m:begChr m:val="["/>
                            <m:endChr m:val="]"/>
                            <m:ctrlPr>
                              <a:rPr lang="en-US" altLang="zh-CN" sz="2200" b="0" i="1" smtClean="0">
                                <a:latin typeface="Cambria Math" panose="02040503050406030204" pitchFamily="18" charset="0"/>
                              </a:rPr>
                            </m:ctrlPr>
                          </m:dPr>
                          <m:e>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𝑡</m:t>
                                </m:r>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𝑡</m:t>
                                    </m:r>
                                  </m:e>
                                  <m:sub>
                                    <m:r>
                                      <a:rPr lang="en-US" altLang="zh-CN" sz="2200" b="0" i="1" smtClean="0">
                                        <a:latin typeface="Cambria Math"/>
                                        <a:ea typeface="Cambria Math"/>
                                      </a:rPr>
                                      <m:t>0</m:t>
                                    </m:r>
                                  </m:sub>
                                </m:sSub>
                              </m:e>
                            </m:d>
                            <m:r>
                              <a:rPr lang="en-US" altLang="zh-CN" sz="2200" b="0" i="1" smtClean="0">
                                <a:latin typeface="Cambria Math"/>
                                <a:ea typeface="Cambria Math"/>
                              </a:rPr>
                              <m:t>∩</m:t>
                            </m:r>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𝑋</m:t>
                                </m:r>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𝑡</m:t>
                                    </m:r>
                                  </m:e>
                                  <m:sub>
                                    <m:r>
                                      <a:rPr lang="en-US" altLang="zh-CN" sz="2200" b="0" i="1" smtClean="0">
                                        <a:latin typeface="Cambria Math"/>
                                        <a:ea typeface="Cambria Math"/>
                                      </a:rPr>
                                      <m:t>0</m:t>
                                    </m:r>
                                  </m:sub>
                                </m:sSub>
                              </m:e>
                            </m:d>
                          </m:e>
                        </m:d>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𝑡</m:t>
                            </m:r>
                          </m:e>
                          <m:sub>
                            <m:r>
                              <a:rPr lang="en-US" altLang="zh-CN" sz="2200" b="0" i="1" smtClean="0">
                                <a:latin typeface="Cambria Math"/>
                                <a:ea typeface="Cambria Math"/>
                              </a:rPr>
                              <m:t>0</m:t>
                            </m:r>
                          </m:sub>
                        </m:sSub>
                        <m:r>
                          <a:rPr lang="en-US" altLang="zh-CN" sz="2200" b="0" i="1" smtClean="0">
                            <a:latin typeface="Cambria Math"/>
                          </a:rPr>
                          <m:t>)</m:t>
                        </m:r>
                      </m:den>
                    </m:f>
                  </m:oMath>
                </a14:m>
                <a:r>
                  <a:rPr lang="zh-CN" altLang="en-US" sz="2200" dirty="0"/>
                  <a:t> </a:t>
                </a:r>
              </a:p>
            </p:txBody>
          </p:sp>
        </mc:Choice>
        <mc:Fallback xmlns="">
          <p:sp>
            <p:nvSpPr>
              <p:cNvPr id="13" name="矩形 12"/>
              <p:cNvSpPr>
                <a:spLocks noRot="1" noChangeAspect="1" noMove="1" noResize="1" noEditPoints="1" noAdjustHandles="1" noChangeArrowheads="1" noChangeShapeType="1" noTextEdit="1"/>
              </p:cNvSpPr>
              <p:nvPr/>
            </p:nvSpPr>
            <p:spPr>
              <a:xfrm>
                <a:off x="1065738" y="3164182"/>
                <a:ext cx="5137881" cy="641009"/>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634678" y="3839086"/>
                <a:ext cx="1580048" cy="631648"/>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𝑡</m:t>
                        </m:r>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𝑡</m:t>
                            </m:r>
                          </m:e>
                          <m:sub>
                            <m:r>
                              <a:rPr lang="en-US" altLang="zh-CN" sz="2200" b="0" i="1" smtClean="0">
                                <a:latin typeface="Cambria Math"/>
                                <a:ea typeface="Cambria Math"/>
                              </a:rPr>
                              <m:t>0</m:t>
                            </m:r>
                          </m:sub>
                        </m:sSub>
                        <m:r>
                          <a:rPr lang="en-US" altLang="zh-CN" sz="2200" b="0" i="1" smtClean="0">
                            <a:latin typeface="Cambria Math"/>
                          </a:rPr>
                          <m:t>)</m:t>
                        </m:r>
                      </m:num>
                      <m:den>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r>
                              <a:rPr lang="en-US" altLang="zh-CN" sz="2200" b="0" i="1" smtClean="0">
                                <a:latin typeface="Cambria Math"/>
                                <a:ea typeface="Cambria Math"/>
                              </a:rPr>
                              <m:t>𝑡</m:t>
                            </m:r>
                          </m:e>
                          <m:sub>
                            <m:r>
                              <a:rPr lang="en-US" altLang="zh-CN" sz="2200" b="0" i="1" smtClean="0">
                                <a:latin typeface="Cambria Math"/>
                                <a:ea typeface="Cambria Math"/>
                              </a:rPr>
                              <m:t>0</m:t>
                            </m:r>
                          </m:sub>
                        </m:sSub>
                        <m:r>
                          <a:rPr lang="en-US" altLang="zh-CN" sz="2200" b="0" i="1" smtClean="0">
                            <a:latin typeface="Cambria Math"/>
                          </a:rPr>
                          <m:t>)</m:t>
                        </m:r>
                      </m:den>
                    </m:f>
                  </m:oMath>
                </a14:m>
                <a:r>
                  <a:rPr lang="zh-CN" altLang="en-US" sz="2200" dirty="0">
                    <a:latin typeface="+mj-l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3634678" y="3839086"/>
                <a:ext cx="1580048" cy="63164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117673" y="3849772"/>
                <a:ext cx="1749582" cy="63350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r>
                          <a:rPr lang="en-US" altLang="zh-CN" sz="2200" b="0" i="1" smtClean="0">
                            <a:latin typeface="Cambria Math"/>
                          </a:rPr>
                          <m:t>𝐹</m:t>
                        </m:r>
                        <m:r>
                          <a:rPr lang="en-US" altLang="zh-CN" sz="2200" b="0" i="1" smtClean="0">
                            <a:latin typeface="Cambria Math"/>
                          </a:rPr>
                          <m:t>(</m:t>
                        </m:r>
                        <m:r>
                          <a:rPr lang="en-US" altLang="zh-CN" sz="2200" b="0" i="1" smtClean="0">
                            <a:latin typeface="Cambria Math"/>
                          </a:rPr>
                          <m:t>𝑡</m:t>
                        </m:r>
                        <m:r>
                          <a:rPr lang="en-US" altLang="zh-CN" sz="2200" b="0" i="1" smtClean="0">
                            <a:latin typeface="Cambria Math"/>
                          </a:rPr>
                          <m:t>+</m:t>
                        </m:r>
                        <m:sSub>
                          <m:sSubPr>
                            <m:ctrlPr>
                              <a:rPr lang="en-US" altLang="zh-CN" sz="2200" b="0" i="1" smtClean="0">
                                <a:latin typeface="Cambria Math" panose="02040503050406030204" pitchFamily="18" charset="0"/>
                              </a:rPr>
                            </m:ctrlPr>
                          </m:sSubPr>
                          <m:e>
                            <m:r>
                              <a:rPr lang="en-US" altLang="zh-CN" sz="2200" b="0" i="1" smtClean="0">
                                <a:latin typeface="Cambria Math"/>
                              </a:rPr>
                              <m:t>𝑡</m:t>
                            </m:r>
                          </m:e>
                          <m:sub>
                            <m:r>
                              <a:rPr lang="en-US" altLang="zh-CN" sz="2200" b="0" i="1" smtClean="0">
                                <a:latin typeface="Cambria Math"/>
                              </a:rPr>
                              <m:t>0</m:t>
                            </m:r>
                          </m:sub>
                        </m:sSub>
                        <m:r>
                          <a:rPr lang="en-US" altLang="zh-CN" sz="2200" b="0" i="1" smtClean="0">
                            <a:latin typeface="Cambria Math"/>
                          </a:rPr>
                          <m:t>;</m:t>
                        </m:r>
                        <m:r>
                          <a:rPr lang="en-US" altLang="zh-CN" sz="2200" b="0" i="1" smtClean="0">
                            <a:latin typeface="Cambria Math"/>
                          </a:rPr>
                          <m:t>𝜆</m:t>
                        </m:r>
                        <m:r>
                          <a:rPr lang="en-US" altLang="zh-CN" sz="2200" b="0" i="1" smtClean="0">
                            <a:latin typeface="Cambria Math"/>
                          </a:rPr>
                          <m:t>)</m:t>
                        </m:r>
                      </m:num>
                      <m:den>
                        <m:r>
                          <a:rPr lang="en-US" altLang="zh-CN" sz="2200" b="0" i="1" smtClean="0">
                            <a:latin typeface="Cambria Math"/>
                          </a:rPr>
                          <m:t>1−</m:t>
                        </m:r>
                        <m:r>
                          <a:rPr lang="en-US" altLang="zh-CN" sz="2200" b="0" i="1" smtClean="0">
                            <a:latin typeface="Cambria Math"/>
                          </a:rPr>
                          <m:t>𝐹</m:t>
                        </m:r>
                        <m:r>
                          <a:rPr lang="en-US" altLang="zh-CN" sz="2200" b="0" i="1" smtClean="0">
                            <a:latin typeface="Cambria Math"/>
                          </a:rPr>
                          <m:t>(</m:t>
                        </m:r>
                        <m:sSub>
                          <m:sSubPr>
                            <m:ctrlPr>
                              <a:rPr lang="en-US" altLang="zh-CN" sz="2200" b="0" i="1" smtClean="0">
                                <a:latin typeface="Cambria Math" panose="02040503050406030204" pitchFamily="18" charset="0"/>
                              </a:rPr>
                            </m:ctrlPr>
                          </m:sSubPr>
                          <m:e>
                            <m:r>
                              <a:rPr lang="en-US" altLang="zh-CN" sz="2200" b="0" i="1" smtClean="0">
                                <a:latin typeface="Cambria Math"/>
                              </a:rPr>
                              <m:t>𝑡</m:t>
                            </m:r>
                          </m:e>
                          <m:sub>
                            <m:r>
                              <a:rPr lang="en-US" altLang="zh-CN" sz="2200" b="0" i="1" smtClean="0">
                                <a:latin typeface="Cambria Math"/>
                              </a:rPr>
                              <m:t>0</m:t>
                            </m:r>
                          </m:sub>
                        </m:sSub>
                        <m:r>
                          <a:rPr lang="en-US" altLang="zh-CN" sz="2200" b="0" i="1" smtClean="0">
                            <a:latin typeface="Cambria Math"/>
                          </a:rPr>
                          <m:t>;</m:t>
                        </m:r>
                        <m:r>
                          <a:rPr lang="en-US" altLang="zh-CN" sz="2200" b="0" i="1" smtClean="0">
                            <a:latin typeface="Cambria Math"/>
                          </a:rPr>
                          <m:t>𝜆</m:t>
                        </m:r>
                        <m:r>
                          <a:rPr lang="en-US" altLang="zh-CN" sz="2200" b="0" i="1" smtClean="0">
                            <a:latin typeface="Cambria Math"/>
                          </a:rPr>
                          <m:t>)</m:t>
                        </m:r>
                      </m:den>
                    </m:f>
                  </m:oMath>
                </a14:m>
                <a:r>
                  <a:rPr lang="zh-CN" altLang="en-US" sz="2200" dirty="0">
                    <a:latin typeface="+mj-lt"/>
                  </a:rPr>
                  <a:t> </a:t>
                </a:r>
              </a:p>
            </p:txBody>
          </p:sp>
        </mc:Choice>
        <mc:Fallback xmlns="">
          <p:sp>
            <p:nvSpPr>
              <p:cNvPr id="15" name="TextBox 14"/>
              <p:cNvSpPr txBox="1">
                <a:spLocks noRot="1" noChangeAspect="1" noMove="1" noResize="1" noEditPoints="1" noAdjustHandles="1" noChangeArrowheads="1" noChangeShapeType="1" noTextEdit="1"/>
              </p:cNvSpPr>
              <p:nvPr/>
            </p:nvSpPr>
            <p:spPr>
              <a:xfrm>
                <a:off x="5117673" y="3849772"/>
                <a:ext cx="1749582" cy="63350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628450" y="4592100"/>
                <a:ext cx="2506840" cy="7961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r>
                                <a:rPr lang="en-US" altLang="zh-CN" sz="2200" b="0" i="1" smtClean="0">
                                  <a:latin typeface="Cambria Math"/>
                                </a:rPr>
                                <m:t>(</m:t>
                              </m:r>
                              <m:r>
                                <a:rPr lang="en-US" altLang="zh-CN" sz="2200" b="0" i="1" smtClean="0">
                                  <a:latin typeface="Cambria Math"/>
                                </a:rPr>
                                <m:t>𝑡</m:t>
                              </m:r>
                              <m:r>
                                <a:rPr lang="en-US" altLang="zh-CN" sz="2200" b="0" i="1" smtClean="0">
                                  <a:latin typeface="Cambria Math"/>
                                </a:rPr>
                                <m:t>+</m:t>
                              </m:r>
                              <m:sSub>
                                <m:sSubPr>
                                  <m:ctrlPr>
                                    <a:rPr lang="en-US" altLang="zh-CN" sz="2200" b="0" i="1" smtClean="0">
                                      <a:latin typeface="Cambria Math" panose="02040503050406030204" pitchFamily="18" charset="0"/>
                                    </a:rPr>
                                  </m:ctrlPr>
                                </m:sSubPr>
                                <m:e>
                                  <m:r>
                                    <a:rPr lang="en-US" altLang="zh-CN" sz="2200" b="0" i="1" smtClean="0">
                                      <a:latin typeface="Cambria Math"/>
                                    </a:rPr>
                                    <m:t>𝑡</m:t>
                                  </m:r>
                                </m:e>
                                <m:sub>
                                  <m:r>
                                    <a:rPr lang="en-US" altLang="zh-CN" sz="2200" b="0" i="1" smtClean="0">
                                      <a:latin typeface="Cambria Math"/>
                                    </a:rPr>
                                    <m:t>0</m:t>
                                  </m:r>
                                </m:sub>
                              </m:sSub>
                              <m:r>
                                <a:rPr lang="en-US" altLang="zh-CN" sz="2200" b="0" i="1" smtClean="0">
                                  <a:latin typeface="Cambria Math"/>
                                </a:rPr>
                                <m:t>)</m:t>
                              </m:r>
                            </m:sup>
                          </m:sSup>
                        </m:num>
                        <m:den>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sSub>
                                <m:sSubPr>
                                  <m:ctrlPr>
                                    <a:rPr lang="en-US" altLang="zh-CN" sz="2200" b="0" i="1" smtClean="0">
                                      <a:latin typeface="Cambria Math" panose="02040503050406030204" pitchFamily="18" charset="0"/>
                                    </a:rPr>
                                  </m:ctrlPr>
                                </m:sSubPr>
                                <m:e>
                                  <m:r>
                                    <a:rPr lang="en-US" altLang="zh-CN" sz="2200" b="0" i="1" smtClean="0">
                                      <a:latin typeface="Cambria Math"/>
                                    </a:rPr>
                                    <m:t>𝑡</m:t>
                                  </m:r>
                                </m:e>
                                <m:sub>
                                  <m:r>
                                    <a:rPr lang="en-US" altLang="zh-CN" sz="2200" b="0" i="1" smtClean="0">
                                      <a:latin typeface="Cambria Math"/>
                                    </a:rPr>
                                    <m:t>0</m:t>
                                  </m:r>
                                </m:sub>
                              </m:sSub>
                            </m:sup>
                          </m:sSup>
                        </m:den>
                      </m:f>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𝜆</m:t>
                          </m:r>
                          <m:r>
                            <a:rPr lang="en-US" altLang="zh-CN" sz="2200" b="0" i="1" smtClean="0">
                              <a:latin typeface="Cambria Math"/>
                            </a:rPr>
                            <m:t>𝑡</m:t>
                          </m:r>
                        </m:sup>
                      </m:sSup>
                    </m:oMath>
                  </m:oMathPara>
                </a14:m>
                <a:endParaRPr lang="zh-CN" altLang="en-US" sz="22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628450" y="4592100"/>
                <a:ext cx="2506840" cy="79618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634678" y="5563398"/>
                <a:ext cx="164256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𝑡</m:t>
                      </m:r>
                      <m:r>
                        <a:rPr lang="en-US" altLang="zh-CN" sz="2200" b="0" i="1" smtClean="0">
                          <a:latin typeface="Cambria Math"/>
                        </a:rPr>
                        <m:t>)</m:t>
                      </m:r>
                    </m:oMath>
                  </m:oMathPara>
                </a14:m>
                <a:endParaRPr lang="zh-CN" altLang="en-US" sz="2200" dirty="0">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634678" y="5563398"/>
                <a:ext cx="1642566" cy="430887"/>
              </a:xfrm>
              <a:prstGeom prst="rect">
                <a:avLst/>
              </a:prstGeom>
              <a:blipFill rotWithShape="1">
                <a:blip r:embed="rId8"/>
                <a:stretch>
                  <a:fillRect b="-20000"/>
                </a:stretch>
              </a:blipFill>
            </p:spPr>
            <p:txBody>
              <a:bodyPr/>
              <a:lstStyle/>
              <a:p>
                <a:r>
                  <a:rPr lang="zh-CN" altLang="en-US">
                    <a:noFill/>
                  </a:rPr>
                  <a:t> </a:t>
                </a:r>
              </a:p>
            </p:txBody>
          </p:sp>
        </mc:Fallback>
      </mc:AlternateContent>
      <p:sp>
        <p:nvSpPr>
          <p:cNvPr id="3" name="幻灯片编号占位符 2"/>
          <p:cNvSpPr>
            <a:spLocks noGrp="1"/>
          </p:cNvSpPr>
          <p:nvPr>
            <p:ph type="sldNum" sz="quarter" idx="11"/>
          </p:nvPr>
        </p:nvSpPr>
        <p:spPr/>
        <p:txBody>
          <a:bodyPr/>
          <a:lstStyle/>
          <a:p>
            <a:pPr>
              <a:defRPr/>
            </a:pPr>
            <a:fld id="{DF2308B0-52A9-437D-9700-D7B37876F5B1}" type="slidenum">
              <a:rPr lang="zh-CN" altLang="en-US" smtClean="0"/>
              <a:pPr>
                <a:defRPr/>
              </a:pPr>
              <a:t>66</a:t>
            </a:fld>
            <a:endParaRPr lang="en-US" altLang="zh-CN" dirty="0"/>
          </a:p>
        </p:txBody>
      </p:sp>
    </p:spTree>
    <p:extLst>
      <p:ext uri="{BB962C8B-B14F-4D97-AF65-F5344CB8AC3E}">
        <p14:creationId xmlns:p14="http://schemas.microsoft.com/office/powerpoint/2010/main" val="35749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p:bldP spid="13" grpId="0"/>
      <p:bldP spid="14" grpId="0"/>
      <p:bldP spid="15" grpId="0"/>
      <p:bldP spid="16"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313765"/>
            <a:ext cx="810090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For many component, the distribution of remaining lifetime is approximately independent of current age. </a:t>
            </a:r>
            <a:endParaRPr lang="zh-CN" altLang="en-US" sz="2200" dirty="0">
              <a:latin typeface="Times New Roman" panose="02020603050405020304" pitchFamily="18" charset="0"/>
              <a:cs typeface="Times New Roman" panose="02020603050405020304" pitchFamily="18" charset="0"/>
            </a:endParaRPr>
          </a:p>
        </p:txBody>
      </p:sp>
      <p:sp>
        <p:nvSpPr>
          <p:cNvPr id="3" name="矩形 2"/>
          <p:cNvSpPr/>
          <p:nvPr/>
        </p:nvSpPr>
        <p:spPr>
          <a:xfrm>
            <a:off x="251520" y="2213865"/>
            <a:ext cx="819091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However some other components deteriorate with age or occasionally improve with age (at least up to a certain point). </a:t>
            </a:r>
            <a:endParaRPr lang="zh-CN" altLang="en-US" sz="2200" dirty="0">
              <a:latin typeface="Times New Roman" panose="02020603050405020304" pitchFamily="18" charset="0"/>
              <a:cs typeface="Times New Roman" panose="02020603050405020304" pitchFamily="18" charset="0"/>
            </a:endParaRPr>
          </a:p>
        </p:txBody>
      </p:sp>
      <p:sp>
        <p:nvSpPr>
          <p:cNvPr id="4" name="矩形 3"/>
          <p:cNvSpPr/>
          <p:nvPr/>
        </p:nvSpPr>
        <p:spPr>
          <a:xfrm>
            <a:off x="251520" y="3163326"/>
            <a:ext cx="810090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And thus we need more general lifetime models such as </a:t>
            </a:r>
            <a:r>
              <a:rPr lang="en-US" altLang="zh-CN" sz="2200" dirty="0">
                <a:solidFill>
                  <a:srgbClr val="FF0000"/>
                </a:solidFill>
                <a:latin typeface="Times New Roman" panose="02020603050405020304" pitchFamily="18" charset="0"/>
                <a:cs typeface="Times New Roman" panose="02020603050405020304" pitchFamily="18" charset="0"/>
              </a:rPr>
              <a:t>gamma distributions </a:t>
            </a:r>
            <a:r>
              <a:rPr lang="en-US" altLang="zh-CN" sz="2200" dirty="0">
                <a:latin typeface="Times New Roman" panose="02020603050405020304" pitchFamily="18" charset="0"/>
                <a:cs typeface="Times New Roman" panose="02020603050405020304" pitchFamily="18" charset="0"/>
              </a:rPr>
              <a:t>(Refer to the textbook).</a:t>
            </a:r>
            <a:endParaRPr lang="zh-CN" altLang="en-US" sz="2200" dirty="0">
              <a:latin typeface="Times New Roman" panose="02020603050405020304" pitchFamily="18" charset="0"/>
              <a:cs typeface="Times New Roman" panose="02020603050405020304" pitchFamily="18" charset="0"/>
            </a:endParaRPr>
          </a:p>
        </p:txBody>
      </p:sp>
      <p:sp>
        <p:nvSpPr>
          <p:cNvPr id="5" name="幻灯片编号占位符 4"/>
          <p:cNvSpPr>
            <a:spLocks noGrp="1"/>
          </p:cNvSpPr>
          <p:nvPr>
            <p:ph type="sldNum" sz="quarter" idx="11"/>
          </p:nvPr>
        </p:nvSpPr>
        <p:spPr/>
        <p:txBody>
          <a:bodyPr/>
          <a:lstStyle/>
          <a:p>
            <a:pPr>
              <a:defRPr/>
            </a:pPr>
            <a:fld id="{DF2308B0-52A9-437D-9700-D7B37876F5B1}" type="slidenum">
              <a:rPr lang="zh-CN" altLang="en-US" smtClean="0"/>
              <a:pPr>
                <a:defRPr/>
              </a:pPr>
              <a:t>67</a:t>
            </a:fld>
            <a:endParaRPr lang="en-US" altLang="zh-CN" dirty="0"/>
          </a:p>
        </p:txBody>
      </p:sp>
    </p:spTree>
    <p:extLst>
      <p:ext uri="{BB962C8B-B14F-4D97-AF65-F5344CB8AC3E}">
        <p14:creationId xmlns:p14="http://schemas.microsoft.com/office/powerpoint/2010/main" val="19760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566555" y="1678833"/>
                <a:ext cx="8301431" cy="4033323"/>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ea typeface="Times New Roman" charset="0"/>
                    <a:cs typeface="Times New Roman" charset="0"/>
                  </a:rPr>
                  <a:t>   </a:t>
                </a: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For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&gt;0</m:t>
                    </m:r>
                  </m:oMath>
                </a14:m>
                <a:r>
                  <a:rPr lang="en-US" altLang="zh-CN" sz="2100" dirty="0">
                    <a:solidFill>
                      <a:schemeClr val="tx1"/>
                    </a:solidFill>
                    <a:latin typeface="Times New Roman" charset="0"/>
                    <a:ea typeface="Times New Roman" charset="0"/>
                    <a:cs typeface="Times New Roman" charset="0"/>
                  </a:rPr>
                  <a:t>, the </a:t>
                </a:r>
                <a:r>
                  <a:rPr lang="en-US" altLang="zh-CN" sz="2100" b="1" dirty="0">
                    <a:solidFill>
                      <a:schemeClr val="tx1"/>
                    </a:solidFill>
                    <a:latin typeface="Times New Roman" charset="0"/>
                    <a:ea typeface="Times New Roman" charset="0"/>
                    <a:cs typeface="Times New Roman" charset="0"/>
                  </a:rPr>
                  <a:t>gamma function</a:t>
                </a:r>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e>
                    </m:d>
                  </m:oMath>
                </a14:m>
                <a:r>
                  <a:rPr lang="en-US" altLang="zh-CN" sz="2100" dirty="0">
                    <a:solidFill>
                      <a:schemeClr val="tx1"/>
                    </a:solidFill>
                    <a:latin typeface="Times New Roman" charset="0"/>
                    <a:ea typeface="Times New Roman" charset="0"/>
                    <a:cs typeface="Times New Roman" charset="0"/>
                  </a:rPr>
                  <a:t> is defined by</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nary>
                        <m:nary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naryPr>
                        <m:sub>
                          <m:r>
                            <m:rPr>
                              <m:brk m:alnAt="23"/>
                            </m:rPr>
                            <a:rPr lang="en-US" altLang="zh-CN" sz="2100" i="1">
                              <a:solidFill>
                                <a:schemeClr val="tx1"/>
                              </a:solidFill>
                              <a:latin typeface="Cambria Math" panose="02040503050406030204" pitchFamily="18" charset="0"/>
                              <a:ea typeface="Cambria Math" panose="02040503050406030204" pitchFamily="18" charset="0"/>
                              <a:cs typeface="Times New Roman" charset="0"/>
                            </a:rPr>
                            <m:t>0</m:t>
                          </m:r>
                        </m:sub>
                        <m: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sup>
                        <m:e>
                          <m:sSup>
                            <m:sSup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e>
                            <m:sup>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sup>
                          </m:sSup>
                          <m:sSup>
                            <m:sSup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𝑒</m:t>
                              </m:r>
                            </m:e>
                            <m: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sup>
                          </m:s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𝑑𝑥</m:t>
                          </m:r>
                        </m:e>
                      </m:nary>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The most important properties of the gamma function are the following:</a:t>
                </a: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1. For any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&gt;1</m:t>
                    </m:r>
                  </m:oMath>
                </a14:m>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e>
                    </m:d>
                  </m:oMath>
                </a14:m>
                <a:r>
                  <a:rPr lang="en-US" altLang="zh-CN" sz="2100" dirty="0">
                    <a:solidFill>
                      <a:schemeClr val="tx1"/>
                    </a:solidFill>
                    <a:latin typeface="Times New Roman" charset="0"/>
                    <a:ea typeface="Times New Roman" charset="0"/>
                    <a:cs typeface="Times New Roman" charset="0"/>
                  </a:rPr>
                  <a:t>[via integration by parts] </a:t>
                </a: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2. For any positive integer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𝑛</m:t>
                    </m:r>
                  </m:oMath>
                </a14:m>
                <a:r>
                  <a:rPr lang="en-US" altLang="zh-CN" sz="2100" dirty="0">
                    <a:solidFill>
                      <a:schemeClr val="tx1"/>
                    </a:solidFill>
                    <a:latin typeface="Times New Roman" charset="0"/>
                    <a:ea typeface="Times New Roman" charset="0"/>
                    <a:cs typeface="Times New Roman" charset="0"/>
                  </a:rPr>
                  <a:t>,</a:t>
                </a:r>
                <a:r>
                  <a:rPr lang="el-GR" altLang="zh-CN" sz="2100" dirty="0">
                    <a:solidFill>
                      <a:schemeClr val="tx1"/>
                    </a:solidFill>
                    <a:ea typeface="Cambria Math" panose="02040503050406030204" pitchFamily="18" charset="0"/>
                    <a:cs typeface="Times New Roman" charset="0"/>
                  </a:rPr>
                  <a:t> </a:t>
                </a:r>
                <a14:m>
                  <m:oMath xmlns:m="http://schemas.openxmlformats.org/officeDocument/2006/math">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𝑛</m:t>
                        </m:r>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𝑛</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oMath>
                </a14:m>
                <a:endParaRPr lang="en-US" altLang="zh-CN" sz="2100" dirty="0">
                  <a:solidFill>
                    <a:schemeClr val="tx1"/>
                  </a:solidFill>
                  <a:ea typeface="Cambria Math" panose="02040503050406030204" pitchFamily="18"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3.</a:t>
                </a:r>
                <a:r>
                  <a:rPr lang="el-GR" altLang="zh-CN" sz="2100" dirty="0">
                    <a:solidFill>
                      <a:schemeClr val="tx1"/>
                    </a:solidFill>
                    <a:ea typeface="Cambria Math" panose="02040503050406030204" pitchFamily="18" charset="0"/>
                    <a:cs typeface="Times New Roman" charset="0"/>
                  </a:rPr>
                  <a:t> </a:t>
                </a:r>
                <a14:m>
                  <m:oMath xmlns:m="http://schemas.openxmlformats.org/officeDocument/2006/math">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f>
                          <m:f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fPr>
                          <m:num>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num>
                          <m:den>
                            <m:r>
                              <a:rPr lang="en-US" altLang="zh-CN" sz="2100" i="1">
                                <a:solidFill>
                                  <a:schemeClr val="tx1"/>
                                </a:solidFill>
                                <a:latin typeface="Cambria Math" panose="02040503050406030204" pitchFamily="18" charset="0"/>
                                <a:ea typeface="Cambria Math" panose="02040503050406030204" pitchFamily="18" charset="0"/>
                                <a:cs typeface="Times New Roman" charset="0"/>
                              </a:rPr>
                              <m:t>2</m:t>
                            </m:r>
                          </m:den>
                        </m:f>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ad>
                      <m:radPr>
                        <m:degHide m:val="on"/>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radPr>
                      <m:deg/>
                      <m:e>
                        <m:r>
                          <a:rPr lang="el-GR" altLang="zh-CN" sz="2100" i="1">
                            <a:solidFill>
                              <a:schemeClr val="tx1"/>
                            </a:solidFill>
                            <a:latin typeface="Cambria Math" panose="02040503050406030204" pitchFamily="18" charset="0"/>
                            <a:ea typeface="Cambria Math" panose="02040503050406030204" pitchFamily="18" charset="0"/>
                            <a:cs typeface="Times New Roman" charset="0"/>
                          </a:rPr>
                          <m:t>𝜋</m:t>
                        </m:r>
                      </m:e>
                    </m:rad>
                  </m:oMath>
                </a14:m>
                <a:r>
                  <a:rPr lang="en-US" altLang="zh-CN" sz="2100" dirty="0">
                    <a:solidFill>
                      <a:schemeClr val="tx1"/>
                    </a:solidFill>
                    <a:latin typeface="Times New Roman" charset="0"/>
                    <a:ea typeface="Times New Roman" charset="0"/>
                    <a:cs typeface="Times New Roman" charset="0"/>
                  </a:rPr>
                  <a:t> </a:t>
                </a:r>
              </a:p>
              <a:p>
                <a:pPr marL="0" indent="0" algn="just" defTabSz="685800">
                  <a:spcBef>
                    <a:spcPts val="0"/>
                  </a:spcBef>
                  <a:buClrTx/>
                  <a:buNone/>
                </a:pPr>
                <a:br>
                  <a:rPr lang="en-US" altLang="zh-CN" sz="2100" dirty="0">
                    <a:solidFill>
                      <a:schemeClr val="tx1"/>
                    </a:solidFill>
                    <a:latin typeface="Times New Roman" charset="0"/>
                    <a:ea typeface="Times New Roman" charset="0"/>
                    <a:cs typeface="Times New Roman" charset="0"/>
                  </a:rPr>
                </a:br>
                <a:endParaRPr lang="en-US" altLang="zh-CN" sz="2100" dirty="0">
                  <a:solidFill>
                    <a:schemeClr val="tx1"/>
                  </a:solidFill>
                  <a:latin typeface="Times New Roman" charset="0"/>
                  <a:ea typeface="Times New Roman" charset="0"/>
                  <a:cs typeface="Times New Roman" charset="0"/>
                </a:endParaRPr>
              </a:p>
              <a:p>
                <a:pPr marL="0" indent="0" defTabSz="685800">
                  <a:spcBef>
                    <a:spcPts val="0"/>
                  </a:spcBef>
                  <a:buClrTx/>
                  <a:buNone/>
                </a:pPr>
                <a:r>
                  <a:rPr lang="en-US" altLang="zh-CN" sz="2100" dirty="0">
                    <a:solidFill>
                      <a:schemeClr val="tx1"/>
                    </a:solidFill>
                    <a:latin typeface="Times New Roman" charset="0"/>
                    <a:ea typeface="Times New Roman" charset="0"/>
                    <a:cs typeface="Times New Roman" charset="0"/>
                  </a:rPr>
                  <a:t> </a:t>
                </a: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566555" y="1678833"/>
                <a:ext cx="8301431" cy="4033323"/>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Rectangle 2"/>
          <p:cNvSpPr/>
          <p:nvPr/>
        </p:nvSpPr>
        <p:spPr>
          <a:xfrm>
            <a:off x="566555" y="996801"/>
            <a:ext cx="2967479" cy="415498"/>
          </a:xfrm>
          <a:prstGeom prst="rect">
            <a:avLst/>
          </a:prstGeom>
        </p:spPr>
        <p:txBody>
          <a:bodyPr wrap="none">
            <a:spAutoFit/>
          </a:bodyPr>
          <a:lstStyle/>
          <a:p>
            <a:r>
              <a:rPr lang="en-US" altLang="zh-CN" sz="2100" b="1" dirty="0">
                <a:latin typeface="Times New Roman" charset="0"/>
                <a:ea typeface="Times New Roman" charset="0"/>
                <a:cs typeface="Times New Roman" charset="0"/>
              </a:rPr>
              <a:t>2)</a:t>
            </a:r>
            <a:r>
              <a:rPr lang="zh-CN" altLang="en-US" sz="2100" b="1" dirty="0">
                <a:latin typeface="Times New Roman" charset="0"/>
                <a:ea typeface="Times New Roman" charset="0"/>
                <a:cs typeface="Times New Roman" charset="0"/>
              </a:rPr>
              <a:t>  </a:t>
            </a:r>
            <a:r>
              <a:rPr lang="en-US" altLang="zh-CN" sz="2100" b="1" dirty="0">
                <a:latin typeface="Times New Roman" charset="0"/>
                <a:ea typeface="Times New Roman" charset="0"/>
                <a:cs typeface="Times New Roman" charset="0"/>
              </a:rPr>
              <a:t>Gamma distribution </a:t>
            </a:r>
            <a:endParaRPr lang="en-US" sz="2100" dirty="0"/>
          </a:p>
        </p:txBody>
      </p:sp>
      <p:sp>
        <p:nvSpPr>
          <p:cNvPr id="4" name="灯片编号占位符 3">
            <a:extLst>
              <a:ext uri="{FF2B5EF4-FFF2-40B4-BE49-F238E27FC236}">
                <a16:creationId xmlns:a16="http://schemas.microsoft.com/office/drawing/2014/main" id="{9A2CE7E0-016A-4658-AA85-B3E431684A33}"/>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915983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3088" y="1576388"/>
            <a:ext cx="5457825" cy="3705225"/>
          </a:xfrm>
          <a:prstGeom prst="rect">
            <a:avLst/>
          </a:prstGeom>
        </p:spPr>
      </p:pic>
      <p:sp>
        <p:nvSpPr>
          <p:cNvPr id="2" name="灯片编号占位符 1">
            <a:extLst>
              <a:ext uri="{FF2B5EF4-FFF2-40B4-BE49-F238E27FC236}">
                <a16:creationId xmlns:a16="http://schemas.microsoft.com/office/drawing/2014/main" id="{39BC1650-EB0F-431C-8C4C-D687F268689A}"/>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178005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7981" y="998730"/>
            <a:ext cx="274530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257981" y="1480570"/>
                <a:ext cx="729081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continuous random variable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7981" y="1480570"/>
                <a:ext cx="7290810" cy="430887"/>
              </a:xfrm>
              <a:prstGeom prst="rect">
                <a:avLst/>
              </a:prstGeom>
              <a:blipFill>
                <a:blip r:embed="rId2"/>
                <a:stretch>
                  <a:fillRect l="-1087"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52877" y="2033845"/>
                <a:ext cx="6750750" cy="897490"/>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360</m:t>
                                </m:r>
                              </m:den>
                            </m:f>
                            <m:r>
                              <a:rPr lang="en-US" altLang="zh-CN" sz="2200" b="0" i="1" smtClean="0">
                                <a:latin typeface="Cambria Math"/>
                              </a:rPr>
                              <m:t>,  0</m:t>
                            </m:r>
                            <m:r>
                              <a:rPr lang="en-US" altLang="zh-CN" sz="2200" b="0" i="1" smtClean="0">
                                <a:latin typeface="Cambria Math"/>
                                <a:ea typeface="Cambria Math"/>
                              </a:rPr>
                              <m:t>≤</m:t>
                            </m:r>
                            <m:r>
                              <a:rPr lang="en-US" altLang="zh-CN" sz="2200" b="0" i="1" smtClean="0">
                                <a:latin typeface="Cambria Math"/>
                              </a:rPr>
                              <m:t>𝑥</m:t>
                            </m:r>
                            <m:r>
                              <a:rPr lang="en-US" altLang="zh-CN" sz="2200" b="0" i="1" smtClean="0">
                                <a:latin typeface="Cambria Math"/>
                              </a:rPr>
                              <m:t>&lt;360</m:t>
                            </m:r>
                          </m:e>
                          <m:e>
                            <m:r>
                              <a:rPr lang="en-US" altLang="zh-CN" sz="2200" b="0" i="1" smtClean="0">
                                <a:latin typeface="Cambria Math"/>
                              </a:rPr>
                              <m:t>&amp;0,     </m:t>
                            </m:r>
                            <m:r>
                              <a:rPr lang="en-US" altLang="zh-CN" sz="2200" b="0" i="1" smtClean="0">
                                <a:latin typeface="Cambria Math"/>
                              </a:rPr>
                              <m:t>𝑜𝑡h𝑒𝑟𝑤𝑖𝑠𝑒</m:t>
                            </m:r>
                          </m:e>
                        </m:eqArr>
                      </m:e>
                    </m:d>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1452877" y="2033845"/>
                <a:ext cx="6750750" cy="89749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3813" y="3068960"/>
                <a:ext cx="7650851" cy="577850"/>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90</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≤180</m:t>
                        </m:r>
                      </m:e>
                    </m:d>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9</m:t>
                        </m:r>
                        <m:r>
                          <a:rPr lang="en-US" altLang="zh-CN" sz="2200" b="0" i="1" smtClean="0">
                            <a:latin typeface="Cambria Math"/>
                          </a:rPr>
                          <m:t>0</m:t>
                        </m:r>
                      </m:sub>
                      <m:sup>
                        <m:r>
                          <a:rPr lang="en-US" altLang="zh-CN" sz="2200" b="0" i="1" smtClean="0">
                            <a:latin typeface="Cambria Math"/>
                          </a:rPr>
                          <m:t>180</m:t>
                        </m:r>
                      </m:sup>
                      <m:e>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e>
                        </m:d>
                        <m:r>
                          <a:rPr lang="en-US" altLang="zh-CN" sz="2200" b="0" i="1" smtClean="0">
                            <a:latin typeface="Cambria Math"/>
                          </a:rPr>
                          <m:t>𝑑𝑥</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360</m:t>
                        </m:r>
                      </m:den>
                    </m:f>
                    <m:r>
                      <a:rPr lang="en-US" altLang="zh-CN" sz="2200" b="0" i="1" smtClean="0">
                        <a:latin typeface="Cambria Math"/>
                        <a:ea typeface="Cambria Math"/>
                      </a:rPr>
                      <m:t>×90=</m:t>
                    </m:r>
                    <m:f>
                      <m:fPr>
                        <m:ctrlPr>
                          <a:rPr lang="en-US" altLang="zh-CN" sz="2200" b="0" i="1" smtClean="0">
                            <a:latin typeface="Cambria Math" panose="02040503050406030204" pitchFamily="18" charset="0"/>
                            <a:ea typeface="Cambria Math"/>
                          </a:rPr>
                        </m:ctrlPr>
                      </m:fPr>
                      <m:num>
                        <m:r>
                          <a:rPr lang="en-US" altLang="zh-CN" sz="2200" b="0" i="1" smtClean="0">
                            <a:latin typeface="Cambria Math"/>
                            <a:ea typeface="Cambria Math"/>
                          </a:rPr>
                          <m:t>1</m:t>
                        </m:r>
                      </m:num>
                      <m:den>
                        <m:r>
                          <a:rPr lang="en-US" altLang="zh-CN" sz="2200" b="0" i="1" smtClean="0">
                            <a:latin typeface="Cambria Math"/>
                            <a:ea typeface="Cambria Math"/>
                          </a:rPr>
                          <m:t>4</m:t>
                        </m:r>
                      </m:den>
                    </m:f>
                    <m:r>
                      <a:rPr lang="en-US" altLang="zh-CN" sz="2200" b="0" i="1" smtClean="0">
                        <a:latin typeface="Cambria Math"/>
                        <a:ea typeface="Cambria Math"/>
                      </a:rPr>
                      <m:t> </m:t>
                    </m:r>
                  </m:oMath>
                </a14:m>
                <a:r>
                  <a:rPr lang="en-US" altLang="zh-CN" sz="2200" dirty="0">
                    <a:latin typeface="+mj-lt"/>
                  </a:rPr>
                  <a:t>.</a:t>
                </a:r>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303813" y="3068960"/>
                <a:ext cx="7650851" cy="577850"/>
              </a:xfrm>
              <a:prstGeom prst="rect">
                <a:avLst/>
              </a:prstGeom>
              <a:blipFill rotWithShape="1">
                <a:blip r:embed="rId4"/>
                <a:stretch>
                  <a:fillRect b="-6316"/>
                </a:stretch>
              </a:blipFill>
            </p:spPr>
            <p:txBody>
              <a:bodyPr/>
              <a:lstStyle/>
              <a:p>
                <a:r>
                  <a:rPr lang="zh-CN" altLang="en-US">
                    <a:noFill/>
                  </a:rPr>
                  <a:t> </a:t>
                </a:r>
              </a:p>
            </p:txBody>
          </p:sp>
        </mc:Fallback>
      </mc:AlternateContent>
      <p:sp>
        <p:nvSpPr>
          <p:cNvPr id="9" name="TextBox 8"/>
          <p:cNvSpPr txBox="1"/>
          <p:nvPr/>
        </p:nvSpPr>
        <p:spPr>
          <a:xfrm>
            <a:off x="151087" y="5518393"/>
            <a:ext cx="8426358"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Such a random variable is said to have a </a:t>
            </a:r>
            <a:r>
              <a:rPr lang="en-US" altLang="zh-CN" sz="2200" dirty="0">
                <a:solidFill>
                  <a:srgbClr val="FF0000"/>
                </a:solidFill>
                <a:latin typeface="Times New Roman" panose="02020603050405020304" pitchFamily="18" charset="0"/>
                <a:cs typeface="Times New Roman" panose="02020603050405020304" pitchFamily="18" charset="0"/>
              </a:rPr>
              <a:t>uniform distribution.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303813" y="3843626"/>
                <a:ext cx="472090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90&lt;</m:t>
                          </m:r>
                          <m:r>
                            <a:rPr lang="en-US" altLang="zh-CN" sz="2200" b="0" i="1" smtClean="0">
                              <a:latin typeface="Cambria Math"/>
                            </a:rPr>
                            <m:t>𝑋</m:t>
                          </m:r>
                          <m:r>
                            <a:rPr lang="en-US" altLang="zh-CN" sz="2200" b="0" i="1" smtClean="0">
                              <a:latin typeface="Cambria Math"/>
                            </a:rPr>
                            <m:t>&lt;100 </m:t>
                          </m:r>
                          <m:r>
                            <a:rPr lang="en-US" altLang="zh-CN" sz="2200" b="0" i="1" smtClean="0">
                              <a:latin typeface="Cambria Math"/>
                            </a:rPr>
                            <m:t>𝑜𝑟</m:t>
                          </m:r>
                          <m:r>
                            <a:rPr lang="en-US" altLang="zh-CN" sz="2200" b="0" i="1" smtClean="0">
                              <a:latin typeface="Cambria Math"/>
                            </a:rPr>
                            <m:t> 110&lt;</m:t>
                          </m:r>
                          <m:r>
                            <a:rPr lang="en-US" altLang="zh-CN" sz="2200" b="0" i="1" smtClean="0">
                              <a:latin typeface="Cambria Math"/>
                            </a:rPr>
                            <m:t>𝑋</m:t>
                          </m:r>
                          <m:r>
                            <a:rPr lang="en-US" altLang="zh-CN" sz="2200" b="0" i="1" smtClean="0">
                              <a:latin typeface="Cambria Math"/>
                            </a:rPr>
                            <m:t>&lt;120 </m:t>
                          </m:r>
                        </m:e>
                      </m:d>
                    </m:oMath>
                  </m:oMathPara>
                </a14:m>
                <a:endParaRPr lang="en-US" altLang="zh-CN" sz="2200" b="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03813" y="3843626"/>
                <a:ext cx="4720908" cy="43088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1500" y="4284094"/>
                <a:ext cx="5281189" cy="430887"/>
              </a:xfrm>
              <a:prstGeom prst="rect">
                <a:avLst/>
              </a:prstGeom>
            </p:spPr>
            <p:txBody>
              <a:bodyPr wrap="none">
                <a:spAutoFit/>
              </a:bodyPr>
              <a:lstStyle/>
              <a:p>
                <a14:m>
                  <m:oMath xmlns:m="http://schemas.openxmlformats.org/officeDocument/2006/math">
                    <m:r>
                      <a:rPr lang="en-US" altLang="zh-CN" sz="2200" i="1" smtClean="0">
                        <a:latin typeface="Cambria Math"/>
                      </a:rPr>
                      <m:t>=</m:t>
                    </m:r>
                    <m:r>
                      <a:rPr lang="en-US" altLang="zh-CN" sz="2200" i="1" smtClean="0">
                        <a:latin typeface="Cambria Math"/>
                      </a:rPr>
                      <m:t>𝑃</m:t>
                    </m:r>
                    <m:d>
                      <m:dPr>
                        <m:ctrlPr>
                          <a:rPr lang="en-US" altLang="zh-CN" sz="2200" i="1">
                            <a:latin typeface="Cambria Math" panose="02040503050406030204" pitchFamily="18" charset="0"/>
                          </a:rPr>
                        </m:ctrlPr>
                      </m:dPr>
                      <m:e>
                        <m:r>
                          <a:rPr lang="en-US" altLang="zh-CN" sz="2200" i="1">
                            <a:latin typeface="Cambria Math"/>
                          </a:rPr>
                          <m:t>90&lt;</m:t>
                        </m:r>
                        <m:r>
                          <a:rPr lang="en-US" altLang="zh-CN" sz="2200" i="1">
                            <a:latin typeface="Cambria Math"/>
                          </a:rPr>
                          <m:t>𝑋</m:t>
                        </m:r>
                        <m:r>
                          <a:rPr lang="en-US" altLang="zh-CN" sz="2200" i="1">
                            <a:latin typeface="Cambria Math"/>
                          </a:rPr>
                          <m:t>&lt;100</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(110&lt;</m:t>
                    </m:r>
                    <m:r>
                      <a:rPr lang="en-US" altLang="zh-CN" sz="2200" b="0" i="1" smtClean="0">
                        <a:latin typeface="Cambria Math"/>
                      </a:rPr>
                      <m:t>𝑋</m:t>
                    </m:r>
                    <m:r>
                      <a:rPr lang="en-US" altLang="zh-CN" sz="2200" b="0" i="1" smtClean="0">
                        <a:latin typeface="Cambria Math"/>
                      </a:rPr>
                      <m:t>&lt;120)</m:t>
                    </m:r>
                  </m:oMath>
                </a14:m>
                <a:r>
                  <a:rPr lang="en-US" altLang="zh-CN" sz="2200" dirty="0"/>
                  <a:t> </a:t>
                </a:r>
                <a:endParaRPr lang="zh-CN" altLang="en-US" sz="2200" dirty="0"/>
              </a:p>
            </p:txBody>
          </p:sp>
        </mc:Choice>
        <mc:Fallback xmlns="">
          <p:sp>
            <p:nvSpPr>
              <p:cNvPr id="11" name="矩形 10"/>
              <p:cNvSpPr>
                <a:spLocks noRot="1" noChangeAspect="1" noMove="1" noResize="1" noEditPoints="1" noAdjustHandles="1" noChangeArrowheads="1" noChangeShapeType="1" noTextEdit="1"/>
              </p:cNvSpPr>
              <p:nvPr/>
            </p:nvSpPr>
            <p:spPr>
              <a:xfrm>
                <a:off x="71500" y="4284094"/>
                <a:ext cx="5281189" cy="430887"/>
              </a:xfrm>
              <a:prstGeom prst="rect">
                <a:avLst/>
              </a:prstGeom>
              <a:blipFill rotWithShape="1">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1500" y="4739851"/>
                <a:ext cx="6277616" cy="578043"/>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9</m:t>
                        </m:r>
                        <m:r>
                          <a:rPr lang="en-US" altLang="zh-CN" sz="2200" b="0" i="1" smtClean="0">
                            <a:latin typeface="Cambria Math"/>
                          </a:rPr>
                          <m:t>0</m:t>
                        </m:r>
                      </m:sub>
                      <m:sup>
                        <m:r>
                          <a:rPr lang="en-US" altLang="zh-CN" sz="2200" b="0" i="1" smtClean="0">
                            <a:latin typeface="Cambria Math"/>
                          </a:rPr>
                          <m:t>100</m:t>
                        </m:r>
                      </m:sup>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360</m:t>
                            </m:r>
                          </m:den>
                        </m:f>
                        <m:r>
                          <a:rPr lang="en-US" altLang="zh-CN" sz="2200" b="0" i="1" smtClean="0">
                            <a:latin typeface="Cambria Math"/>
                          </a:rPr>
                          <m:t>𝑑𝑥</m:t>
                        </m:r>
                      </m:e>
                    </m:nary>
                    <m:r>
                      <a:rPr lang="en-US" altLang="zh-CN" sz="2200" b="0" i="1" smtClean="0">
                        <a:latin typeface="Cambria Math"/>
                      </a:rPr>
                      <m:t>+</m:t>
                    </m:r>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1</m:t>
                        </m:r>
                        <m:r>
                          <a:rPr lang="en-US" altLang="zh-CN" sz="2200" b="0" i="1" smtClean="0">
                            <a:latin typeface="Cambria Math"/>
                          </a:rPr>
                          <m:t>10</m:t>
                        </m:r>
                      </m:sub>
                      <m:sup>
                        <m:r>
                          <a:rPr lang="en-US" altLang="zh-CN" sz="2200" b="0" i="1" smtClean="0">
                            <a:latin typeface="Cambria Math"/>
                          </a:rPr>
                          <m:t>120</m:t>
                        </m:r>
                      </m:sup>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360</m:t>
                            </m:r>
                          </m:den>
                        </m:f>
                        <m:r>
                          <a:rPr lang="en-US" altLang="zh-CN" sz="2200" b="0" i="1" smtClean="0">
                            <a:latin typeface="Cambria Math"/>
                          </a:rPr>
                          <m:t>𝑑𝑥</m:t>
                        </m:r>
                        <m:r>
                          <a:rPr lang="en-US" altLang="zh-CN" sz="2200" b="0" i="1" smtClean="0">
                            <a:latin typeface="Cambria Math"/>
                          </a:rPr>
                          <m:t> </m:t>
                        </m:r>
                      </m:e>
                    </m:nary>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10</m:t>
                        </m:r>
                      </m:num>
                      <m:den>
                        <m:r>
                          <a:rPr lang="en-US" altLang="zh-CN" sz="2200" b="0" i="1" smtClean="0">
                            <a:latin typeface="Cambria Math"/>
                          </a:rPr>
                          <m:t>360</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10</m:t>
                        </m:r>
                      </m:num>
                      <m:den>
                        <m:r>
                          <a:rPr lang="en-US" altLang="zh-CN" sz="2200" b="0" i="1" smtClean="0">
                            <a:latin typeface="Cambria Math"/>
                          </a:rPr>
                          <m:t>360</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20</m:t>
                        </m:r>
                      </m:num>
                      <m:den>
                        <m:r>
                          <a:rPr lang="en-US" altLang="zh-CN" sz="2200" b="0" i="1" smtClean="0">
                            <a:latin typeface="Cambria Math"/>
                          </a:rPr>
                          <m:t>360</m:t>
                        </m:r>
                      </m:den>
                    </m:f>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18</m:t>
                        </m:r>
                      </m:den>
                    </m:f>
                  </m:oMath>
                </a14:m>
                <a:r>
                  <a:rPr lang="zh-CN" altLang="en-US" sz="2200" dirty="0">
                    <a:latin typeface="+mj-lt"/>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71500" y="4739851"/>
                <a:ext cx="6277616" cy="578043"/>
              </a:xfrm>
              <a:prstGeom prst="rect">
                <a:avLst/>
              </a:prstGeom>
              <a:blipFill rotWithShape="1">
                <a:blip r:embed="rId7"/>
                <a:stretch>
                  <a:fillRect/>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7</a:t>
            </a:fld>
            <a:endParaRPr lang="en-US" altLang="zh-CN" dirty="0"/>
          </a:p>
        </p:txBody>
      </p:sp>
    </p:spTree>
    <p:extLst>
      <p:ext uri="{BB962C8B-B14F-4D97-AF65-F5344CB8AC3E}">
        <p14:creationId xmlns:p14="http://schemas.microsoft.com/office/powerpoint/2010/main" val="159372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1150184" y="1513325"/>
                <a:ext cx="7707086" cy="3673641"/>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ea typeface="Times New Roman" charset="0"/>
                    <a:cs typeface="Times New Roman" charset="0"/>
                  </a:rPr>
                  <a:t>   </a:t>
                </a: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A continuous random variable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 said to have a </a:t>
                </a:r>
                <a:r>
                  <a:rPr lang="en-US" altLang="zh-CN" sz="2100" b="1" dirty="0">
                    <a:solidFill>
                      <a:schemeClr val="tx1"/>
                    </a:solidFill>
                    <a:latin typeface="Times New Roman" charset="0"/>
                    <a:ea typeface="Times New Roman" charset="0"/>
                    <a:cs typeface="Times New Roman" charset="0"/>
                  </a:rPr>
                  <a:t>gamma distribution </a:t>
                </a:r>
                <a:r>
                  <a:rPr lang="en-US" altLang="zh-CN" sz="2100" dirty="0">
                    <a:solidFill>
                      <a:schemeClr val="tx1"/>
                    </a:solidFill>
                    <a:latin typeface="Times New Roman" charset="0"/>
                    <a:ea typeface="Times New Roman" charset="0"/>
                    <a:cs typeface="Times New Roman" charset="0"/>
                  </a:rPr>
                  <a:t>if the pdf of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𝑓</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𝑥</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𝛽</m:t>
                          </m:r>
                        </m:e>
                      </m:d>
                      <m:r>
                        <a:rPr lang="en-US" altLang="zh-CN" sz="2100" i="1">
                          <a:solidFill>
                            <a:schemeClr val="tx1"/>
                          </a:solidFill>
                          <a:latin typeface="Cambria Math" panose="02040503050406030204" pitchFamily="18" charset="0"/>
                          <a:ea typeface="Times New Roman" charset="0"/>
                          <a:cs typeface="Times New Roman" charset="0"/>
                        </a:rPr>
                        <m:t>=</m:t>
                      </m:r>
                      <m:d>
                        <m:dPr>
                          <m:begChr m:val="{"/>
                          <m:endChr m:val=""/>
                          <m:ctrlPr>
                            <a:rPr lang="en-US" altLang="zh-CN" sz="2100" i="1">
                              <a:solidFill>
                                <a:schemeClr val="tx1"/>
                              </a:solidFill>
                              <a:latin typeface="Cambria Math" panose="02040503050406030204" pitchFamily="18" charset="0"/>
                              <a:cs typeface="Times New Roman" charset="0"/>
                            </a:rPr>
                          </m:ctrlPr>
                        </m:dPr>
                        <m:e>
                          <m:eqArr>
                            <m:eqArrPr>
                              <m:ctrlPr>
                                <a:rPr lang="en-US" altLang="zh-CN" sz="2100" i="1">
                                  <a:solidFill>
                                    <a:schemeClr val="tx1"/>
                                  </a:solidFill>
                                  <a:latin typeface="Cambria Math" panose="02040503050406030204" pitchFamily="18" charset="0"/>
                                  <a:cs typeface="Times New Roman" charset="0"/>
                                </a:rPr>
                              </m:ctrlPr>
                            </m:eqArrPr>
                            <m:e>
                              <m:f>
                                <m:fPr>
                                  <m:ctrlPr>
                                    <a:rPr lang="en-US" altLang="zh-CN" sz="2100" i="1">
                                      <a:solidFill>
                                        <a:schemeClr val="tx1"/>
                                      </a:solidFill>
                                      <a:latin typeface="Cambria Math" panose="02040503050406030204" pitchFamily="18" charset="0"/>
                                      <a:cs typeface="Times New Roman" charset="0"/>
                                    </a:rPr>
                                  </m:ctrlPr>
                                </m:fPr>
                                <m:num>
                                  <m:r>
                                    <a:rPr lang="en-US" altLang="zh-CN" sz="2100" i="1">
                                      <a:solidFill>
                                        <a:schemeClr val="tx1"/>
                                      </a:solidFill>
                                      <a:latin typeface="Cambria Math" panose="02040503050406030204" pitchFamily="18" charset="0"/>
                                      <a:cs typeface="Times New Roman" charset="0"/>
                                    </a:rPr>
                                    <m:t>1</m:t>
                                  </m:r>
                                </m:num>
                                <m:den>
                                  <m:sSup>
                                    <m:sSupPr>
                                      <m:ctrlPr>
                                        <a:rPr lang="en-US" altLang="zh-CN" sz="2100" i="1">
                                          <a:solidFill>
                                            <a:schemeClr val="tx1"/>
                                          </a:solidFill>
                                          <a:latin typeface="Cambria Math" panose="02040503050406030204" pitchFamily="18" charset="0"/>
                                          <a:cs typeface="Times New Roman" charset="0"/>
                                        </a:rPr>
                                      </m:ctrlPr>
                                    </m:sSupPr>
                                    <m:e>
                                      <m:r>
                                        <a:rPr lang="zh-CN" altLang="en-US" sz="2100" i="1">
                                          <a:solidFill>
                                            <a:schemeClr val="tx1"/>
                                          </a:solidFill>
                                          <a:latin typeface="Cambria Math" panose="02040503050406030204" pitchFamily="18" charset="0"/>
                                          <a:cs typeface="Times New Roman" charset="0"/>
                                        </a:rPr>
                                        <m:t>𝛽</m:t>
                                      </m:r>
                                    </m:e>
                                    <m:sup>
                                      <m:r>
                                        <a:rPr lang="zh-CN" altLang="en-US" sz="2100" i="1">
                                          <a:solidFill>
                                            <a:schemeClr val="tx1"/>
                                          </a:solidFill>
                                          <a:latin typeface="Cambria Math" panose="02040503050406030204" pitchFamily="18" charset="0"/>
                                          <a:cs typeface="Times New Roman" charset="0"/>
                                        </a:rPr>
                                        <m:t>𝛼</m:t>
                                      </m:r>
                                    </m:sup>
                                  </m:sSup>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den>
                              </m:f>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𝑥</m:t>
                                  </m:r>
                                </m:e>
                                <m: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sup>
                              </m:sSup>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𝑒</m:t>
                                  </m:r>
                                </m:e>
                                <m:sup>
                                  <m:r>
                                    <a:rPr lang="en-US" altLang="zh-CN" sz="2100" i="1">
                                      <a:solidFill>
                                        <a:schemeClr val="tx1"/>
                                      </a:solidFill>
                                      <a:latin typeface="Cambria Math" panose="02040503050406030204" pitchFamily="18" charset="0"/>
                                      <a:cs typeface="Times New Roman" charset="0"/>
                                    </a:rPr>
                                    <m:t>−</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cs typeface="Times New Roman" charset="0"/>
                                    </a:rPr>
                                    <m:t>𝛽</m:t>
                                  </m:r>
                                </m:sup>
                              </m:sSup>
                              <m:r>
                                <a:rPr lang="en-US" altLang="zh-CN" sz="2100" i="1">
                                  <a:solidFill>
                                    <a:schemeClr val="tx1"/>
                                  </a:solidFill>
                                  <a:latin typeface="Cambria Math" panose="02040503050406030204" pitchFamily="18" charset="0"/>
                                  <a:cs typeface="Times New Roman" charset="0"/>
                                </a:rPr>
                                <m:t>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≥0</m:t>
                              </m:r>
                            </m:e>
                            <m:e>
                              <m:r>
                                <a:rPr lang="en-US" altLang="zh-CN" sz="2100" i="1">
                                  <a:solidFill>
                                    <a:schemeClr val="tx1"/>
                                  </a:solidFill>
                                  <a:latin typeface="Cambria Math" panose="02040503050406030204" pitchFamily="18" charset="0"/>
                                  <a:cs typeface="Times New Roman" charset="0"/>
                                </a:rPr>
                                <m:t>                     0                      </m:t>
                              </m:r>
                              <m:r>
                                <m:rPr>
                                  <m:sty m:val="p"/>
                                </m:rPr>
                                <a:rPr lang="en-US" altLang="zh-CN" sz="2100">
                                  <a:solidFill>
                                    <a:schemeClr val="tx1"/>
                                  </a:solidFill>
                                  <a:latin typeface="Cambria Math" panose="02040503050406030204" pitchFamily="18" charset="0"/>
                                  <a:cs typeface="Times New Roman" charset="0"/>
                                </a:rPr>
                                <m:t>otherwise</m:t>
                              </m:r>
                            </m:e>
                          </m:eqArr>
                        </m:e>
                      </m:d>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where the parameters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oMath>
                </a14:m>
                <a:r>
                  <a:rPr lang="en-US" altLang="zh-CN" sz="2100" dirty="0">
                    <a:solidFill>
                      <a:schemeClr val="tx1"/>
                    </a:solidFill>
                    <a:latin typeface="Times New Roman" charset="0"/>
                    <a:ea typeface="Times New Roman" charset="0"/>
                    <a:cs typeface="Times New Roman" charset="0"/>
                  </a:rPr>
                  <a:t> and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𝛽</m:t>
                    </m:r>
                  </m:oMath>
                </a14:m>
                <a:r>
                  <a:rPr lang="en-US" altLang="zh-CN" sz="2100" dirty="0">
                    <a:solidFill>
                      <a:schemeClr val="tx1"/>
                    </a:solidFill>
                    <a:latin typeface="Times New Roman" charset="0"/>
                    <a:ea typeface="Times New Roman" charset="0"/>
                    <a:cs typeface="Times New Roman" charset="0"/>
                  </a:rPr>
                  <a:t> satisfy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&gt;0,</m:t>
                    </m:r>
                    <m:r>
                      <a:rPr lang="zh-CN" altLang="en-US" sz="2100" i="1">
                        <a:solidFill>
                          <a:schemeClr val="tx1"/>
                        </a:solidFill>
                        <a:latin typeface="Cambria Math" panose="02040503050406030204" pitchFamily="18" charset="0"/>
                        <a:ea typeface="Times New Roman" charset="0"/>
                        <a:cs typeface="Times New Roman" charset="0"/>
                      </a:rPr>
                      <m:t>𝛽</m:t>
                    </m:r>
                    <m:r>
                      <a:rPr lang="en-US" altLang="zh-CN" sz="2100" i="1">
                        <a:solidFill>
                          <a:schemeClr val="tx1"/>
                        </a:solidFill>
                        <a:latin typeface="Cambria Math" panose="02040503050406030204" pitchFamily="18" charset="0"/>
                        <a:ea typeface="Times New Roman" charset="0"/>
                        <a:cs typeface="Times New Roman" charset="0"/>
                      </a:rPr>
                      <m:t>&gt;0</m:t>
                    </m:r>
                  </m:oMath>
                </a14:m>
                <a:r>
                  <a:rPr lang="en-US" altLang="zh-CN" sz="2100" dirty="0">
                    <a:solidFill>
                      <a:schemeClr val="tx1"/>
                    </a:solidFill>
                    <a:latin typeface="Times New Roman" charset="0"/>
                    <a:ea typeface="Times New Roman" charset="0"/>
                    <a:cs typeface="Times New Roman" charset="0"/>
                  </a:rPr>
                  <a:t>. The </a:t>
                </a:r>
                <a:r>
                  <a:rPr lang="en-US" altLang="zh-CN" sz="2100" b="1" dirty="0">
                    <a:solidFill>
                      <a:schemeClr val="tx1"/>
                    </a:solidFill>
                    <a:latin typeface="Times New Roman" charset="0"/>
                    <a:ea typeface="Times New Roman" charset="0"/>
                    <a:cs typeface="Times New Roman" charset="0"/>
                  </a:rPr>
                  <a:t>standard gamma distribution </a:t>
                </a:r>
                <a:r>
                  <a:rPr lang="en-US" altLang="zh-CN" sz="2100" dirty="0">
                    <a:solidFill>
                      <a:schemeClr val="tx1"/>
                    </a:solidFill>
                    <a:latin typeface="Times New Roman" charset="0"/>
                    <a:ea typeface="Times New Roman" charset="0"/>
                    <a:cs typeface="Times New Roman" charset="0"/>
                  </a:rPr>
                  <a:t>has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𝛽</m:t>
                    </m:r>
                    <m:r>
                      <a:rPr lang="en-US" altLang="zh-CN" sz="2100" i="1">
                        <a:solidFill>
                          <a:schemeClr val="tx1"/>
                        </a:solidFill>
                        <a:latin typeface="Cambria Math" panose="02040503050406030204" pitchFamily="18" charset="0"/>
                        <a:ea typeface="Times New Roman" charset="0"/>
                        <a:cs typeface="Times New Roman" charset="0"/>
                      </a:rPr>
                      <m:t>=1</m:t>
                    </m:r>
                  </m:oMath>
                </a14:m>
                <a:r>
                  <a:rPr lang="en-US" altLang="zh-CN" sz="2100" dirty="0">
                    <a:solidFill>
                      <a:schemeClr val="tx1"/>
                    </a:solidFill>
                    <a:latin typeface="Times New Roman" charset="0"/>
                    <a:ea typeface="Times New Roman" charset="0"/>
                    <a:cs typeface="Times New Roman" charset="0"/>
                  </a:rPr>
                  <a:t>.</a:t>
                </a: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The exponential distribution results from taking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=1,</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𝛽</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𝜆</m:t>
                    </m:r>
                  </m:oMath>
                </a14:m>
                <a:r>
                  <a:rPr lang="en-US" altLang="zh-CN" sz="2100" dirty="0">
                    <a:solidFill>
                      <a:schemeClr val="tx1"/>
                    </a:solidFill>
                    <a:latin typeface="Times New Roman" charset="0"/>
                    <a:ea typeface="Times New Roman" charset="0"/>
                    <a:cs typeface="Times New Roman" charset="0"/>
                  </a:rPr>
                  <a:t>. </a:t>
                </a:r>
              </a:p>
              <a:p>
                <a:pPr marL="0" indent="0" algn="just" defTabSz="685800">
                  <a:spcBef>
                    <a:spcPts val="0"/>
                  </a:spcBef>
                  <a:buClrTx/>
                  <a:buNone/>
                </a:pP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br>
                  <a:rPr lang="en-US" altLang="zh-CN" sz="2100" dirty="0">
                    <a:solidFill>
                      <a:schemeClr val="tx1"/>
                    </a:solidFill>
                    <a:latin typeface="Times New Roman" charset="0"/>
                    <a:ea typeface="Times New Roman" charset="0"/>
                    <a:cs typeface="Times New Roman" charset="0"/>
                  </a:rPr>
                </a:br>
                <a:endParaRPr lang="en-US" altLang="zh-CN" sz="2100" dirty="0">
                  <a:solidFill>
                    <a:schemeClr val="tx1"/>
                  </a:solidFill>
                  <a:latin typeface="Times New Roman" charset="0"/>
                  <a:ea typeface="Times New Roman" charset="0"/>
                  <a:cs typeface="Times New Roman" charset="0"/>
                </a:endParaRPr>
              </a:p>
              <a:p>
                <a:pPr marL="0" indent="0" defTabSz="685800">
                  <a:spcBef>
                    <a:spcPts val="0"/>
                  </a:spcBef>
                  <a:buClrTx/>
                  <a:buNone/>
                </a:pPr>
                <a:r>
                  <a:rPr lang="en-US" altLang="zh-CN" sz="2100" dirty="0">
                    <a:solidFill>
                      <a:schemeClr val="tx1"/>
                    </a:solidFill>
                    <a:latin typeface="Times New Roman" charset="0"/>
                    <a:ea typeface="Times New Roman" charset="0"/>
                    <a:cs typeface="Times New Roman" charset="0"/>
                  </a:rPr>
                  <a:t> </a:t>
                </a: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1150184" y="1513325"/>
                <a:ext cx="7707086" cy="3673641"/>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4A280E18-9602-4E96-AD9E-148270C26DDD}"/>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776236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81854" y="1854657"/>
            <a:ext cx="4067922" cy="2959131"/>
          </a:xfrm>
          <a:prstGeom prst="rect">
            <a:avLst/>
          </a:prstGeom>
        </p:spPr>
      </p:pic>
      <p:pic>
        <p:nvPicPr>
          <p:cNvPr id="5" name="Picture 4"/>
          <p:cNvPicPr>
            <a:picLocks noChangeAspect="1"/>
          </p:cNvPicPr>
          <p:nvPr/>
        </p:nvPicPr>
        <p:blipFill>
          <a:blip r:embed="rId3"/>
          <a:stretch>
            <a:fillRect/>
          </a:stretch>
        </p:blipFill>
        <p:spPr>
          <a:xfrm>
            <a:off x="586081" y="1996327"/>
            <a:ext cx="3695773" cy="2675792"/>
          </a:xfrm>
          <a:prstGeom prst="rect">
            <a:avLst/>
          </a:prstGeom>
        </p:spPr>
      </p:pic>
      <p:sp>
        <p:nvSpPr>
          <p:cNvPr id="2" name="灯片编号占位符 1">
            <a:extLst>
              <a:ext uri="{FF2B5EF4-FFF2-40B4-BE49-F238E27FC236}">
                <a16:creationId xmlns:a16="http://schemas.microsoft.com/office/drawing/2014/main" id="{DA065992-45E1-4F09-930D-AF156D7BB984}"/>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239262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1033357" y="1230396"/>
                <a:ext cx="7938604" cy="1577723"/>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rgbClr val="FF0000">
                    <a:alpha val="40000"/>
                  </a:srgb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400" b="1" dirty="0">
                    <a:solidFill>
                      <a:srgbClr val="FF0000"/>
                    </a:solidFill>
                    <a:latin typeface="Times New Roman" charset="0"/>
                    <a:ea typeface="Times New Roman" charset="0"/>
                    <a:cs typeface="Times New Roman" charset="0"/>
                  </a:rPr>
                  <a:t>Proposition</a:t>
                </a:r>
                <a:endParaRPr lang="en-US" sz="2100" dirty="0">
                  <a:latin typeface="Times New Roman" charset="0"/>
                  <a:ea typeface="Times New Roman" charset="0"/>
                  <a:cs typeface="Times New Roman" charset="0"/>
                </a:endParaRPr>
              </a:p>
              <a:p>
                <a:pPr marL="0" indent="0" algn="just" defTabSz="685800">
                  <a:spcBef>
                    <a:spcPts val="0"/>
                  </a:spcBef>
                  <a:buClrTx/>
                  <a:buNone/>
                </a:pPr>
                <a:r>
                  <a:rPr lang="en-US" sz="2100" dirty="0">
                    <a:latin typeface="Times New Roman" charset="0"/>
                    <a:ea typeface="Times New Roman" charset="0"/>
                    <a:cs typeface="Times New Roman" charset="0"/>
                  </a:rPr>
                  <a:t>      The mean and variance of a random variable </a:t>
                </a:r>
                <a14:m>
                  <m:oMath xmlns:m="http://schemas.openxmlformats.org/officeDocument/2006/math">
                    <m:r>
                      <a:rPr lang="en-US" sz="2100" i="1" dirty="0">
                        <a:latin typeface="Cambria Math" panose="02040503050406030204" pitchFamily="18" charset="0"/>
                        <a:ea typeface="Times New Roman" charset="0"/>
                        <a:cs typeface="Times New Roman" charset="0"/>
                      </a:rPr>
                      <m:t>𝑋</m:t>
                    </m:r>
                  </m:oMath>
                </a14:m>
                <a:r>
                  <a:rPr lang="en-US" sz="2100" dirty="0">
                    <a:latin typeface="Times New Roman" charset="0"/>
                    <a:ea typeface="Times New Roman" charset="0"/>
                    <a:cs typeface="Times New Roman" charset="0"/>
                  </a:rPr>
                  <a:t> having the gamma distribution 	</a:t>
                </a:r>
                <a14:m>
                  <m:oMath xmlns:m="http://schemas.openxmlformats.org/officeDocument/2006/math">
                    <m:r>
                      <a:rPr lang="en-US" sz="2100" i="1">
                        <a:latin typeface="Cambria Math" panose="02040503050406030204" pitchFamily="18" charset="0"/>
                        <a:ea typeface="Times New Roman" charset="0"/>
                        <a:cs typeface="Times New Roman" charset="0"/>
                      </a:rPr>
                      <m:t>𝑓</m:t>
                    </m:r>
                    <m:r>
                      <a:rPr lang="en-US" sz="2100" i="1">
                        <a:latin typeface="Cambria Math" panose="02040503050406030204" pitchFamily="18" charset="0"/>
                        <a:ea typeface="Times New Roman" charset="0"/>
                        <a:cs typeface="Times New Roman" charset="0"/>
                      </a:rPr>
                      <m:t>(</m:t>
                    </m:r>
                    <m:r>
                      <a:rPr lang="en-US" sz="2100" i="1">
                        <a:latin typeface="Cambria Math" panose="02040503050406030204" pitchFamily="18" charset="0"/>
                        <a:ea typeface="Times New Roman" charset="0"/>
                        <a:cs typeface="Times New Roman" charset="0"/>
                      </a:rPr>
                      <m:t>𝑥</m:t>
                    </m:r>
                    <m:r>
                      <a:rPr lang="en-US" sz="2100" i="1">
                        <a:latin typeface="Cambria Math" panose="02040503050406030204" pitchFamily="18" charset="0"/>
                        <a:ea typeface="Times New Roman" charset="0"/>
                        <a:cs typeface="Times New Roman" charset="0"/>
                      </a:rPr>
                      <m:t>;</m:t>
                    </m:r>
                    <m:r>
                      <a:rPr lang="en-US" sz="2100" i="1">
                        <a:latin typeface="Cambria Math" panose="02040503050406030204" pitchFamily="18" charset="0"/>
                        <a:ea typeface="Cambria Math" panose="02040503050406030204" pitchFamily="18" charset="0"/>
                        <a:cs typeface="Times New Roman" charset="0"/>
                      </a:rPr>
                      <m:t>𝛼</m:t>
                    </m:r>
                    <m:r>
                      <a:rPr lang="en-US" sz="2100" i="1">
                        <a:latin typeface="Cambria Math" panose="02040503050406030204" pitchFamily="18" charset="0"/>
                        <a:ea typeface="Cambria Math" panose="02040503050406030204" pitchFamily="18" charset="0"/>
                        <a:cs typeface="Times New Roman" charset="0"/>
                      </a:rPr>
                      <m:t>,</m:t>
                    </m:r>
                    <m:r>
                      <a:rPr lang="en-US" sz="2100" i="1">
                        <a:latin typeface="Cambria Math" panose="02040503050406030204" pitchFamily="18" charset="0"/>
                        <a:ea typeface="Cambria Math" panose="02040503050406030204" pitchFamily="18" charset="0"/>
                        <a:cs typeface="Times New Roman" charset="0"/>
                      </a:rPr>
                      <m:t>𝛽</m:t>
                    </m:r>
                    <m:r>
                      <a:rPr lang="en-US" sz="2100" i="1">
                        <a:latin typeface="Cambria Math" panose="02040503050406030204" pitchFamily="18" charset="0"/>
                        <a:ea typeface="Cambria Math" panose="02040503050406030204" pitchFamily="18" charset="0"/>
                        <a:cs typeface="Times New Roman" charset="0"/>
                      </a:rPr>
                      <m:t>)</m:t>
                    </m:r>
                  </m:oMath>
                </a14:m>
                <a:r>
                  <a:rPr lang="en-US" sz="2100" dirty="0">
                    <a:latin typeface="Times New Roman" charset="0"/>
                    <a:ea typeface="Times New Roman" charset="0"/>
                    <a:cs typeface="Times New Roman" charset="0"/>
                  </a:rPr>
                  <a:t> are</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𝐸</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e>
                      </m:d>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𝜇</m:t>
                      </m:r>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𝛼𝛽</m:t>
                      </m:r>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𝑉</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e>
                      </m:d>
                      <m:r>
                        <a:rPr lang="en-US" altLang="zh-CN" sz="2100" i="1">
                          <a:latin typeface="Cambria Math" panose="02040503050406030204" pitchFamily="18" charset="0"/>
                          <a:ea typeface="Times New Roman" charset="0"/>
                          <a:cs typeface="Times New Roman" charset="0"/>
                        </a:rPr>
                        <m:t>=</m:t>
                      </m:r>
                      <m:sSup>
                        <m:sSupPr>
                          <m:ctrlPr>
                            <a:rPr lang="en-US" altLang="zh-CN" sz="2100" i="1">
                              <a:latin typeface="Cambria Math" panose="02040503050406030204" pitchFamily="18" charset="0"/>
                              <a:cs typeface="Times New Roman" charset="0"/>
                            </a:rPr>
                          </m:ctrlPr>
                        </m:sSupPr>
                        <m:e>
                          <m:r>
                            <a:rPr lang="zh-CN" altLang="en-US" sz="2100" i="1">
                              <a:latin typeface="Cambria Math" panose="02040503050406030204" pitchFamily="18" charset="0"/>
                              <a:cs typeface="Times New Roman" charset="0"/>
                            </a:rPr>
                            <m:t>𝜎</m:t>
                          </m:r>
                        </m:e>
                        <m:sup>
                          <m:r>
                            <a:rPr lang="en-US" altLang="zh-CN" sz="2100" i="1">
                              <a:latin typeface="Cambria Math" panose="02040503050406030204" pitchFamily="18" charset="0"/>
                              <a:cs typeface="Times New Roman" charset="0"/>
                            </a:rPr>
                            <m:t>2</m:t>
                          </m:r>
                        </m:sup>
                      </m:sSup>
                      <m:r>
                        <a:rPr lang="en-US" altLang="zh-CN" sz="2100" i="1">
                          <a:latin typeface="Cambria Math" panose="02040503050406030204" pitchFamily="18" charset="0"/>
                          <a:cs typeface="Times New Roman" charset="0"/>
                        </a:rPr>
                        <m:t>=</m:t>
                      </m:r>
                      <m:r>
                        <a:rPr lang="zh-CN" altLang="en-US" sz="2100" i="1">
                          <a:latin typeface="Cambria Math" panose="02040503050406030204" pitchFamily="18" charset="0"/>
                          <a:cs typeface="Times New Roman" charset="0"/>
                        </a:rPr>
                        <m:t>𝛼</m:t>
                      </m:r>
                      <m:sSup>
                        <m:sSupPr>
                          <m:ctrlPr>
                            <a:rPr lang="en-US" altLang="zh-CN" sz="2100" i="1">
                              <a:latin typeface="Cambria Math" panose="02040503050406030204" pitchFamily="18" charset="0"/>
                              <a:cs typeface="Times New Roman" charset="0"/>
                            </a:rPr>
                          </m:ctrlPr>
                        </m:sSupPr>
                        <m:e>
                          <m:r>
                            <a:rPr lang="zh-CN" altLang="en-US" sz="2100" i="1">
                              <a:latin typeface="Cambria Math" panose="02040503050406030204" pitchFamily="18" charset="0"/>
                              <a:cs typeface="Times New Roman" charset="0"/>
                            </a:rPr>
                            <m:t>𝛽</m:t>
                          </m:r>
                        </m:e>
                        <m:sup>
                          <m:r>
                            <a:rPr lang="en-US" altLang="zh-CN" sz="2100" i="1">
                              <a:latin typeface="Cambria Math" panose="02040503050406030204" pitchFamily="18" charset="0"/>
                              <a:cs typeface="Times New Roman" charset="0"/>
                            </a:rPr>
                            <m:t>2</m:t>
                          </m:r>
                        </m:sup>
                      </m:sSup>
                    </m:oMath>
                  </m:oMathPara>
                </a14:m>
                <a:endParaRPr lang="en-US" altLang="zh-CN" sz="2100" dirty="0">
                  <a:latin typeface="Times New Roman" charset="0"/>
                  <a:ea typeface="Times New Roman" charset="0"/>
                  <a:cs typeface="Times New Roman" charset="0"/>
                </a:endParaRPr>
              </a:p>
              <a:p>
                <a:pPr marL="0" indent="0" algn="just" defTabSz="685800">
                  <a:spcBef>
                    <a:spcPts val="0"/>
                  </a:spcBef>
                  <a:buClrTx/>
                  <a:buNone/>
                </a:pPr>
                <a:endParaRPr lang="en-US" altLang="zh-CN" sz="2100" dirty="0">
                  <a:latin typeface="Times New Roman" charset="0"/>
                  <a:ea typeface="Times New Roman" charset="0"/>
                  <a:cs typeface="Times New Roman" charset="0"/>
                </a:endParaRPr>
              </a:p>
              <a:p>
                <a:pPr marL="0" indent="0" algn="just" defTabSz="685800">
                  <a:spcBef>
                    <a:spcPts val="0"/>
                  </a:spcBef>
                  <a:buClrTx/>
                  <a:buNone/>
                </a:pPr>
                <a:r>
                  <a:rPr lang="en-US" altLang="zh-CN" sz="2400" dirty="0">
                    <a:latin typeface="Times New Roman" charset="0"/>
                    <a:ea typeface="Times New Roman" charset="0"/>
                    <a:cs typeface="Times New Roman" charset="0"/>
                  </a:rPr>
                  <a:t> </a:t>
                </a:r>
              </a:p>
              <a:p>
                <a:pPr marL="0" indent="0" algn="just" defTabSz="685800">
                  <a:spcBef>
                    <a:spcPts val="0"/>
                  </a:spcBef>
                  <a:buClrTx/>
                  <a:buNone/>
                </a:pPr>
                <a:endParaRPr lang="en-US" altLang="zh-CN" sz="2400" dirty="0">
                  <a:latin typeface="Times New Roman" charset="0"/>
                  <a:ea typeface="Times New Roman" charset="0"/>
                  <a:cs typeface="Times New Roman" charset="0"/>
                </a:endParaRPr>
              </a:p>
              <a:p>
                <a:pPr marL="0" indent="0" algn="just" defTabSz="685800">
                  <a:spcBef>
                    <a:spcPts val="0"/>
                  </a:spcBef>
                  <a:buClrTx/>
                  <a:buNone/>
                </a:pPr>
                <a:endParaRPr lang="en-US" altLang="zh-CN" sz="2400" dirty="0">
                  <a:solidFill>
                    <a:schemeClr val="tx1"/>
                  </a:solidFill>
                  <a:latin typeface="Times New Roman" charset="0"/>
                  <a:ea typeface="Times New Roman" charset="0"/>
                  <a:cs typeface="Times New Roman"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1033357" y="1230396"/>
                <a:ext cx="7938604" cy="1577723"/>
              </a:xfrm>
              <a:blipFill>
                <a:blip r:embed="rId2"/>
                <a:stretch>
                  <a:fillRect/>
                </a:stretch>
              </a:blipFill>
              <a:ln>
                <a:noFill/>
              </a:ln>
              <a:effectLst>
                <a:glow rad="101600">
                  <a:srgbClr val="FF0000">
                    <a:alpha val="40000"/>
                  </a:srgb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092505-54A4-4222-A2A3-CF9DE4A0786C}"/>
                  </a:ext>
                </a:extLst>
              </p:cNvPr>
              <p:cNvSpPr txBox="1"/>
              <p:nvPr/>
            </p:nvSpPr>
            <p:spPr>
              <a:xfrm>
                <a:off x="1033357" y="2808119"/>
                <a:ext cx="8030028" cy="4090222"/>
              </a:xfrm>
              <a:prstGeom prst="rect">
                <a:avLst/>
              </a:prstGeom>
              <a:solidFill>
                <a:schemeClr val="bg1"/>
              </a:solidFill>
            </p:spPr>
            <p:txBody>
              <a:bodyPr wrap="square" rtlCol="0">
                <a:spAutoFit/>
              </a:bodyPr>
              <a:lstStyle/>
              <a:p>
                <a:r>
                  <a:rPr lang="en-US" altLang="zh-CN" sz="2100" b="1" dirty="0">
                    <a:solidFill>
                      <a:prstClr val="black"/>
                    </a:solidFill>
                    <a:latin typeface="Times New Roman" charset="0"/>
                    <a:ea typeface="Times New Roman" charset="0"/>
                    <a:cs typeface="Times New Roman" charset="0"/>
                  </a:rPr>
                  <a:t>Proof:</a:t>
                </a:r>
              </a:p>
              <a:p>
                <a:pPr>
                  <a:lnSpc>
                    <a:spcPct val="120000"/>
                  </a:lnSpc>
                </a:pPr>
                <a:r>
                  <a:rPr lang="en-US" altLang="zh-CN" sz="1950" dirty="0">
                    <a:latin typeface="Times New Roman" charset="0"/>
                    <a:ea typeface="Times New Roman" charset="0"/>
                    <a:cs typeface="Times New Roman" charset="0"/>
                  </a:rPr>
                  <a:t> </a:t>
                </a:r>
                <a14:m>
                  <m:oMath xmlns:m="http://schemas.openxmlformats.org/officeDocument/2006/math">
                    <m:r>
                      <a:rPr lang="en-US" altLang="zh-CN" sz="1950" i="1">
                        <a:latin typeface="Cambria Math" panose="02040503050406030204" pitchFamily="18" charset="0"/>
                        <a:ea typeface="Times New Roman" charset="0"/>
                        <a:cs typeface="Times New Roman" charset="0"/>
                      </a:rPr>
                      <m:t>𝐸</m:t>
                    </m:r>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𝑋</m:t>
                        </m:r>
                      </m:e>
                    </m:d>
                    <m:r>
                      <a:rPr lang="en-US" altLang="zh-CN" sz="1950" i="1">
                        <a:latin typeface="Cambria Math" panose="02040503050406030204" pitchFamily="18" charset="0"/>
                        <a:ea typeface="Times New Roman" charset="0"/>
                        <a:cs typeface="Times New Roman" charset="0"/>
                      </a:rPr>
                      <m:t>=</m:t>
                    </m:r>
                    <m:nary>
                      <m:naryPr>
                        <m:ctrlPr>
                          <a:rPr lang="en-US" altLang="zh-CN" sz="1950" i="1">
                            <a:latin typeface="Cambria Math" panose="02040503050406030204" pitchFamily="18" charset="0"/>
                            <a:cs typeface="Times New Roman" charset="0"/>
                          </a:rPr>
                        </m:ctrlPr>
                      </m:naryPr>
                      <m:sub>
                        <m:r>
                          <m:rPr>
                            <m:brk m:alnAt="23"/>
                          </m:rPr>
                          <a:rPr lang="en-US" altLang="zh-CN" sz="1950" i="1">
                            <a:latin typeface="Cambria Math" panose="02040503050406030204" pitchFamily="18" charset="0"/>
                            <a:cs typeface="Times New Roman" charset="0"/>
                          </a:rPr>
                          <m:t>0</m:t>
                        </m:r>
                      </m:sub>
                      <m:sup>
                        <m:r>
                          <a:rPr lang="en-US" altLang="zh-CN" sz="1950" i="1">
                            <a:latin typeface="Cambria Math" panose="02040503050406030204" pitchFamily="18" charset="0"/>
                            <a:ea typeface="Cambria Math" panose="02040503050406030204" pitchFamily="18" charset="0"/>
                            <a:cs typeface="Times New Roman" charset="0"/>
                          </a:rPr>
                          <m:t>∞</m:t>
                        </m:r>
                      </m:sup>
                      <m:e>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1</m:t>
                            </m:r>
                          </m:num>
                          <m:den>
                            <m:sSup>
                              <m:sSupPr>
                                <m:ctrlPr>
                                  <a:rPr lang="en-US" altLang="zh-CN" sz="1950" i="1">
                                    <a:latin typeface="Cambria Math" panose="02040503050406030204" pitchFamily="18" charset="0"/>
                                    <a:cs typeface="Times New Roman" charset="0"/>
                                  </a:rPr>
                                </m:ctrlPr>
                              </m:sSupPr>
                              <m:e>
                                <m:r>
                                  <a:rPr lang="zh-CN" altLang="en-US" sz="1950" i="1">
                                    <a:latin typeface="Cambria Math" panose="02040503050406030204" pitchFamily="18" charset="0"/>
                                    <a:cs typeface="Times New Roman" charset="0"/>
                                  </a:rPr>
                                  <m:t>𝛽</m:t>
                                </m:r>
                              </m:e>
                              <m:sup>
                                <m:r>
                                  <a:rPr lang="zh-CN" altLang="en-US" sz="1950" i="1">
                                    <a:latin typeface="Cambria Math" panose="02040503050406030204" pitchFamily="18" charset="0"/>
                                    <a:cs typeface="Times New Roman" charset="0"/>
                                  </a:rPr>
                                  <m:t>𝛼</m:t>
                                </m:r>
                              </m:sup>
                            </m:sSup>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𝑥</m:t>
                            </m:r>
                          </m:e>
                          <m:sup>
                            <m:r>
                              <a:rPr lang="en-US" altLang="zh-CN" sz="1950" i="1">
                                <a:latin typeface="Cambria Math" panose="02040503050406030204" pitchFamily="18" charset="0"/>
                                <a:ea typeface="Cambria Math" panose="02040503050406030204" pitchFamily="18" charset="0"/>
                                <a:cs typeface="Times New Roman" charset="0"/>
                              </a:rPr>
                              <m:t>𝛼</m:t>
                            </m:r>
                          </m:sup>
                        </m:sSup>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r>
                              <a:rPr lang="en-US" altLang="zh-CN" sz="1950" i="1">
                                <a:latin typeface="Cambria Math" panose="02040503050406030204" pitchFamily="18" charset="0"/>
                                <a:cs typeface="Times New Roman" charset="0"/>
                              </a:rPr>
                              <m:t>𝑥</m:t>
                            </m:r>
                            <m:r>
                              <a:rPr lang="en-US" altLang="zh-CN" sz="1950" i="1">
                                <a:latin typeface="Cambria Math" panose="02040503050406030204" pitchFamily="18" charset="0"/>
                                <a:cs typeface="Times New Roman" charset="0"/>
                              </a:rPr>
                              <m:t>/</m:t>
                            </m:r>
                            <m:r>
                              <a:rPr lang="zh-CN" altLang="en-US" sz="1950" i="1">
                                <a:latin typeface="Cambria Math" panose="02040503050406030204" pitchFamily="18" charset="0"/>
                                <a:cs typeface="Times New Roman" charset="0"/>
                              </a:rPr>
                              <m:t>𝛽</m:t>
                            </m:r>
                          </m:sup>
                        </m:sSup>
                        <m:r>
                          <a:rPr lang="en-US" altLang="zh-CN" sz="1950" i="1">
                            <a:latin typeface="Cambria Math" panose="02040503050406030204" pitchFamily="18" charset="0"/>
                            <a:cs typeface="Times New Roman" charset="0"/>
                          </a:rPr>
                          <m:t>𝑑𝑥</m:t>
                        </m:r>
                      </m:e>
                    </m:nary>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1</m:t>
                        </m:r>
                      </m:num>
                      <m:den>
                        <m:sSup>
                          <m:sSupPr>
                            <m:ctrlPr>
                              <a:rPr lang="en-US" altLang="zh-CN" sz="1950" i="1">
                                <a:latin typeface="Cambria Math" panose="02040503050406030204" pitchFamily="18" charset="0"/>
                                <a:cs typeface="Times New Roman" charset="0"/>
                              </a:rPr>
                            </m:ctrlPr>
                          </m:sSupPr>
                          <m:e>
                            <m:r>
                              <a:rPr lang="zh-CN" altLang="en-US" sz="1950" i="1">
                                <a:latin typeface="Cambria Math" panose="02040503050406030204" pitchFamily="18" charset="0"/>
                                <a:cs typeface="Times New Roman" charset="0"/>
                              </a:rPr>
                              <m:t>𝛽</m:t>
                            </m:r>
                          </m:e>
                          <m:sup>
                            <m:r>
                              <a:rPr lang="zh-CN" altLang="en-US" sz="1950" i="1">
                                <a:latin typeface="Cambria Math" panose="02040503050406030204" pitchFamily="18" charset="0"/>
                                <a:cs typeface="Times New Roman" charset="0"/>
                              </a:rPr>
                              <m:t>𝛼</m:t>
                            </m:r>
                          </m:sup>
                        </m:sSup>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nary>
                      <m:naryPr>
                        <m:ctrlPr>
                          <a:rPr lang="en-US" altLang="zh-CN" sz="1950" i="1">
                            <a:latin typeface="Cambria Math" panose="02040503050406030204" pitchFamily="18" charset="0"/>
                            <a:cs typeface="Times New Roman" charset="0"/>
                          </a:rPr>
                        </m:ctrlPr>
                      </m:naryPr>
                      <m:sub>
                        <m:r>
                          <m:rPr>
                            <m:brk m:alnAt="23"/>
                          </m:rPr>
                          <a:rPr lang="en-US" altLang="zh-CN" sz="1950" i="1">
                            <a:latin typeface="Cambria Math" panose="02040503050406030204" pitchFamily="18" charset="0"/>
                            <a:cs typeface="Times New Roman" charset="0"/>
                          </a:rPr>
                          <m:t>0</m:t>
                        </m:r>
                      </m:sub>
                      <m:sup>
                        <m:r>
                          <a:rPr lang="en-US" altLang="zh-CN" sz="1950" i="1">
                            <a:latin typeface="Cambria Math" panose="02040503050406030204" pitchFamily="18" charset="0"/>
                            <a:ea typeface="Cambria Math" panose="02040503050406030204" pitchFamily="18" charset="0"/>
                            <a:cs typeface="Times New Roman" charset="0"/>
                          </a:rPr>
                          <m:t>∞</m:t>
                        </m:r>
                      </m:sup>
                      <m:e>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𝑥</m:t>
                            </m:r>
                          </m:e>
                          <m:sup>
                            <m:r>
                              <a:rPr lang="en-US" altLang="zh-CN" sz="1950" i="1">
                                <a:latin typeface="Cambria Math" panose="02040503050406030204" pitchFamily="18" charset="0"/>
                                <a:ea typeface="Cambria Math" panose="02040503050406030204" pitchFamily="18" charset="0"/>
                                <a:cs typeface="Times New Roman" charset="0"/>
                              </a:rPr>
                              <m:t>𝛼</m:t>
                            </m:r>
                          </m:sup>
                        </m:sSup>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r>
                              <a:rPr lang="en-US" altLang="zh-CN" sz="1950" i="1">
                                <a:latin typeface="Cambria Math" panose="02040503050406030204" pitchFamily="18" charset="0"/>
                                <a:cs typeface="Times New Roman" charset="0"/>
                              </a:rPr>
                              <m:t>𝑥</m:t>
                            </m:r>
                            <m:r>
                              <a:rPr lang="en-US" altLang="zh-CN" sz="1950" i="1">
                                <a:latin typeface="Cambria Math" panose="02040503050406030204" pitchFamily="18" charset="0"/>
                                <a:cs typeface="Times New Roman" charset="0"/>
                              </a:rPr>
                              <m:t>/</m:t>
                            </m:r>
                            <m:r>
                              <a:rPr lang="zh-CN" altLang="en-US" sz="1950" i="1">
                                <a:latin typeface="Cambria Math" panose="02040503050406030204" pitchFamily="18" charset="0"/>
                                <a:cs typeface="Times New Roman" charset="0"/>
                              </a:rPr>
                              <m:t>𝛽</m:t>
                            </m:r>
                          </m:sup>
                        </m:sSup>
                        <m:r>
                          <a:rPr lang="en-US" altLang="zh-CN" sz="1950" i="1">
                            <a:latin typeface="Cambria Math" panose="02040503050406030204" pitchFamily="18" charset="0"/>
                            <a:cs typeface="Times New Roman" charset="0"/>
                          </a:rPr>
                          <m:t>𝑑𝑥</m:t>
                        </m:r>
                      </m:e>
                    </m:nary>
                  </m:oMath>
                </a14:m>
                <a:r>
                  <a:rPr lang="en-US" altLang="zh-CN" sz="1950" i="1" dirty="0">
                    <a:latin typeface="Cambria Math" panose="02040503050406030204" pitchFamily="18" charset="0"/>
                    <a:cs typeface="Times New Roman" charset="0"/>
                  </a:rPr>
                  <a:t> </a:t>
                </a:r>
              </a:p>
              <a:p>
                <a:pPr>
                  <a:lnSpc>
                    <a:spcPct val="120000"/>
                  </a:lnSpc>
                </a:pPr>
                <a:r>
                  <a:rPr lang="en-US" altLang="zh-CN" sz="1950" dirty="0">
                    <a:cs typeface="Times New Roman" charset="0"/>
                  </a:rPr>
                  <a:t>         </a:t>
                </a:r>
                <a14:m>
                  <m:oMath xmlns:m="http://schemas.openxmlformats.org/officeDocument/2006/math">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ea typeface="Cambria Math" panose="02040503050406030204" pitchFamily="18" charset="0"/>
                            <a:cs typeface="Times New Roman" charset="0"/>
                          </a:rPr>
                          <m:t>𝛽</m:t>
                        </m:r>
                      </m:num>
                      <m:den>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nary>
                      <m:naryPr>
                        <m:ctrlPr>
                          <a:rPr lang="en-US" altLang="zh-CN" sz="1950" i="1">
                            <a:latin typeface="Cambria Math" panose="02040503050406030204" pitchFamily="18" charset="0"/>
                            <a:cs typeface="Times New Roman" charset="0"/>
                          </a:rPr>
                        </m:ctrlPr>
                      </m:naryPr>
                      <m:sub>
                        <m:r>
                          <m:rPr>
                            <m:brk m:alnAt="23"/>
                          </m:rPr>
                          <a:rPr lang="en-US" altLang="zh-CN" sz="1950" i="1">
                            <a:latin typeface="Cambria Math" panose="02040503050406030204" pitchFamily="18" charset="0"/>
                            <a:cs typeface="Times New Roman" charset="0"/>
                          </a:rPr>
                          <m:t>0</m:t>
                        </m:r>
                      </m:sub>
                      <m:sup>
                        <m:r>
                          <a:rPr lang="en-US" altLang="zh-CN" sz="1950" i="1">
                            <a:latin typeface="Cambria Math" panose="02040503050406030204" pitchFamily="18" charset="0"/>
                            <a:ea typeface="Cambria Math" panose="02040503050406030204" pitchFamily="18" charset="0"/>
                            <a:cs typeface="Times New Roman" charset="0"/>
                          </a:rPr>
                          <m:t>∞</m:t>
                        </m:r>
                      </m:sup>
                      <m:e>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𝑥</m:t>
                                </m:r>
                              </m:num>
                              <m:den>
                                <m:r>
                                  <a:rPr lang="zh-CN" altLang="en-US" sz="1950" i="1">
                                    <a:latin typeface="Cambria Math" panose="02040503050406030204" pitchFamily="18" charset="0"/>
                                    <a:cs typeface="Times New Roman" charset="0"/>
                                  </a:rPr>
                                  <m:t>𝛽</m:t>
                                </m:r>
                              </m:den>
                            </m:f>
                            <m:r>
                              <a:rPr lang="en-US" altLang="zh-CN" sz="1950" i="1">
                                <a:latin typeface="Cambria Math" panose="02040503050406030204" pitchFamily="18" charset="0"/>
                                <a:cs typeface="Times New Roman" charset="0"/>
                              </a:rPr>
                              <m:t>)</m:t>
                            </m:r>
                          </m:e>
                          <m:sup>
                            <m:r>
                              <a:rPr lang="en-US" altLang="zh-CN" sz="1950" i="1">
                                <a:latin typeface="Cambria Math" panose="02040503050406030204" pitchFamily="18" charset="0"/>
                                <a:ea typeface="Cambria Math" panose="02040503050406030204" pitchFamily="18" charset="0"/>
                                <a:cs typeface="Times New Roman" charset="0"/>
                              </a:rPr>
                              <m:t>𝛼</m:t>
                            </m:r>
                          </m:sup>
                        </m:sSup>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𝑥</m:t>
                                </m:r>
                              </m:num>
                              <m:den>
                                <m:r>
                                  <a:rPr lang="zh-CN" altLang="en-US" sz="1950" i="1">
                                    <a:latin typeface="Cambria Math" panose="02040503050406030204" pitchFamily="18" charset="0"/>
                                    <a:cs typeface="Times New Roman" charset="0"/>
                                  </a:rPr>
                                  <m:t>𝛽</m:t>
                                </m:r>
                              </m:den>
                            </m:f>
                          </m:sup>
                        </m:sSup>
                        <m:r>
                          <a:rPr lang="en-US" altLang="zh-CN" sz="1950" i="1">
                            <a:latin typeface="Cambria Math" panose="02040503050406030204" pitchFamily="18" charset="0"/>
                            <a:cs typeface="Times New Roman" charset="0"/>
                          </a:rPr>
                          <m:t>𝑑</m:t>
                        </m:r>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𝑥</m:t>
                            </m:r>
                          </m:num>
                          <m:den>
                            <m:r>
                              <a:rPr lang="zh-CN" altLang="en-US" sz="1950" i="1">
                                <a:latin typeface="Cambria Math" panose="02040503050406030204" pitchFamily="18" charset="0"/>
                                <a:cs typeface="Times New Roman" charset="0"/>
                              </a:rPr>
                              <m:t>𝛽</m:t>
                            </m:r>
                          </m:den>
                        </m:f>
                        <m:r>
                          <a:rPr lang="en-US" altLang="zh-CN" sz="1950" i="1">
                            <a:latin typeface="Cambria Math" panose="02040503050406030204" pitchFamily="18" charset="0"/>
                            <a:cs typeface="Times New Roman" charset="0"/>
                          </a:rPr>
                          <m:t>)</m:t>
                        </m:r>
                      </m:e>
                    </m:nary>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m:rPr>
                            <m:sty m:val="p"/>
                          </m:rPr>
                          <a:rPr lang="en-US"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+1)</m:t>
                        </m:r>
                      </m:num>
                      <m:den>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r>
                      <a:rPr lang="zh-CN" altLang="en-US" sz="1950" i="1">
                        <a:latin typeface="Cambria Math" panose="02040503050406030204" pitchFamily="18" charset="0"/>
                        <a:ea typeface="Cambria Math" panose="02040503050406030204" pitchFamily="18" charset="0"/>
                        <a:cs typeface="Times New Roman" charset="0"/>
                      </a:rPr>
                      <m:t>𝛽</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Times New Roman" charset="0"/>
                        <a:cs typeface="Times New Roman" charset="0"/>
                      </a:rPr>
                      <m:t>𝛼𝛽</m:t>
                    </m:r>
                  </m:oMath>
                </a14:m>
                <a:r>
                  <a:rPr lang="en-US" altLang="zh-CN" sz="1950" dirty="0">
                    <a:latin typeface="Times New Roman" charset="0"/>
                    <a:ea typeface="Times New Roman" charset="0"/>
                    <a:cs typeface="Times New Roman" charset="0"/>
                  </a:rPr>
                  <a:t> </a:t>
                </a:r>
              </a:p>
              <a:p>
                <a:pPr>
                  <a:lnSpc>
                    <a:spcPct val="120000"/>
                  </a:lnSpc>
                </a:pPr>
                <a:r>
                  <a:rPr lang="en-US" altLang="zh-CN" sz="1950" dirty="0">
                    <a:ea typeface="Times New Roman" charset="0"/>
                    <a:cs typeface="Times New Roman" charset="0"/>
                  </a:rPr>
                  <a:t> </a:t>
                </a:r>
                <a14:m>
                  <m:oMath xmlns:m="http://schemas.openxmlformats.org/officeDocument/2006/math">
                    <m:r>
                      <a:rPr lang="en-US" altLang="zh-CN" sz="1950" i="1">
                        <a:latin typeface="Cambria Math" panose="02040503050406030204" pitchFamily="18" charset="0"/>
                        <a:ea typeface="Times New Roman" charset="0"/>
                        <a:cs typeface="Times New Roman" charset="0"/>
                      </a:rPr>
                      <m:t>𝐸</m:t>
                    </m:r>
                    <m:d>
                      <m:dPr>
                        <m:ctrlPr>
                          <a:rPr lang="en-US" altLang="zh-CN" sz="1950" i="1">
                            <a:latin typeface="Cambria Math" panose="02040503050406030204" pitchFamily="18" charset="0"/>
                            <a:ea typeface="Times New Roman" charset="0"/>
                            <a:cs typeface="Times New Roman" charset="0"/>
                          </a:rPr>
                        </m:ctrlPr>
                      </m:dPr>
                      <m:e>
                        <m:sSup>
                          <m:sSupPr>
                            <m:ctrlPr>
                              <a:rPr lang="en-US" altLang="zh-CN" sz="1950" i="1">
                                <a:latin typeface="Cambria Math" panose="02040503050406030204" pitchFamily="18" charset="0"/>
                                <a:ea typeface="Times New Roman" charset="0"/>
                                <a:cs typeface="Times New Roman" charset="0"/>
                              </a:rPr>
                            </m:ctrlPr>
                          </m:sSupPr>
                          <m:e>
                            <m:r>
                              <a:rPr lang="en-US" altLang="zh-CN" sz="1950" i="1">
                                <a:latin typeface="Cambria Math" panose="02040503050406030204" pitchFamily="18" charset="0"/>
                                <a:ea typeface="Times New Roman" charset="0"/>
                                <a:cs typeface="Times New Roman" charset="0"/>
                              </a:rPr>
                              <m:t>𝑋</m:t>
                            </m:r>
                          </m:e>
                          <m:sup>
                            <m:r>
                              <a:rPr lang="en-US" altLang="zh-CN" sz="1950" i="1">
                                <a:latin typeface="Cambria Math" panose="02040503050406030204" pitchFamily="18" charset="0"/>
                                <a:ea typeface="Times New Roman" charset="0"/>
                                <a:cs typeface="Times New Roman" charset="0"/>
                              </a:rPr>
                              <m:t>2</m:t>
                            </m:r>
                          </m:sup>
                        </m:sSup>
                      </m:e>
                    </m:d>
                    <m:r>
                      <a:rPr lang="en-US" altLang="zh-CN" sz="1950" i="1">
                        <a:latin typeface="Cambria Math" panose="02040503050406030204" pitchFamily="18" charset="0"/>
                        <a:ea typeface="Times New Roman" charset="0"/>
                        <a:cs typeface="Times New Roman" charset="0"/>
                      </a:rPr>
                      <m:t>=</m:t>
                    </m:r>
                    <m:nary>
                      <m:naryPr>
                        <m:ctrlPr>
                          <a:rPr lang="en-US" altLang="zh-CN" sz="1950" i="1">
                            <a:latin typeface="Cambria Math" panose="02040503050406030204" pitchFamily="18" charset="0"/>
                            <a:cs typeface="Times New Roman" charset="0"/>
                          </a:rPr>
                        </m:ctrlPr>
                      </m:naryPr>
                      <m:sub>
                        <m:r>
                          <m:rPr>
                            <m:brk m:alnAt="23"/>
                          </m:rPr>
                          <a:rPr lang="en-US" altLang="zh-CN" sz="1950" i="1">
                            <a:latin typeface="Cambria Math" panose="02040503050406030204" pitchFamily="18" charset="0"/>
                            <a:cs typeface="Times New Roman" charset="0"/>
                          </a:rPr>
                          <m:t>0</m:t>
                        </m:r>
                      </m:sub>
                      <m:sup>
                        <m:r>
                          <a:rPr lang="en-US" altLang="zh-CN" sz="1950" i="1">
                            <a:latin typeface="Cambria Math" panose="02040503050406030204" pitchFamily="18" charset="0"/>
                            <a:ea typeface="Cambria Math" panose="02040503050406030204" pitchFamily="18" charset="0"/>
                            <a:cs typeface="Times New Roman" charset="0"/>
                          </a:rPr>
                          <m:t>∞</m:t>
                        </m:r>
                      </m:sup>
                      <m:e>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1</m:t>
                            </m:r>
                          </m:num>
                          <m:den>
                            <m:sSup>
                              <m:sSupPr>
                                <m:ctrlPr>
                                  <a:rPr lang="en-US" altLang="zh-CN" sz="1950" i="1">
                                    <a:latin typeface="Cambria Math" panose="02040503050406030204" pitchFamily="18" charset="0"/>
                                    <a:cs typeface="Times New Roman" charset="0"/>
                                  </a:rPr>
                                </m:ctrlPr>
                              </m:sSupPr>
                              <m:e>
                                <m:r>
                                  <a:rPr lang="zh-CN" altLang="en-US" sz="1950" i="1">
                                    <a:latin typeface="Cambria Math" panose="02040503050406030204" pitchFamily="18" charset="0"/>
                                    <a:cs typeface="Times New Roman" charset="0"/>
                                  </a:rPr>
                                  <m:t>𝛽</m:t>
                                </m:r>
                              </m:e>
                              <m:sup>
                                <m:r>
                                  <a:rPr lang="zh-CN" altLang="en-US" sz="1950" i="1">
                                    <a:latin typeface="Cambria Math" panose="02040503050406030204" pitchFamily="18" charset="0"/>
                                    <a:cs typeface="Times New Roman" charset="0"/>
                                  </a:rPr>
                                  <m:t>𝛼</m:t>
                                </m:r>
                              </m:sup>
                            </m:sSup>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𝑥</m:t>
                            </m:r>
                          </m:e>
                          <m:sup>
                            <m:r>
                              <a:rPr lang="en-US" altLang="zh-CN"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+1</m:t>
                            </m:r>
                          </m:sup>
                        </m:sSup>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r>
                              <a:rPr lang="en-US" altLang="zh-CN" sz="1950" i="1">
                                <a:latin typeface="Cambria Math" panose="02040503050406030204" pitchFamily="18" charset="0"/>
                                <a:cs typeface="Times New Roman" charset="0"/>
                              </a:rPr>
                              <m:t>𝑥</m:t>
                            </m:r>
                            <m:r>
                              <a:rPr lang="en-US" altLang="zh-CN" sz="1950" i="1">
                                <a:latin typeface="Cambria Math" panose="02040503050406030204" pitchFamily="18" charset="0"/>
                                <a:cs typeface="Times New Roman" charset="0"/>
                              </a:rPr>
                              <m:t>/</m:t>
                            </m:r>
                            <m:r>
                              <a:rPr lang="zh-CN" altLang="en-US" sz="1950" i="1">
                                <a:latin typeface="Cambria Math" panose="02040503050406030204" pitchFamily="18" charset="0"/>
                                <a:cs typeface="Times New Roman" charset="0"/>
                              </a:rPr>
                              <m:t>𝛽</m:t>
                            </m:r>
                          </m:sup>
                        </m:sSup>
                        <m:r>
                          <a:rPr lang="en-US" altLang="zh-CN" sz="1950" i="1">
                            <a:latin typeface="Cambria Math" panose="02040503050406030204" pitchFamily="18" charset="0"/>
                            <a:cs typeface="Times New Roman" charset="0"/>
                          </a:rPr>
                          <m:t>𝑑𝑥</m:t>
                        </m:r>
                      </m:e>
                    </m:nary>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1</m:t>
                        </m:r>
                      </m:num>
                      <m:den>
                        <m:sSup>
                          <m:sSupPr>
                            <m:ctrlPr>
                              <a:rPr lang="en-US" altLang="zh-CN" sz="1950" i="1">
                                <a:latin typeface="Cambria Math" panose="02040503050406030204" pitchFamily="18" charset="0"/>
                                <a:cs typeface="Times New Roman" charset="0"/>
                              </a:rPr>
                            </m:ctrlPr>
                          </m:sSupPr>
                          <m:e>
                            <m:r>
                              <a:rPr lang="zh-CN" altLang="en-US" sz="1950" i="1">
                                <a:latin typeface="Cambria Math" panose="02040503050406030204" pitchFamily="18" charset="0"/>
                                <a:cs typeface="Times New Roman" charset="0"/>
                              </a:rPr>
                              <m:t>𝛽</m:t>
                            </m:r>
                          </m:e>
                          <m:sup>
                            <m:r>
                              <a:rPr lang="zh-CN" altLang="en-US" sz="1950" i="1">
                                <a:latin typeface="Cambria Math" panose="02040503050406030204" pitchFamily="18" charset="0"/>
                                <a:cs typeface="Times New Roman" charset="0"/>
                              </a:rPr>
                              <m:t>𝛼</m:t>
                            </m:r>
                          </m:sup>
                        </m:sSup>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nary>
                      <m:naryPr>
                        <m:ctrlPr>
                          <a:rPr lang="en-US" altLang="zh-CN" sz="1950" i="1">
                            <a:latin typeface="Cambria Math" panose="02040503050406030204" pitchFamily="18" charset="0"/>
                            <a:cs typeface="Times New Roman" charset="0"/>
                          </a:rPr>
                        </m:ctrlPr>
                      </m:naryPr>
                      <m:sub>
                        <m:r>
                          <m:rPr>
                            <m:brk m:alnAt="23"/>
                          </m:rPr>
                          <a:rPr lang="en-US" altLang="zh-CN" sz="1950" i="1">
                            <a:latin typeface="Cambria Math" panose="02040503050406030204" pitchFamily="18" charset="0"/>
                            <a:cs typeface="Times New Roman" charset="0"/>
                          </a:rPr>
                          <m:t>0</m:t>
                        </m:r>
                      </m:sub>
                      <m:sup>
                        <m:r>
                          <a:rPr lang="en-US" altLang="zh-CN" sz="1950" i="1">
                            <a:latin typeface="Cambria Math" panose="02040503050406030204" pitchFamily="18" charset="0"/>
                            <a:ea typeface="Cambria Math" panose="02040503050406030204" pitchFamily="18" charset="0"/>
                            <a:cs typeface="Times New Roman" charset="0"/>
                          </a:rPr>
                          <m:t>∞</m:t>
                        </m:r>
                      </m:sup>
                      <m:e>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𝑥</m:t>
                            </m:r>
                          </m:e>
                          <m:sup>
                            <m:r>
                              <a:rPr lang="en-US" altLang="zh-CN"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+1</m:t>
                            </m:r>
                          </m:sup>
                        </m:sSup>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r>
                              <a:rPr lang="en-US" altLang="zh-CN" sz="1950" i="1">
                                <a:latin typeface="Cambria Math" panose="02040503050406030204" pitchFamily="18" charset="0"/>
                                <a:cs typeface="Times New Roman" charset="0"/>
                              </a:rPr>
                              <m:t>𝑥</m:t>
                            </m:r>
                            <m:r>
                              <a:rPr lang="en-US" altLang="zh-CN" sz="1950" i="1">
                                <a:latin typeface="Cambria Math" panose="02040503050406030204" pitchFamily="18" charset="0"/>
                                <a:cs typeface="Times New Roman" charset="0"/>
                              </a:rPr>
                              <m:t>/</m:t>
                            </m:r>
                            <m:r>
                              <a:rPr lang="zh-CN" altLang="en-US" sz="1950" i="1">
                                <a:latin typeface="Cambria Math" panose="02040503050406030204" pitchFamily="18" charset="0"/>
                                <a:cs typeface="Times New Roman" charset="0"/>
                              </a:rPr>
                              <m:t>𝛽</m:t>
                            </m:r>
                          </m:sup>
                        </m:sSup>
                        <m:r>
                          <a:rPr lang="en-US" altLang="zh-CN" sz="1950" i="1">
                            <a:latin typeface="Cambria Math" panose="02040503050406030204" pitchFamily="18" charset="0"/>
                            <a:cs typeface="Times New Roman" charset="0"/>
                          </a:rPr>
                          <m:t>𝑑𝑥</m:t>
                        </m:r>
                      </m:e>
                    </m:nary>
                  </m:oMath>
                </a14:m>
                <a:endParaRPr lang="en-US" altLang="zh-CN" sz="1950" i="1" dirty="0">
                  <a:latin typeface="Cambria Math" panose="02040503050406030204" pitchFamily="18" charset="0"/>
                  <a:cs typeface="Times New Roman" charset="0"/>
                </a:endParaRPr>
              </a:p>
              <a:p>
                <a:pPr>
                  <a:lnSpc>
                    <a:spcPct val="120000"/>
                  </a:lnSpc>
                </a:pPr>
                <a:r>
                  <a:rPr lang="en-US" altLang="zh-CN" sz="1950" dirty="0">
                    <a:cs typeface="Times New Roman" charset="0"/>
                  </a:rPr>
                  <a:t>           </a:t>
                </a:r>
                <a14:m>
                  <m:oMath xmlns:m="http://schemas.openxmlformats.org/officeDocument/2006/math">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sSup>
                          <m:sSupPr>
                            <m:ctrlPr>
                              <a:rPr lang="en-US" altLang="zh-CN" sz="1950" i="1">
                                <a:latin typeface="Cambria Math" panose="02040503050406030204" pitchFamily="18" charset="0"/>
                                <a:ea typeface="Cambria Math" panose="02040503050406030204" pitchFamily="18" charset="0"/>
                                <a:cs typeface="Times New Roman" charset="0"/>
                              </a:rPr>
                            </m:ctrlPr>
                          </m:sSupPr>
                          <m:e>
                            <m:r>
                              <a:rPr lang="zh-CN" altLang="en-US" sz="1950" i="1">
                                <a:latin typeface="Cambria Math" panose="02040503050406030204" pitchFamily="18" charset="0"/>
                                <a:ea typeface="Cambria Math" panose="02040503050406030204" pitchFamily="18" charset="0"/>
                                <a:cs typeface="Times New Roman" charset="0"/>
                              </a:rPr>
                              <m:t>𝛽</m:t>
                            </m:r>
                          </m:e>
                          <m:sup>
                            <m:r>
                              <a:rPr lang="en-US" altLang="zh-CN" sz="1950" i="1">
                                <a:latin typeface="Cambria Math" panose="02040503050406030204" pitchFamily="18" charset="0"/>
                                <a:ea typeface="Cambria Math" panose="02040503050406030204" pitchFamily="18" charset="0"/>
                                <a:cs typeface="Times New Roman" charset="0"/>
                              </a:rPr>
                              <m:t>2</m:t>
                            </m:r>
                          </m:sup>
                        </m:sSup>
                      </m:num>
                      <m:den>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nary>
                      <m:naryPr>
                        <m:ctrlPr>
                          <a:rPr lang="en-US" altLang="zh-CN" sz="1950" i="1">
                            <a:latin typeface="Cambria Math" panose="02040503050406030204" pitchFamily="18" charset="0"/>
                            <a:cs typeface="Times New Roman" charset="0"/>
                          </a:rPr>
                        </m:ctrlPr>
                      </m:naryPr>
                      <m:sub>
                        <m:r>
                          <m:rPr>
                            <m:brk m:alnAt="23"/>
                          </m:rPr>
                          <a:rPr lang="en-US" altLang="zh-CN" sz="1950" i="1">
                            <a:latin typeface="Cambria Math" panose="02040503050406030204" pitchFamily="18" charset="0"/>
                            <a:cs typeface="Times New Roman" charset="0"/>
                          </a:rPr>
                          <m:t>0</m:t>
                        </m:r>
                      </m:sub>
                      <m:sup>
                        <m:r>
                          <a:rPr lang="en-US" altLang="zh-CN" sz="1950" i="1">
                            <a:latin typeface="Cambria Math" panose="02040503050406030204" pitchFamily="18" charset="0"/>
                            <a:ea typeface="Cambria Math" panose="02040503050406030204" pitchFamily="18" charset="0"/>
                            <a:cs typeface="Times New Roman" charset="0"/>
                          </a:rPr>
                          <m:t>∞</m:t>
                        </m:r>
                      </m:sup>
                      <m:e>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𝑥</m:t>
                                </m:r>
                              </m:num>
                              <m:den>
                                <m:r>
                                  <a:rPr lang="zh-CN" altLang="en-US" sz="1950" i="1">
                                    <a:latin typeface="Cambria Math" panose="02040503050406030204" pitchFamily="18" charset="0"/>
                                    <a:cs typeface="Times New Roman" charset="0"/>
                                  </a:rPr>
                                  <m:t>𝛽</m:t>
                                </m:r>
                              </m:den>
                            </m:f>
                            <m:r>
                              <a:rPr lang="en-US" altLang="zh-CN" sz="1950" i="1">
                                <a:latin typeface="Cambria Math" panose="02040503050406030204" pitchFamily="18" charset="0"/>
                                <a:cs typeface="Times New Roman" charset="0"/>
                              </a:rPr>
                              <m:t>)</m:t>
                            </m:r>
                          </m:e>
                          <m:sup>
                            <m:r>
                              <a:rPr lang="en-US" altLang="zh-CN"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+1</m:t>
                            </m:r>
                          </m:sup>
                        </m:sSup>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𝑒</m:t>
                            </m:r>
                          </m:e>
                          <m:sup>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𝑥</m:t>
                                </m:r>
                              </m:num>
                              <m:den>
                                <m:r>
                                  <a:rPr lang="zh-CN" altLang="en-US" sz="1950" i="1">
                                    <a:latin typeface="Cambria Math" panose="02040503050406030204" pitchFamily="18" charset="0"/>
                                    <a:cs typeface="Times New Roman" charset="0"/>
                                  </a:rPr>
                                  <m:t>𝛽</m:t>
                                </m:r>
                              </m:den>
                            </m:f>
                          </m:sup>
                        </m:sSup>
                        <m:r>
                          <a:rPr lang="en-US" altLang="zh-CN" sz="1950" i="1">
                            <a:latin typeface="Cambria Math" panose="02040503050406030204" pitchFamily="18" charset="0"/>
                            <a:cs typeface="Times New Roman" charset="0"/>
                          </a:rPr>
                          <m:t>𝑑</m:t>
                        </m:r>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a:rPr lang="en-US" altLang="zh-CN" sz="1950" i="1">
                                <a:latin typeface="Cambria Math" panose="02040503050406030204" pitchFamily="18" charset="0"/>
                                <a:cs typeface="Times New Roman" charset="0"/>
                              </a:rPr>
                              <m:t>𝑥</m:t>
                            </m:r>
                          </m:num>
                          <m:den>
                            <m:r>
                              <a:rPr lang="zh-CN" altLang="en-US" sz="1950" i="1">
                                <a:latin typeface="Cambria Math" panose="02040503050406030204" pitchFamily="18" charset="0"/>
                                <a:cs typeface="Times New Roman" charset="0"/>
                              </a:rPr>
                              <m:t>𝛽</m:t>
                            </m:r>
                          </m:den>
                        </m:f>
                        <m:r>
                          <a:rPr lang="en-US" altLang="zh-CN" sz="1950" i="1">
                            <a:latin typeface="Cambria Math" panose="02040503050406030204" pitchFamily="18" charset="0"/>
                            <a:cs typeface="Times New Roman" charset="0"/>
                          </a:rPr>
                          <m:t>)</m:t>
                        </m:r>
                      </m:e>
                    </m:nary>
                    <m:r>
                      <a:rPr lang="en-US" altLang="zh-CN" sz="1950" i="1">
                        <a:latin typeface="Cambria Math" panose="02040503050406030204" pitchFamily="18" charset="0"/>
                        <a:cs typeface="Times New Roman" charset="0"/>
                      </a:rPr>
                      <m:t>=</m:t>
                    </m:r>
                    <m:f>
                      <m:fPr>
                        <m:ctrlPr>
                          <a:rPr lang="en-US" altLang="zh-CN" sz="1950" i="1">
                            <a:latin typeface="Cambria Math" panose="02040503050406030204" pitchFamily="18" charset="0"/>
                            <a:cs typeface="Times New Roman" charset="0"/>
                          </a:rPr>
                        </m:ctrlPr>
                      </m:fPr>
                      <m:num>
                        <m:r>
                          <m:rPr>
                            <m:sty m:val="p"/>
                          </m:rPr>
                          <a:rPr lang="en-US"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+2)</m:t>
                        </m:r>
                      </m:num>
                      <m:den>
                        <m:r>
                          <m:rPr>
                            <m:sty m:val="p"/>
                          </m:rPr>
                          <a:rPr lang="el-GR" altLang="zh-CN" sz="1950" i="1">
                            <a:latin typeface="Cambria Math" panose="02040503050406030204" pitchFamily="18" charset="0"/>
                            <a:ea typeface="Cambria Math" panose="02040503050406030204" pitchFamily="18" charset="0"/>
                            <a:cs typeface="Times New Roman" charset="0"/>
                          </a:rPr>
                          <m:t>Γ</m:t>
                        </m:r>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Cambria Math" panose="02040503050406030204" pitchFamily="18" charset="0"/>
                            <a:cs typeface="Times New Roman" charset="0"/>
                          </a:rPr>
                          <m:t>𝛼</m:t>
                        </m:r>
                        <m:r>
                          <a:rPr lang="en-US" altLang="zh-CN" sz="1950" i="1">
                            <a:latin typeface="Cambria Math" panose="02040503050406030204" pitchFamily="18" charset="0"/>
                            <a:ea typeface="Cambria Math" panose="02040503050406030204" pitchFamily="18" charset="0"/>
                            <a:cs typeface="Times New Roman" charset="0"/>
                          </a:rPr>
                          <m:t>)</m:t>
                        </m:r>
                      </m:den>
                    </m:f>
                    <m:sSup>
                      <m:sSupPr>
                        <m:ctrlPr>
                          <a:rPr lang="en-US" altLang="zh-CN" sz="1950" i="1">
                            <a:latin typeface="Cambria Math" panose="02040503050406030204" pitchFamily="18" charset="0"/>
                            <a:ea typeface="Cambria Math" panose="02040503050406030204" pitchFamily="18" charset="0"/>
                            <a:cs typeface="Times New Roman" charset="0"/>
                          </a:rPr>
                        </m:ctrlPr>
                      </m:sSupPr>
                      <m:e>
                        <m:r>
                          <a:rPr lang="zh-CN" altLang="en-US" sz="1950" i="1">
                            <a:latin typeface="Cambria Math" panose="02040503050406030204" pitchFamily="18" charset="0"/>
                            <a:ea typeface="Cambria Math" panose="02040503050406030204" pitchFamily="18" charset="0"/>
                            <a:cs typeface="Times New Roman" charset="0"/>
                          </a:rPr>
                          <m:t>𝛽</m:t>
                        </m:r>
                      </m:e>
                      <m:sup>
                        <m:r>
                          <a:rPr lang="en-US" altLang="zh-CN" sz="1950" i="1">
                            <a:latin typeface="Cambria Math" panose="02040503050406030204" pitchFamily="18" charset="0"/>
                            <a:ea typeface="Cambria Math" panose="02040503050406030204" pitchFamily="18" charset="0"/>
                            <a:cs typeface="Times New Roman" charset="0"/>
                          </a:rPr>
                          <m:t>2</m:t>
                        </m:r>
                      </m:sup>
                    </m:sSup>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ea typeface="Times New Roman" charset="0"/>
                        <a:cs typeface="Times New Roman" charset="0"/>
                      </a:rPr>
                      <m:t>𝛼</m:t>
                    </m:r>
                    <m:d>
                      <m:dPr>
                        <m:ctrlPr>
                          <a:rPr lang="en-US" altLang="zh-CN" sz="1950" i="1">
                            <a:latin typeface="Cambria Math" panose="02040503050406030204" pitchFamily="18" charset="0"/>
                            <a:ea typeface="Times New Roman" charset="0"/>
                            <a:cs typeface="Times New Roman" charset="0"/>
                          </a:rPr>
                        </m:ctrlPr>
                      </m:dPr>
                      <m:e>
                        <m:r>
                          <a:rPr lang="zh-CN" altLang="en-US" sz="1950" i="1">
                            <a:latin typeface="Cambria Math" panose="02040503050406030204" pitchFamily="18" charset="0"/>
                            <a:ea typeface="Times New Roman" charset="0"/>
                            <a:cs typeface="Times New Roman" charset="0"/>
                          </a:rPr>
                          <m:t>𝛼</m:t>
                        </m:r>
                        <m:r>
                          <a:rPr lang="en-US" altLang="zh-CN" sz="1950" i="1">
                            <a:latin typeface="Cambria Math" panose="02040503050406030204" pitchFamily="18" charset="0"/>
                            <a:ea typeface="Times New Roman" charset="0"/>
                            <a:cs typeface="Times New Roman" charset="0"/>
                          </a:rPr>
                          <m:t>+1</m:t>
                        </m:r>
                      </m:e>
                    </m:d>
                    <m:sSup>
                      <m:sSupPr>
                        <m:ctrlPr>
                          <a:rPr lang="en-US" altLang="zh-CN" sz="1950" i="1">
                            <a:latin typeface="Cambria Math" panose="02040503050406030204" pitchFamily="18" charset="0"/>
                            <a:ea typeface="Cambria Math" panose="02040503050406030204" pitchFamily="18" charset="0"/>
                            <a:cs typeface="Times New Roman" charset="0"/>
                          </a:rPr>
                        </m:ctrlPr>
                      </m:sSupPr>
                      <m:e>
                        <m:r>
                          <a:rPr lang="zh-CN" altLang="en-US" sz="1950" i="1">
                            <a:latin typeface="Cambria Math" panose="02040503050406030204" pitchFamily="18" charset="0"/>
                            <a:ea typeface="Cambria Math" panose="02040503050406030204" pitchFamily="18" charset="0"/>
                            <a:cs typeface="Times New Roman" charset="0"/>
                          </a:rPr>
                          <m:t>𝛽</m:t>
                        </m:r>
                      </m:e>
                      <m:sup>
                        <m:r>
                          <a:rPr lang="en-US" altLang="zh-CN" sz="1950" i="1">
                            <a:latin typeface="Cambria Math" panose="02040503050406030204" pitchFamily="18" charset="0"/>
                            <a:ea typeface="Cambria Math" panose="02040503050406030204" pitchFamily="18" charset="0"/>
                            <a:cs typeface="Times New Roman" charset="0"/>
                          </a:rPr>
                          <m:t>2</m:t>
                        </m:r>
                      </m:sup>
                    </m:sSup>
                  </m:oMath>
                </a14:m>
                <a:endParaRPr lang="en-US" altLang="zh-CN" sz="1950" dirty="0">
                  <a:latin typeface="Times New Roman" charset="0"/>
                  <a:ea typeface="Cambria Math" panose="02040503050406030204" pitchFamily="18" charset="0"/>
                  <a:cs typeface="Times New Roman" charset="0"/>
                </a:endParaRPr>
              </a:p>
              <a:p>
                <a:pPr/>
                <a14:m>
                  <m:oMathPara xmlns:m="http://schemas.openxmlformats.org/officeDocument/2006/math">
                    <m:oMathParaPr>
                      <m:jc m:val="left"/>
                    </m:oMathParaPr>
                    <m:oMath xmlns:m="http://schemas.openxmlformats.org/officeDocument/2006/math">
                      <m:r>
                        <a:rPr lang="en-US" altLang="zh-CN" sz="1950" i="1">
                          <a:latin typeface="Cambria Math" panose="02040503050406030204" pitchFamily="18" charset="0"/>
                          <a:ea typeface="Times New Roman" charset="0"/>
                          <a:cs typeface="Times New Roman" charset="0"/>
                        </a:rPr>
                        <m:t>𝑉</m:t>
                      </m:r>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𝑋</m:t>
                          </m:r>
                        </m:e>
                      </m:d>
                      <m:r>
                        <a:rPr lang="en-US" altLang="zh-CN" sz="1950" i="1">
                          <a:latin typeface="Cambria Math" panose="02040503050406030204" pitchFamily="18" charset="0"/>
                          <a:ea typeface="Times New Roman" charset="0"/>
                          <a:cs typeface="Times New Roman" charset="0"/>
                        </a:rPr>
                        <m:t>=</m:t>
                      </m:r>
                      <m:r>
                        <a:rPr lang="en-US" altLang="zh-CN" sz="1950" i="1">
                          <a:latin typeface="Cambria Math" panose="02040503050406030204" pitchFamily="18" charset="0"/>
                          <a:ea typeface="Times New Roman" charset="0"/>
                          <a:cs typeface="Times New Roman" charset="0"/>
                        </a:rPr>
                        <m:t>𝐸</m:t>
                      </m:r>
                      <m:d>
                        <m:dPr>
                          <m:ctrlPr>
                            <a:rPr lang="en-US" altLang="zh-CN" sz="1950" i="1">
                              <a:latin typeface="Cambria Math" panose="02040503050406030204" pitchFamily="18" charset="0"/>
                              <a:ea typeface="Times New Roman" charset="0"/>
                              <a:cs typeface="Times New Roman" charset="0"/>
                            </a:rPr>
                          </m:ctrlPr>
                        </m:dPr>
                        <m:e>
                          <m:sSup>
                            <m:sSupPr>
                              <m:ctrlPr>
                                <a:rPr lang="en-US" altLang="zh-CN" sz="1950" i="1">
                                  <a:latin typeface="Cambria Math" panose="02040503050406030204" pitchFamily="18" charset="0"/>
                                  <a:ea typeface="Times New Roman" charset="0"/>
                                  <a:cs typeface="Times New Roman" charset="0"/>
                                </a:rPr>
                              </m:ctrlPr>
                            </m:sSupPr>
                            <m:e>
                              <m:r>
                                <a:rPr lang="en-US" altLang="zh-CN" sz="1950" i="1">
                                  <a:latin typeface="Cambria Math" panose="02040503050406030204" pitchFamily="18" charset="0"/>
                                  <a:ea typeface="Times New Roman" charset="0"/>
                                  <a:cs typeface="Times New Roman" charset="0"/>
                                </a:rPr>
                                <m:t>𝑋</m:t>
                              </m:r>
                            </m:e>
                            <m:sup>
                              <m:r>
                                <a:rPr lang="en-US" altLang="zh-CN" sz="1950" i="1">
                                  <a:latin typeface="Cambria Math" panose="02040503050406030204" pitchFamily="18" charset="0"/>
                                  <a:ea typeface="Times New Roman" charset="0"/>
                                  <a:cs typeface="Times New Roman" charset="0"/>
                                </a:rPr>
                                <m:t>2</m:t>
                              </m:r>
                            </m:sup>
                          </m:sSup>
                        </m:e>
                      </m:d>
                      <m:r>
                        <a:rPr lang="en-US" altLang="zh-CN" sz="1950" i="1">
                          <a:latin typeface="Cambria Math" panose="02040503050406030204" pitchFamily="18" charset="0"/>
                          <a:ea typeface="Times New Roman" charset="0"/>
                          <a:cs typeface="Times New Roman" charset="0"/>
                        </a:rPr>
                        <m:t>−</m:t>
                      </m:r>
                      <m:sSup>
                        <m:sSupPr>
                          <m:ctrlPr>
                            <a:rPr lang="en-US" altLang="zh-CN" sz="1950" i="1">
                              <a:latin typeface="Cambria Math" panose="02040503050406030204" pitchFamily="18" charset="0"/>
                              <a:ea typeface="Times New Roman" charset="0"/>
                              <a:cs typeface="Times New Roman" charset="0"/>
                            </a:rPr>
                          </m:ctrlPr>
                        </m:sSupPr>
                        <m:e>
                          <m:d>
                            <m:dPr>
                              <m:begChr m:val="["/>
                              <m:endChr m:val="]"/>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𝐸</m:t>
                              </m:r>
                              <m:d>
                                <m:dPr>
                                  <m:ctrlPr>
                                    <a:rPr lang="en-US" altLang="zh-CN" sz="1950" i="1">
                                      <a:latin typeface="Cambria Math" panose="02040503050406030204" pitchFamily="18" charset="0"/>
                                      <a:ea typeface="Times New Roman" charset="0"/>
                                      <a:cs typeface="Times New Roman" charset="0"/>
                                    </a:rPr>
                                  </m:ctrlPr>
                                </m:dPr>
                                <m:e>
                                  <m:r>
                                    <a:rPr lang="en-US" altLang="zh-CN" sz="1950" i="1">
                                      <a:latin typeface="Cambria Math" panose="02040503050406030204" pitchFamily="18" charset="0"/>
                                      <a:ea typeface="Times New Roman" charset="0"/>
                                      <a:cs typeface="Times New Roman" charset="0"/>
                                    </a:rPr>
                                    <m:t>𝑋</m:t>
                                  </m:r>
                                </m:e>
                              </m:d>
                            </m:e>
                          </m:d>
                        </m:e>
                        <m:sup>
                          <m:r>
                            <a:rPr lang="en-US" altLang="zh-CN" sz="1950" i="1">
                              <a:latin typeface="Cambria Math" panose="02040503050406030204" pitchFamily="18" charset="0"/>
                              <a:ea typeface="Times New Roman" charset="0"/>
                              <a:cs typeface="Times New Roman" charset="0"/>
                            </a:rPr>
                            <m:t>2</m:t>
                          </m:r>
                        </m:sup>
                      </m:sSup>
                      <m:r>
                        <a:rPr lang="en-US" altLang="zh-CN" sz="1950" i="1">
                          <a:latin typeface="Cambria Math" panose="02040503050406030204" pitchFamily="18" charset="0"/>
                          <a:cs typeface="Times New Roman" charset="0"/>
                        </a:rPr>
                        <m:t>=</m:t>
                      </m:r>
                      <m:r>
                        <a:rPr lang="zh-CN" altLang="en-US" sz="1950" i="1">
                          <a:latin typeface="Cambria Math" panose="02040503050406030204" pitchFamily="18" charset="0"/>
                          <a:ea typeface="Times New Roman" charset="0"/>
                          <a:cs typeface="Times New Roman" charset="0"/>
                        </a:rPr>
                        <m:t>𝛼</m:t>
                      </m:r>
                      <m:d>
                        <m:dPr>
                          <m:ctrlPr>
                            <a:rPr lang="en-US" altLang="zh-CN" sz="1950" i="1">
                              <a:latin typeface="Cambria Math" panose="02040503050406030204" pitchFamily="18" charset="0"/>
                              <a:ea typeface="Times New Roman" charset="0"/>
                              <a:cs typeface="Times New Roman" charset="0"/>
                            </a:rPr>
                          </m:ctrlPr>
                        </m:dPr>
                        <m:e>
                          <m:r>
                            <a:rPr lang="zh-CN" altLang="en-US" sz="1950" i="1">
                              <a:latin typeface="Cambria Math" panose="02040503050406030204" pitchFamily="18" charset="0"/>
                              <a:ea typeface="Times New Roman" charset="0"/>
                              <a:cs typeface="Times New Roman" charset="0"/>
                            </a:rPr>
                            <m:t>𝛼</m:t>
                          </m:r>
                          <m:r>
                            <a:rPr lang="en-US" altLang="zh-CN" sz="1950" i="1">
                              <a:latin typeface="Cambria Math" panose="02040503050406030204" pitchFamily="18" charset="0"/>
                              <a:ea typeface="Times New Roman" charset="0"/>
                              <a:cs typeface="Times New Roman" charset="0"/>
                            </a:rPr>
                            <m:t>+1</m:t>
                          </m:r>
                        </m:e>
                      </m:d>
                      <m:sSup>
                        <m:sSupPr>
                          <m:ctrlPr>
                            <a:rPr lang="en-US" altLang="zh-CN" sz="1950" i="1">
                              <a:latin typeface="Cambria Math" panose="02040503050406030204" pitchFamily="18" charset="0"/>
                              <a:ea typeface="Cambria Math" panose="02040503050406030204" pitchFamily="18" charset="0"/>
                              <a:cs typeface="Times New Roman" charset="0"/>
                            </a:rPr>
                          </m:ctrlPr>
                        </m:sSupPr>
                        <m:e>
                          <m:r>
                            <a:rPr lang="zh-CN" altLang="en-US" sz="1950" i="1">
                              <a:latin typeface="Cambria Math" panose="02040503050406030204" pitchFamily="18" charset="0"/>
                              <a:ea typeface="Cambria Math" panose="02040503050406030204" pitchFamily="18" charset="0"/>
                              <a:cs typeface="Times New Roman" charset="0"/>
                            </a:rPr>
                            <m:t>𝛽</m:t>
                          </m:r>
                        </m:e>
                        <m:sup>
                          <m:r>
                            <a:rPr lang="en-US" altLang="zh-CN" sz="1950" i="1">
                              <a:latin typeface="Cambria Math" panose="02040503050406030204" pitchFamily="18" charset="0"/>
                              <a:ea typeface="Cambria Math" panose="02040503050406030204" pitchFamily="18" charset="0"/>
                              <a:cs typeface="Times New Roman" charset="0"/>
                            </a:rPr>
                            <m:t>2</m:t>
                          </m:r>
                        </m:sup>
                      </m:sSup>
                      <m:r>
                        <a:rPr lang="en-US" altLang="zh-CN" sz="1950" i="1">
                          <a:latin typeface="Cambria Math" panose="02040503050406030204" pitchFamily="18" charset="0"/>
                          <a:ea typeface="Cambria Math" panose="02040503050406030204" pitchFamily="18" charset="0"/>
                          <a:cs typeface="Times New Roman" charset="0"/>
                        </a:rPr>
                        <m:t>−</m:t>
                      </m:r>
                      <m:sSup>
                        <m:sSupPr>
                          <m:ctrlPr>
                            <a:rPr lang="en-US" altLang="zh-CN" sz="1950" i="1">
                              <a:latin typeface="Cambria Math" panose="02040503050406030204" pitchFamily="18" charset="0"/>
                              <a:ea typeface="Cambria Math" panose="02040503050406030204" pitchFamily="18" charset="0"/>
                              <a:cs typeface="Times New Roman" charset="0"/>
                            </a:rPr>
                          </m:ctrlPr>
                        </m:sSupPr>
                        <m:e>
                          <m:r>
                            <a:rPr lang="zh-CN" altLang="en-US" sz="1950" i="1">
                              <a:latin typeface="Cambria Math" panose="02040503050406030204" pitchFamily="18" charset="0"/>
                              <a:ea typeface="Cambria Math" panose="02040503050406030204" pitchFamily="18" charset="0"/>
                              <a:cs typeface="Times New Roman" charset="0"/>
                            </a:rPr>
                            <m:t>𝛼</m:t>
                          </m:r>
                        </m:e>
                        <m:sup>
                          <m:r>
                            <a:rPr lang="en-US" altLang="zh-CN" sz="1950" i="1">
                              <a:latin typeface="Cambria Math" panose="02040503050406030204" pitchFamily="18" charset="0"/>
                              <a:ea typeface="Cambria Math" panose="02040503050406030204" pitchFamily="18" charset="0"/>
                              <a:cs typeface="Times New Roman" charset="0"/>
                            </a:rPr>
                            <m:t>2</m:t>
                          </m:r>
                        </m:sup>
                      </m:sSup>
                      <m:sSup>
                        <m:sSupPr>
                          <m:ctrlPr>
                            <a:rPr lang="en-US" altLang="zh-CN" sz="1950" i="1">
                              <a:latin typeface="Cambria Math" panose="02040503050406030204" pitchFamily="18" charset="0"/>
                              <a:ea typeface="Cambria Math" panose="02040503050406030204" pitchFamily="18" charset="0"/>
                              <a:cs typeface="Times New Roman" charset="0"/>
                            </a:rPr>
                          </m:ctrlPr>
                        </m:sSupPr>
                        <m:e>
                          <m:r>
                            <a:rPr lang="zh-CN" altLang="en-US" sz="1950" i="1">
                              <a:latin typeface="Cambria Math" panose="02040503050406030204" pitchFamily="18" charset="0"/>
                              <a:ea typeface="Cambria Math" panose="02040503050406030204" pitchFamily="18" charset="0"/>
                              <a:cs typeface="Times New Roman" charset="0"/>
                            </a:rPr>
                            <m:t>𝛽</m:t>
                          </m:r>
                        </m:e>
                        <m:sup>
                          <m:r>
                            <a:rPr lang="en-US" altLang="zh-CN" sz="1950" i="1">
                              <a:latin typeface="Cambria Math" panose="02040503050406030204" pitchFamily="18" charset="0"/>
                              <a:ea typeface="Cambria Math" panose="02040503050406030204" pitchFamily="18" charset="0"/>
                              <a:cs typeface="Times New Roman" charset="0"/>
                            </a:rPr>
                            <m:t>2</m:t>
                          </m:r>
                        </m:sup>
                      </m:sSup>
                      <m:r>
                        <a:rPr lang="en-US" altLang="zh-CN" sz="1950" i="1">
                          <a:latin typeface="Cambria Math" panose="02040503050406030204" pitchFamily="18" charset="0"/>
                          <a:ea typeface="Cambria Math" panose="02040503050406030204" pitchFamily="18" charset="0"/>
                          <a:cs typeface="Times New Roman" charset="0"/>
                        </a:rPr>
                        <m:t>=</m:t>
                      </m:r>
                      <m:r>
                        <a:rPr lang="zh-CN" altLang="en-US" sz="1950" i="1">
                          <a:latin typeface="Cambria Math" panose="02040503050406030204" pitchFamily="18" charset="0"/>
                          <a:cs typeface="Times New Roman" charset="0"/>
                        </a:rPr>
                        <m:t>𝛼</m:t>
                      </m:r>
                      <m:sSup>
                        <m:sSupPr>
                          <m:ctrlPr>
                            <a:rPr lang="en-US" altLang="zh-CN" sz="1950" i="1">
                              <a:latin typeface="Cambria Math" panose="02040503050406030204" pitchFamily="18" charset="0"/>
                              <a:cs typeface="Times New Roman" charset="0"/>
                            </a:rPr>
                          </m:ctrlPr>
                        </m:sSupPr>
                        <m:e>
                          <m:r>
                            <a:rPr lang="zh-CN" altLang="en-US" sz="1950" i="1">
                              <a:latin typeface="Cambria Math" panose="02040503050406030204" pitchFamily="18" charset="0"/>
                              <a:cs typeface="Times New Roman" charset="0"/>
                            </a:rPr>
                            <m:t>𝛽</m:t>
                          </m:r>
                        </m:e>
                        <m:sup>
                          <m:r>
                            <a:rPr lang="en-US" altLang="zh-CN" sz="1950" i="1">
                              <a:latin typeface="Cambria Math" panose="02040503050406030204" pitchFamily="18" charset="0"/>
                              <a:cs typeface="Times New Roman" charset="0"/>
                            </a:rPr>
                            <m:t>2</m:t>
                          </m:r>
                        </m:sup>
                      </m:sSup>
                    </m:oMath>
                  </m:oMathPara>
                </a14:m>
                <a:endParaRPr lang="en-US" altLang="zh-CN" sz="1950" dirty="0">
                  <a:latin typeface="Times New Roman" charset="0"/>
                  <a:ea typeface="Cambria Math" panose="02040503050406030204" pitchFamily="18" charset="0"/>
                  <a:cs typeface="Times New Roman" charset="0"/>
                </a:endParaRPr>
              </a:p>
              <a:p>
                <a:endParaRPr lang="en-US" altLang="zh-CN" sz="2100" dirty="0">
                  <a:latin typeface="Times New Roman" charset="0"/>
                  <a:ea typeface="Times New Roman" charset="0"/>
                  <a:cs typeface="Times New Roman" charset="0"/>
                </a:endParaRPr>
              </a:p>
              <a:p>
                <a:endParaRPr lang="en-US" altLang="zh-CN" sz="2100" dirty="0">
                  <a:latin typeface="Times New Roman" charset="0"/>
                  <a:ea typeface="Times New Roman" charset="0"/>
                  <a:cs typeface="Times New Roman" charset="0"/>
                </a:endParaRPr>
              </a:p>
              <a:p>
                <a:endParaRPr lang="en-US" altLang="zh-CN" sz="2100" dirty="0">
                  <a:latin typeface="Times New Roman" charset="0"/>
                  <a:ea typeface="Times New Roman" charset="0"/>
                  <a:cs typeface="Times New Roman" charset="0"/>
                </a:endParaRPr>
              </a:p>
            </p:txBody>
          </p:sp>
        </mc:Choice>
        <mc:Fallback xmlns="">
          <p:sp>
            <p:nvSpPr>
              <p:cNvPr id="3" name="文本框 2">
                <a:extLst>
                  <a:ext uri="{FF2B5EF4-FFF2-40B4-BE49-F238E27FC236}">
                    <a16:creationId xmlns:a16="http://schemas.microsoft.com/office/drawing/2014/main" id="{BB092505-54A4-4222-A2A3-CF9DE4A0786C}"/>
                  </a:ext>
                </a:extLst>
              </p:cNvPr>
              <p:cNvSpPr txBox="1">
                <a:spLocks noRot="1" noChangeAspect="1" noMove="1" noResize="1" noEditPoints="1" noAdjustHandles="1" noChangeArrowheads="1" noChangeShapeType="1" noTextEdit="1"/>
              </p:cNvSpPr>
              <p:nvPr/>
            </p:nvSpPr>
            <p:spPr>
              <a:xfrm>
                <a:off x="1033357" y="2808119"/>
                <a:ext cx="8030028" cy="4090222"/>
              </a:xfrm>
              <a:prstGeom prst="rect">
                <a:avLst/>
              </a:prstGeom>
              <a:blipFill>
                <a:blip r:embed="rId3"/>
                <a:stretch>
                  <a:fillRect l="-911" t="-313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BC22AB3-0560-4866-9A76-F6B002601A63}"/>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202626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492919" y="1737733"/>
                <a:ext cx="8469800" cy="2331407"/>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Example3: </a:t>
                </a:r>
                <a:r>
                  <a:rPr lang="en-US" altLang="zh-CN" sz="2100" dirty="0">
                    <a:latin typeface="Times New Roman" charset="0"/>
                    <a:ea typeface="Times New Roman" charset="0"/>
                    <a:cs typeface="Times New Roman" charset="0"/>
                  </a:rPr>
                  <a:t>Suppose the reaction time X of a randomly selected individual to a certain stimulus has a standard gamma distribution with </a:t>
                </a:r>
                <a14:m>
                  <m:oMath xmlns:m="http://schemas.openxmlformats.org/officeDocument/2006/math">
                    <m:r>
                      <a:rPr lang="en-US" altLang="zh-CN" sz="2100" i="1">
                        <a:latin typeface="Cambria Math" charset="0"/>
                        <a:ea typeface="Times New Roman" charset="0"/>
                        <a:cs typeface="Times New Roman" charset="0"/>
                      </a:rPr>
                      <m:t>𝛼</m:t>
                    </m:r>
                    <m:r>
                      <a:rPr lang="en-US" altLang="zh-CN" sz="2100" i="1">
                        <a:latin typeface="Cambria Math" charset="0"/>
                        <a:ea typeface="Times New Roman" charset="0"/>
                        <a:cs typeface="Times New Roman" charset="0"/>
                      </a:rPr>
                      <m:t>=2</m:t>
                    </m:r>
                  </m:oMath>
                </a14:m>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sec. Since</a:t>
                </a: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𝑎</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𝑏</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𝑏</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𝑎</m:t>
                      </m:r>
                      <m:r>
                        <a:rPr lang="en-US" altLang="zh-CN" sz="2100" i="1">
                          <a:latin typeface="Cambria Math" panose="02040503050406030204" pitchFamily="18" charset="0"/>
                          <a:ea typeface="Times New Roman" charset="0"/>
                          <a:cs typeface="Times New Roman" charset="0"/>
                        </a:rPr>
                        <m:t>)</m:t>
                      </m:r>
                    </m:oMath>
                  </m:oMathPara>
                </a14:m>
                <a:endParaRPr lang="en-US" altLang="zh-CN" sz="2100" i="1" dirty="0">
                  <a:latin typeface="Cambria Math" panose="02040503050406030204" pitchFamily="18" charset="0"/>
                  <a:ea typeface="Times New Roman" charset="0"/>
                  <a:cs typeface="Times New Roman" charset="0"/>
                </a:endParaRPr>
              </a:p>
              <a:p>
                <a:pPr algn="just"/>
                <a:r>
                  <a:rPr lang="en-US" altLang="zh-CN" sz="2100" dirty="0">
                    <a:latin typeface="Times New Roman" charset="0"/>
                    <a:cs typeface="Times New Roman" charset="0"/>
                  </a:rPr>
                  <a:t>when X is continuous,</a:t>
                </a: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3≤</m:t>
                          </m:r>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≤5</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5;2</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3;2</m:t>
                          </m:r>
                        </m:e>
                      </m:d>
                      <m:r>
                        <a:rPr lang="en-US" altLang="zh-CN" sz="2100" i="1">
                          <a:latin typeface="Cambria Math" panose="02040503050406030204" pitchFamily="18" charset="0"/>
                          <a:ea typeface="Cambria Math" panose="02040503050406030204" pitchFamily="18" charset="0"/>
                          <a:cs typeface="Times New Roman" charset="0"/>
                        </a:rPr>
                        <m:t>=.960−.801=.159</m:t>
                      </m:r>
                    </m:oMath>
                  </m:oMathPara>
                </a14:m>
                <a:endParaRPr lang="en-US" altLang="zh-CN" sz="2100" dirty="0">
                  <a:latin typeface="Times New Roman" charset="0"/>
                  <a:ea typeface="Times New Roman" charset="0"/>
                  <a:cs typeface="Times New Roman" charset="0"/>
                </a:endParaRPr>
              </a:p>
              <a:p>
                <a:pPr algn="just"/>
                <a:r>
                  <a:rPr lang="en-US" altLang="zh-CN" sz="2100" dirty="0">
                    <a:latin typeface="Times New Roman" charset="0"/>
                    <a:cs typeface="Times New Roman" charset="0"/>
                  </a:rPr>
                  <a:t>The probability that the reaction time is </a:t>
                </a:r>
                <a:r>
                  <a:rPr lang="en-US" altLang="zh-CN" sz="2100" dirty="0">
                    <a:solidFill>
                      <a:srgbClr val="FF0000"/>
                    </a:solidFill>
                    <a:latin typeface="Times New Roman" charset="0"/>
                    <a:cs typeface="Times New Roman" charset="0"/>
                  </a:rPr>
                  <a:t>more than 4 sec </a:t>
                </a:r>
                <a:r>
                  <a:rPr lang="en-US" altLang="zh-CN" sz="2100" dirty="0">
                    <a:latin typeface="Times New Roman" charset="0"/>
                    <a:cs typeface="Times New Roman" charset="0"/>
                  </a:rPr>
                  <a:t>is</a:t>
                </a:r>
              </a:p>
              <a:p>
                <a:pPr algn="just"/>
                <a14:m>
                  <m:oMathPara xmlns:m="http://schemas.openxmlformats.org/officeDocument/2006/math">
                    <m:oMathParaPr>
                      <m:jc m:val="centerGroup"/>
                    </m:oMathParaPr>
                    <m:oMath xmlns:m="http://schemas.openxmlformats.org/officeDocument/2006/math">
                      <m:r>
                        <a:rPr lang="en-US" altLang="zh-CN" sz="1950" i="1">
                          <a:latin typeface="Cambria Math" panose="02040503050406030204" pitchFamily="18" charset="0"/>
                          <a:cs typeface="Times New Roman" charset="0"/>
                        </a:rPr>
                        <m:t>𝑃</m:t>
                      </m:r>
                      <m:d>
                        <m:dPr>
                          <m:ctrlPr>
                            <a:rPr lang="en-US" altLang="zh-CN" sz="1950" i="1">
                              <a:latin typeface="Cambria Math" panose="02040503050406030204" pitchFamily="18" charset="0"/>
                              <a:cs typeface="Times New Roman" charset="0"/>
                            </a:rPr>
                          </m:ctrlPr>
                        </m:dPr>
                        <m:e>
                          <m:r>
                            <a:rPr lang="en-US" altLang="zh-CN" sz="1950" i="1">
                              <a:latin typeface="Cambria Math" panose="02040503050406030204" pitchFamily="18" charset="0"/>
                              <a:cs typeface="Times New Roman" charset="0"/>
                            </a:rPr>
                            <m:t>𝑋</m:t>
                          </m:r>
                          <m:r>
                            <a:rPr lang="en-US" altLang="zh-CN" sz="1950" i="1">
                              <a:latin typeface="Cambria Math" panose="02040503050406030204" pitchFamily="18" charset="0"/>
                              <a:cs typeface="Times New Roman" charset="0"/>
                            </a:rPr>
                            <m:t>&gt;4</m:t>
                          </m:r>
                        </m:e>
                      </m:d>
                      <m:r>
                        <a:rPr lang="en-US" altLang="zh-CN" sz="1950" i="1">
                          <a:latin typeface="Cambria Math" panose="02040503050406030204" pitchFamily="18" charset="0"/>
                          <a:cs typeface="Times New Roman" charset="0"/>
                        </a:rPr>
                        <m:t>=1−</m:t>
                      </m:r>
                      <m:r>
                        <a:rPr lang="en-US" altLang="zh-CN" sz="1950" i="1">
                          <a:latin typeface="Cambria Math" panose="02040503050406030204" pitchFamily="18" charset="0"/>
                          <a:cs typeface="Times New Roman" charset="0"/>
                        </a:rPr>
                        <m:t>𝑃</m:t>
                      </m:r>
                      <m:d>
                        <m:dPr>
                          <m:ctrlPr>
                            <a:rPr lang="en-US" altLang="zh-CN" sz="1950" i="1">
                              <a:latin typeface="Cambria Math" panose="02040503050406030204" pitchFamily="18" charset="0"/>
                              <a:cs typeface="Times New Roman" charset="0"/>
                            </a:rPr>
                          </m:ctrlPr>
                        </m:dPr>
                        <m:e>
                          <m:r>
                            <a:rPr lang="en-US" altLang="zh-CN" sz="1950" i="1">
                              <a:latin typeface="Cambria Math" panose="02040503050406030204" pitchFamily="18" charset="0"/>
                              <a:cs typeface="Times New Roman" charset="0"/>
                            </a:rPr>
                            <m:t>𝑋</m:t>
                          </m:r>
                          <m:r>
                            <a:rPr lang="en-US" altLang="zh-CN" sz="1950" i="1">
                              <a:latin typeface="Cambria Math" panose="02040503050406030204" pitchFamily="18" charset="0"/>
                              <a:cs typeface="Times New Roman" charset="0"/>
                            </a:rPr>
                            <m:t>≤4</m:t>
                          </m:r>
                        </m:e>
                      </m:d>
                      <m:r>
                        <a:rPr lang="en-US" altLang="zh-CN" sz="1950" i="1">
                          <a:latin typeface="Cambria Math" panose="02040503050406030204" pitchFamily="18" charset="0"/>
                          <a:cs typeface="Times New Roman" charset="0"/>
                        </a:rPr>
                        <m:t>=1−</m:t>
                      </m:r>
                      <m:r>
                        <a:rPr lang="en-US" altLang="zh-CN" sz="1950" i="1">
                          <a:latin typeface="Cambria Math" panose="02040503050406030204" pitchFamily="18" charset="0"/>
                          <a:cs typeface="Times New Roman" charset="0"/>
                        </a:rPr>
                        <m:t>𝐹</m:t>
                      </m:r>
                      <m:d>
                        <m:dPr>
                          <m:ctrlPr>
                            <a:rPr lang="en-US" altLang="zh-CN" sz="1950" i="1">
                              <a:latin typeface="Cambria Math" panose="02040503050406030204" pitchFamily="18" charset="0"/>
                              <a:cs typeface="Times New Roman" charset="0"/>
                            </a:rPr>
                          </m:ctrlPr>
                        </m:dPr>
                        <m:e>
                          <m:r>
                            <a:rPr lang="en-US" altLang="zh-CN" sz="1950" i="1">
                              <a:latin typeface="Cambria Math" panose="02040503050406030204" pitchFamily="18" charset="0"/>
                              <a:cs typeface="Times New Roman" charset="0"/>
                            </a:rPr>
                            <m:t>4;2</m:t>
                          </m:r>
                        </m:e>
                      </m:d>
                      <m:r>
                        <a:rPr lang="en-US" altLang="zh-CN" sz="1950" i="1">
                          <a:latin typeface="Cambria Math" panose="02040503050406030204" pitchFamily="18" charset="0"/>
                          <a:cs typeface="Times New Roman" charset="0"/>
                        </a:rPr>
                        <m:t>=1−.908=.092</m:t>
                      </m:r>
                    </m:oMath>
                  </m:oMathPara>
                </a14:m>
                <a:endParaRPr lang="en-US" altLang="zh-CN" sz="1950" dirty="0">
                  <a:latin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492919" y="1737733"/>
                <a:ext cx="8469800" cy="2331407"/>
              </a:xfrm>
              <a:prstGeom prst="rect">
                <a:avLst/>
              </a:prstGeom>
              <a:blipFill>
                <a:blip r:embed="rId2"/>
                <a:stretch>
                  <a:fillRect l="-864" t="-1567" r="-86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98F247A-0F8D-46A4-9077-E17177D8DE6B}"/>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434306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1150184" y="1493276"/>
                <a:ext cx="7707086" cy="2546618"/>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p>
              <a:p>
                <a:pPr marL="0" indent="0" algn="just" defTabSz="685800">
                  <a:spcBef>
                    <a:spcPts val="0"/>
                  </a:spcBef>
                  <a:buClrTx/>
                  <a:buNone/>
                </a:pP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When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 a standard gamma rv, the cdf of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solidFill>
                            <a:schemeClr val="tx1"/>
                          </a:solidFill>
                          <a:latin typeface="Cambria Math" panose="02040503050406030204" pitchFamily="18" charset="0"/>
                          <a:ea typeface="Cambria Math" panose="02040503050406030204" pitchFamily="18" charset="0"/>
                          <a:cs typeface="Times New Roman" charset="0"/>
                        </a:rPr>
                        <m:t>𝐹</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nary>
                        <m:nary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naryPr>
                        <m:sub>
                          <m:r>
                            <m:rPr>
                              <m:brk m:alnAt="23"/>
                            </m:rPr>
                            <a:rPr lang="en-US" altLang="zh-CN" sz="2100" i="1">
                              <a:solidFill>
                                <a:schemeClr val="tx1"/>
                              </a:solidFill>
                              <a:latin typeface="Cambria Math" panose="02040503050406030204" pitchFamily="18" charset="0"/>
                              <a:ea typeface="Cambria Math" panose="02040503050406030204" pitchFamily="18" charset="0"/>
                              <a:cs typeface="Times New Roman" charset="0"/>
                            </a:rPr>
                            <m:t>0</m:t>
                          </m:r>
                        </m:sub>
                        <m: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sup>
                        <m:e>
                          <m:f>
                            <m:f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fPr>
                            <m:num>
                              <m:sSup>
                                <m:sSup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𝑦</m:t>
                                  </m:r>
                                </m:e>
                                <m:sup>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sup>
                              </m:sSup>
                              <m:sSup>
                                <m:sSup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𝑒</m:t>
                                  </m:r>
                                </m:e>
                                <m: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𝑦</m:t>
                                  </m:r>
                                </m:sup>
                              </m:sSup>
                            </m:num>
                            <m:den>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e>
                              </m:d>
                            </m:den>
                          </m:f>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𝑑𝑦</m:t>
                          </m:r>
                        </m:e>
                      </m:nary>
                      <m:r>
                        <a:rPr lang="en-US" altLang="zh-CN" sz="2100" i="1">
                          <a:solidFill>
                            <a:schemeClr val="tx1"/>
                          </a:solidFill>
                          <a:latin typeface="Cambria Math" panose="02040503050406030204" pitchFamily="18" charset="0"/>
                          <a:ea typeface="Cambria Math" panose="02040503050406030204" pitchFamily="18" charset="0"/>
                          <a:cs typeface="Times New Roman" charset="0"/>
                        </a:rPr>
                        <m:t>        </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&gt;0 </m:t>
                      </m:r>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is called the </a:t>
                </a:r>
                <a:r>
                  <a:rPr lang="en-US" altLang="zh-CN" sz="2100" b="1" dirty="0">
                    <a:solidFill>
                      <a:schemeClr val="tx1"/>
                    </a:solidFill>
                    <a:latin typeface="Times New Roman" charset="0"/>
                    <a:ea typeface="Times New Roman" charset="0"/>
                    <a:cs typeface="Times New Roman" charset="0"/>
                  </a:rPr>
                  <a:t>incomplete gamma function</a:t>
                </a:r>
                <a:r>
                  <a:rPr lang="en-US" altLang="zh-CN" sz="2100" dirty="0">
                    <a:solidFill>
                      <a:schemeClr val="tx1"/>
                    </a:solidFill>
                    <a:latin typeface="Times New Roman" charset="0"/>
                    <a:ea typeface="Times New Roman" charset="0"/>
                    <a:cs typeface="Times New Roman" charset="0"/>
                  </a:rPr>
                  <a:t>.</a:t>
                </a: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br>
                  <a:rPr lang="en-US" altLang="zh-CN" sz="2100" dirty="0">
                    <a:solidFill>
                      <a:schemeClr val="tx1"/>
                    </a:solidFill>
                    <a:latin typeface="Times New Roman" charset="0"/>
                    <a:ea typeface="Times New Roman" charset="0"/>
                    <a:cs typeface="Times New Roman" charset="0"/>
                  </a:rPr>
                </a:br>
                <a:endParaRPr lang="en-US" altLang="zh-CN" sz="2100" dirty="0">
                  <a:solidFill>
                    <a:schemeClr val="tx1"/>
                  </a:solidFill>
                  <a:latin typeface="Times New Roman" charset="0"/>
                  <a:ea typeface="Times New Roman" charset="0"/>
                  <a:cs typeface="Times New Roman" charset="0"/>
                </a:endParaRPr>
              </a:p>
              <a:p>
                <a:pPr marL="0" indent="0" defTabSz="685800">
                  <a:spcBef>
                    <a:spcPts val="0"/>
                  </a:spcBef>
                  <a:buClrTx/>
                  <a:buNone/>
                </a:pPr>
                <a:r>
                  <a:rPr lang="en-US" altLang="zh-CN" sz="2100" dirty="0">
                    <a:solidFill>
                      <a:schemeClr val="tx1"/>
                    </a:solidFill>
                    <a:latin typeface="Times New Roman" charset="0"/>
                    <a:ea typeface="Times New Roman" charset="0"/>
                    <a:cs typeface="Times New Roman" charset="0"/>
                  </a:rPr>
                  <a:t> </a:t>
                </a: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1150184" y="1493276"/>
                <a:ext cx="7707086" cy="2546618"/>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1333C53B-23BC-4169-9619-7591F0FE504D}"/>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96984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092505-54A4-4222-A2A3-CF9DE4A0786C}"/>
                  </a:ext>
                </a:extLst>
              </p:cNvPr>
              <p:cNvSpPr txBox="1"/>
              <p:nvPr/>
            </p:nvSpPr>
            <p:spPr>
              <a:xfrm>
                <a:off x="928062" y="3277748"/>
                <a:ext cx="7914618" cy="2428935"/>
              </a:xfrm>
              <a:prstGeom prst="rect">
                <a:avLst/>
              </a:prstGeom>
              <a:solidFill>
                <a:schemeClr val="bg1"/>
              </a:solidFill>
            </p:spPr>
            <p:txBody>
              <a:bodyPr wrap="square" rtlCol="0">
                <a:spAutoFit/>
              </a:bodyPr>
              <a:lstStyle/>
              <a:p>
                <a:r>
                  <a:rPr lang="en-US" altLang="zh-CN" sz="2100" b="1" dirty="0">
                    <a:solidFill>
                      <a:prstClr val="black"/>
                    </a:solidFill>
                    <a:latin typeface="Times New Roman" charset="0"/>
                    <a:ea typeface="Times New Roman" charset="0"/>
                    <a:cs typeface="Times New Roman" charset="0"/>
                  </a:rPr>
                  <a:t>Proof:</a:t>
                </a:r>
              </a:p>
              <a:p>
                <a:pPr marL="270000" algn="ctr"/>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Cambria Math" panose="02040503050406030204" pitchFamily="18" charset="0"/>
                          <a:cs typeface="Times New Roman" charset="0"/>
                        </a:rPr>
                        <m:t>𝐹</m:t>
                      </m:r>
                      <m:d>
                        <m:dPr>
                          <m:ctrlPr>
                            <a:rPr lang="en-US" altLang="zh-CN" sz="2100" i="1">
                              <a:latin typeface="Cambria Math" panose="02040503050406030204" pitchFamily="18" charset="0"/>
                              <a:ea typeface="Cambria Math" panose="02040503050406030204" pitchFamily="18" charset="0"/>
                              <a:cs typeface="Times New Roman" charset="0"/>
                            </a:rPr>
                          </m:ctrlPr>
                        </m:dPr>
                        <m:e>
                          <m:r>
                            <a:rPr lang="en-US" altLang="zh-CN" sz="2100" i="1">
                              <a:latin typeface="Cambria Math" panose="02040503050406030204" pitchFamily="18" charset="0"/>
                              <a:ea typeface="Cambria Math" panose="02040503050406030204" pitchFamily="18" charset="0"/>
                              <a:cs typeface="Times New Roman" charset="0"/>
                            </a:rPr>
                            <m:t>𝑥</m:t>
                          </m:r>
                          <m:r>
                            <a:rPr lang="en-US" altLang="zh-CN" sz="2100" i="1">
                              <a:latin typeface="Cambria Math" panose="02040503050406030204" pitchFamily="18" charset="0"/>
                              <a:ea typeface="Cambria Math" panose="02040503050406030204" pitchFamily="18" charset="0"/>
                              <a:cs typeface="Times New Roman" charset="0"/>
                            </a:rPr>
                            <m:t>;</m:t>
                          </m:r>
                          <m:r>
                            <a:rPr lang="zh-CN" altLang="en-US" sz="2100" i="1">
                              <a:latin typeface="Cambria Math" panose="02040503050406030204" pitchFamily="18" charset="0"/>
                              <a:ea typeface="Cambria Math" panose="02040503050406030204" pitchFamily="18" charset="0"/>
                              <a:cs typeface="Times New Roman" charset="0"/>
                            </a:rPr>
                            <m:t>𝛼</m:t>
                          </m:r>
                          <m:r>
                            <a:rPr lang="en-US" altLang="zh-CN" sz="2100" i="1">
                              <a:latin typeface="Cambria Math" panose="02040503050406030204" pitchFamily="18" charset="0"/>
                              <a:ea typeface="Cambria Math" panose="02040503050406030204" pitchFamily="18" charset="0"/>
                              <a:cs typeface="Times New Roman" charset="0"/>
                            </a:rPr>
                            <m:t>,</m:t>
                          </m:r>
                          <m:r>
                            <a:rPr lang="zh-CN" altLang="en-US" sz="2100" i="1">
                              <a:latin typeface="Cambria Math" panose="02040503050406030204" pitchFamily="18" charset="0"/>
                              <a:ea typeface="Cambria Math" panose="02040503050406030204" pitchFamily="18" charset="0"/>
                              <a:cs typeface="Times New Roman" charset="0"/>
                            </a:rPr>
                            <m:t>𝛽</m:t>
                          </m:r>
                        </m:e>
                      </m:d>
                      <m:r>
                        <a:rPr lang="en-US" altLang="zh-CN" sz="2100" i="1">
                          <a:latin typeface="Cambria Math" panose="02040503050406030204" pitchFamily="18" charset="0"/>
                          <a:ea typeface="Cambria Math" panose="02040503050406030204" pitchFamily="18" charset="0"/>
                          <a:cs typeface="Times New Roman" charset="0"/>
                        </a:rPr>
                        <m:t>=</m:t>
                      </m:r>
                      <m:nary>
                        <m:naryPr>
                          <m:ctrlPr>
                            <a:rPr lang="en-US" altLang="zh-CN" sz="2100" i="1">
                              <a:latin typeface="Cambria Math" panose="02040503050406030204" pitchFamily="18" charset="0"/>
                              <a:ea typeface="Cambria Math" panose="02040503050406030204" pitchFamily="18" charset="0"/>
                              <a:cs typeface="Times New Roman" charset="0"/>
                            </a:rPr>
                          </m:ctrlPr>
                        </m:naryPr>
                        <m:sub>
                          <m:r>
                            <m:rPr>
                              <m:brk m:alnAt="23"/>
                            </m:rPr>
                            <a:rPr lang="en-US" altLang="zh-CN" sz="2100" i="1">
                              <a:latin typeface="Cambria Math" panose="02040503050406030204" pitchFamily="18" charset="0"/>
                              <a:ea typeface="Cambria Math" panose="02040503050406030204" pitchFamily="18" charset="0"/>
                              <a:cs typeface="Times New Roman" charset="0"/>
                            </a:rPr>
                            <m:t>0</m:t>
                          </m:r>
                        </m:sub>
                        <m:sup>
                          <m:r>
                            <a:rPr lang="en-US" altLang="zh-CN" sz="2100" i="1">
                              <a:latin typeface="Cambria Math" panose="02040503050406030204" pitchFamily="18" charset="0"/>
                              <a:ea typeface="Cambria Math" panose="02040503050406030204" pitchFamily="18" charset="0"/>
                              <a:cs typeface="Times New Roman" charset="0"/>
                            </a:rPr>
                            <m:t>𝑥</m:t>
                          </m:r>
                        </m:sup>
                        <m:e>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1</m:t>
                              </m:r>
                            </m:num>
                            <m:den>
                              <m:sSup>
                                <m:sSupPr>
                                  <m:ctrlPr>
                                    <a:rPr lang="en-US" altLang="zh-CN" sz="2100" i="1">
                                      <a:latin typeface="Cambria Math" panose="02040503050406030204" pitchFamily="18" charset="0"/>
                                      <a:cs typeface="Times New Roman" charset="0"/>
                                    </a:rPr>
                                  </m:ctrlPr>
                                </m:sSupPr>
                                <m:e>
                                  <m:r>
                                    <a:rPr lang="zh-CN" altLang="en-US" sz="2100" i="1">
                                      <a:latin typeface="Cambria Math" panose="02040503050406030204" pitchFamily="18" charset="0"/>
                                      <a:cs typeface="Times New Roman" charset="0"/>
                                    </a:rPr>
                                    <m:t>𝛽</m:t>
                                  </m:r>
                                </m:e>
                                <m:sup>
                                  <m:r>
                                    <a:rPr lang="zh-CN" altLang="en-US" sz="2100" i="1">
                                      <a:latin typeface="Cambria Math" panose="02040503050406030204" pitchFamily="18" charset="0"/>
                                      <a:cs typeface="Times New Roman" charset="0"/>
                                    </a:rPr>
                                    <m:t>𝛼</m:t>
                                  </m:r>
                                </m:sup>
                              </m:sSup>
                              <m:r>
                                <m:rPr>
                                  <m:sty m:val="p"/>
                                </m:rPr>
                                <a:rPr lang="el-GR" altLang="zh-CN" sz="2100" i="1">
                                  <a:latin typeface="Cambria Math" panose="02040503050406030204" pitchFamily="18" charset="0"/>
                                  <a:ea typeface="Cambria Math" panose="02040503050406030204" pitchFamily="18" charset="0"/>
                                  <a:cs typeface="Times New Roman" charset="0"/>
                                </a:rPr>
                                <m:t>Γ</m:t>
                              </m:r>
                              <m:r>
                                <a:rPr lang="en-US" altLang="zh-CN" sz="2100" i="1">
                                  <a:latin typeface="Cambria Math" panose="02040503050406030204" pitchFamily="18" charset="0"/>
                                  <a:ea typeface="Cambria Math" panose="02040503050406030204" pitchFamily="18" charset="0"/>
                                  <a:cs typeface="Times New Roman" charset="0"/>
                                </a:rPr>
                                <m:t>(</m:t>
                              </m:r>
                              <m:r>
                                <a:rPr lang="zh-CN" altLang="en-US" sz="2100" i="1">
                                  <a:latin typeface="Cambria Math" panose="02040503050406030204" pitchFamily="18" charset="0"/>
                                  <a:ea typeface="Cambria Math" panose="02040503050406030204" pitchFamily="18" charset="0"/>
                                  <a:cs typeface="Times New Roman" charset="0"/>
                                </a:rPr>
                                <m:t>𝛼</m:t>
                              </m:r>
                              <m:r>
                                <a:rPr lang="en-US" altLang="zh-CN" sz="2100" i="1">
                                  <a:latin typeface="Cambria Math" panose="02040503050406030204" pitchFamily="18" charset="0"/>
                                  <a:ea typeface="Cambria Math" panose="02040503050406030204" pitchFamily="18" charset="0"/>
                                  <a:cs typeface="Times New Roman" charset="0"/>
                                </a:rPr>
                                <m:t>)</m:t>
                              </m:r>
                            </m:den>
                          </m:f>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𝑦</m:t>
                              </m:r>
                            </m:e>
                            <m:sup>
                              <m:r>
                                <a:rPr lang="en-US" altLang="zh-CN" sz="2100" i="1">
                                  <a:latin typeface="Cambria Math" panose="02040503050406030204" pitchFamily="18" charset="0"/>
                                  <a:ea typeface="Cambria Math" panose="02040503050406030204" pitchFamily="18" charset="0"/>
                                  <a:cs typeface="Times New Roman" charset="0"/>
                                </a:rPr>
                                <m:t>𝛼</m:t>
                              </m:r>
                              <m:r>
                                <a:rPr lang="en-US" altLang="zh-CN" sz="2100" i="1">
                                  <a:latin typeface="Cambria Math" panose="02040503050406030204" pitchFamily="18" charset="0"/>
                                  <a:ea typeface="Cambria Math" panose="02040503050406030204" pitchFamily="18" charset="0"/>
                                  <a:cs typeface="Times New Roman" charset="0"/>
                                </a:rPr>
                                <m:t>−1</m:t>
                              </m:r>
                            </m:sup>
                          </m:sSup>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r>
                                <a:rPr lang="en-US" altLang="zh-CN" sz="2100" i="1">
                                  <a:latin typeface="Cambria Math" panose="02040503050406030204" pitchFamily="18" charset="0"/>
                                  <a:cs typeface="Times New Roman" charset="0"/>
                                </a:rPr>
                                <m:t>𝑦</m:t>
                              </m:r>
                              <m:r>
                                <a:rPr lang="en-US" altLang="zh-CN" sz="2100" i="1">
                                  <a:latin typeface="Cambria Math" panose="02040503050406030204" pitchFamily="18" charset="0"/>
                                  <a:cs typeface="Times New Roman" charset="0"/>
                                </a:rPr>
                                <m:t>/</m:t>
                              </m:r>
                              <m:r>
                                <a:rPr lang="zh-CN" altLang="en-US" sz="2100" i="1">
                                  <a:latin typeface="Cambria Math" panose="02040503050406030204" pitchFamily="18" charset="0"/>
                                  <a:cs typeface="Times New Roman" charset="0"/>
                                </a:rPr>
                                <m:t>𝛽</m:t>
                              </m:r>
                            </m:sup>
                          </m:sSup>
                          <m:r>
                            <a:rPr lang="en-US" altLang="zh-CN" sz="2100" i="1">
                              <a:latin typeface="Cambria Math" panose="02040503050406030204" pitchFamily="18" charset="0"/>
                              <a:ea typeface="Cambria Math" panose="02040503050406030204" pitchFamily="18" charset="0"/>
                              <a:cs typeface="Times New Roman" charset="0"/>
                            </a:rPr>
                            <m:t>𝑑𝑦</m:t>
                          </m:r>
                        </m:e>
                      </m:nary>
                      <m:r>
                        <a:rPr lang="en-US" altLang="zh-CN" sz="2100" i="1">
                          <a:latin typeface="Cambria Math" panose="02040503050406030204" pitchFamily="18" charset="0"/>
                          <a:ea typeface="Cambria Math" panose="02040503050406030204" pitchFamily="18" charset="0"/>
                          <a:cs typeface="Times New Roman" charset="0"/>
                        </a:rPr>
                        <m:t>=</m:t>
                      </m:r>
                      <m:nary>
                        <m:naryPr>
                          <m:ctrlPr>
                            <a:rPr lang="en-US" altLang="zh-CN" sz="2100" i="1">
                              <a:latin typeface="Cambria Math" panose="02040503050406030204" pitchFamily="18" charset="0"/>
                              <a:ea typeface="Cambria Math" panose="02040503050406030204" pitchFamily="18" charset="0"/>
                              <a:cs typeface="Times New Roman" charset="0"/>
                            </a:rPr>
                          </m:ctrlPr>
                        </m:naryPr>
                        <m:sub>
                          <m:r>
                            <m:rPr>
                              <m:brk m:alnAt="23"/>
                            </m:rPr>
                            <a:rPr lang="en-US" altLang="zh-CN" sz="2100" i="1">
                              <a:latin typeface="Cambria Math" panose="02040503050406030204" pitchFamily="18" charset="0"/>
                              <a:ea typeface="Cambria Math" panose="02040503050406030204" pitchFamily="18" charset="0"/>
                              <a:cs typeface="Times New Roman" charset="0"/>
                            </a:rPr>
                            <m:t>0</m:t>
                          </m:r>
                        </m:sub>
                        <m:sup>
                          <m:r>
                            <a:rPr lang="en-US" altLang="zh-CN" sz="2100" i="1">
                              <a:latin typeface="Cambria Math" panose="02040503050406030204" pitchFamily="18" charset="0"/>
                              <a:ea typeface="Cambria Math" panose="02040503050406030204" pitchFamily="18" charset="0"/>
                              <a:cs typeface="Times New Roman" charset="0"/>
                            </a:rPr>
                            <m:t>𝑥</m:t>
                          </m:r>
                        </m:sup>
                        <m:e>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1</m:t>
                              </m:r>
                            </m:num>
                            <m:den>
                              <m:r>
                                <m:rPr>
                                  <m:sty m:val="p"/>
                                </m:rPr>
                                <a:rPr lang="el-GR" altLang="zh-CN" sz="2100">
                                  <a:latin typeface="Cambria Math" panose="02040503050406030204" pitchFamily="18" charset="0"/>
                                  <a:ea typeface="Cambria Math" panose="02040503050406030204" pitchFamily="18" charset="0"/>
                                  <a:cs typeface="Times New Roman" charset="0"/>
                                </a:rPr>
                                <m:t>Γ</m:t>
                              </m:r>
                              <m:d>
                                <m:dPr>
                                  <m:ctrlPr>
                                    <a:rPr lang="en-US" altLang="zh-CN" sz="2100" i="1">
                                      <a:latin typeface="Cambria Math" panose="02040503050406030204" pitchFamily="18" charset="0"/>
                                      <a:ea typeface="Cambria Math" panose="02040503050406030204" pitchFamily="18" charset="0"/>
                                      <a:cs typeface="Times New Roman" charset="0"/>
                                    </a:rPr>
                                  </m:ctrlPr>
                                </m:dPr>
                                <m:e>
                                  <m:r>
                                    <a:rPr lang="zh-CN" altLang="en-US" sz="2100" i="1">
                                      <a:latin typeface="Cambria Math" panose="02040503050406030204" pitchFamily="18" charset="0"/>
                                      <a:ea typeface="Cambria Math" panose="02040503050406030204" pitchFamily="18" charset="0"/>
                                      <a:cs typeface="Times New Roman" charset="0"/>
                                    </a:rPr>
                                    <m:t>𝛼</m:t>
                                  </m:r>
                                </m:e>
                              </m:d>
                            </m:den>
                          </m:f>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m:t>
                              </m:r>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𝑦</m:t>
                                  </m:r>
                                </m:num>
                                <m:den>
                                  <m:r>
                                    <a:rPr lang="zh-CN" altLang="en-US" sz="2100" i="1">
                                      <a:latin typeface="Cambria Math" panose="02040503050406030204" pitchFamily="18" charset="0"/>
                                      <a:cs typeface="Times New Roman" charset="0"/>
                                    </a:rPr>
                                    <m:t>𝛽</m:t>
                                  </m:r>
                                </m:den>
                              </m:f>
                              <m:r>
                                <a:rPr lang="en-US" altLang="zh-CN" sz="2100" i="1">
                                  <a:latin typeface="Cambria Math" panose="02040503050406030204" pitchFamily="18" charset="0"/>
                                  <a:cs typeface="Times New Roman" charset="0"/>
                                </a:rPr>
                                <m:t>)</m:t>
                              </m:r>
                            </m:e>
                            <m:sup>
                              <m:r>
                                <a:rPr lang="en-US" altLang="zh-CN" sz="2100" i="1">
                                  <a:latin typeface="Cambria Math" panose="02040503050406030204" pitchFamily="18" charset="0"/>
                                  <a:ea typeface="Cambria Math" panose="02040503050406030204" pitchFamily="18" charset="0"/>
                                  <a:cs typeface="Times New Roman" charset="0"/>
                                </a:rPr>
                                <m:t>𝛼</m:t>
                              </m:r>
                              <m:r>
                                <a:rPr lang="en-US" altLang="zh-CN" sz="2100" i="1">
                                  <a:latin typeface="Cambria Math" panose="02040503050406030204" pitchFamily="18" charset="0"/>
                                  <a:ea typeface="Cambria Math" panose="02040503050406030204" pitchFamily="18" charset="0"/>
                                  <a:cs typeface="Times New Roman" charset="0"/>
                                </a:rPr>
                                <m:t>−1</m:t>
                              </m:r>
                            </m:sup>
                          </m:sSup>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𝑦</m:t>
                                  </m:r>
                                </m:num>
                                <m:den>
                                  <m:r>
                                    <a:rPr lang="zh-CN" altLang="en-US" sz="2100" i="1">
                                      <a:latin typeface="Cambria Math" panose="02040503050406030204" pitchFamily="18" charset="0"/>
                                      <a:cs typeface="Times New Roman" charset="0"/>
                                    </a:rPr>
                                    <m:t>𝛽</m:t>
                                  </m:r>
                                </m:den>
                              </m:f>
                            </m:sup>
                          </m:sSup>
                          <m:r>
                            <a:rPr lang="en-US" altLang="zh-CN" sz="2100" i="1">
                              <a:latin typeface="Cambria Math" panose="02040503050406030204" pitchFamily="18" charset="0"/>
                              <a:ea typeface="Cambria Math" panose="02040503050406030204" pitchFamily="18" charset="0"/>
                              <a:cs typeface="Times New Roman" charset="0"/>
                            </a:rPr>
                            <m:t>𝑑</m:t>
                          </m:r>
                          <m:r>
                            <a:rPr lang="en-US" altLang="zh-CN" sz="2100" i="1">
                              <a:latin typeface="Cambria Math" panose="02040503050406030204" pitchFamily="18" charset="0"/>
                              <a:ea typeface="Cambria Math" panose="02040503050406030204" pitchFamily="18" charset="0"/>
                              <a:cs typeface="Times New Roman" charset="0"/>
                            </a:rPr>
                            <m:t>(</m:t>
                          </m:r>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𝑦</m:t>
                              </m:r>
                            </m:num>
                            <m:den>
                              <m:r>
                                <a:rPr lang="zh-CN" altLang="en-US" sz="2100" i="1">
                                  <a:latin typeface="Cambria Math" panose="02040503050406030204" pitchFamily="18" charset="0"/>
                                  <a:cs typeface="Times New Roman" charset="0"/>
                                </a:rPr>
                                <m:t>𝛽</m:t>
                              </m:r>
                            </m:den>
                          </m:f>
                          <m:r>
                            <a:rPr lang="en-US" altLang="zh-CN" sz="2100" i="1">
                              <a:latin typeface="Cambria Math" panose="02040503050406030204" pitchFamily="18" charset="0"/>
                              <a:ea typeface="Cambria Math" panose="02040503050406030204" pitchFamily="18" charset="0"/>
                              <a:cs typeface="Times New Roman" charset="0"/>
                            </a:rPr>
                            <m:t>)</m:t>
                          </m:r>
                        </m:e>
                      </m:nary>
                    </m:oMath>
                  </m:oMathPara>
                </a14:m>
                <a:endParaRPr lang="en-US" altLang="zh-CN" sz="2100" i="1" dirty="0">
                  <a:latin typeface="Cambria Math" panose="02040503050406030204" pitchFamily="18" charset="0"/>
                  <a:ea typeface="Cambria Math" panose="02040503050406030204" pitchFamily="18" charset="0"/>
                  <a:cs typeface="Times New Roman" charset="0"/>
                </a:endParaRPr>
              </a:p>
              <a:p>
                <a:pPr algn="ctr">
                  <a:lnSpc>
                    <a:spcPct val="120000"/>
                  </a:lnSpc>
                </a:pPr>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Cambria Math" panose="02040503050406030204" pitchFamily="18" charset="0"/>
                          <a:cs typeface="Times New Roman" charset="0"/>
                        </a:rPr>
                        <m:t>                         =</m:t>
                      </m:r>
                      <m:nary>
                        <m:naryPr>
                          <m:ctrlPr>
                            <a:rPr lang="en-US" altLang="zh-CN" sz="2100" i="1">
                              <a:latin typeface="Cambria Math" panose="02040503050406030204" pitchFamily="18" charset="0"/>
                              <a:ea typeface="Cambria Math" panose="02040503050406030204" pitchFamily="18" charset="0"/>
                              <a:cs typeface="Times New Roman" charset="0"/>
                            </a:rPr>
                          </m:ctrlPr>
                        </m:naryPr>
                        <m:sub>
                          <m:r>
                            <m:rPr>
                              <m:brk m:alnAt="23"/>
                            </m:rPr>
                            <a:rPr lang="en-US" altLang="zh-CN" sz="2100" i="1">
                              <a:latin typeface="Cambria Math" panose="02040503050406030204" pitchFamily="18" charset="0"/>
                              <a:ea typeface="Cambria Math" panose="02040503050406030204" pitchFamily="18" charset="0"/>
                              <a:cs typeface="Times New Roman" charset="0"/>
                            </a:rPr>
                            <m:t>0</m:t>
                          </m:r>
                        </m:sub>
                        <m:sup>
                          <m:f>
                            <m:fPr>
                              <m:ctrlPr>
                                <a:rPr lang="en-US" altLang="zh-CN" sz="2100" i="1">
                                  <a:latin typeface="Cambria Math" panose="02040503050406030204" pitchFamily="18" charset="0"/>
                                  <a:ea typeface="Cambria Math" panose="02040503050406030204" pitchFamily="18" charset="0"/>
                                  <a:cs typeface="Times New Roman" charset="0"/>
                                </a:rPr>
                              </m:ctrlPr>
                            </m:fPr>
                            <m:num>
                              <m:r>
                                <a:rPr lang="en-US" altLang="zh-CN" sz="2100" i="1">
                                  <a:latin typeface="Cambria Math" panose="02040503050406030204" pitchFamily="18" charset="0"/>
                                  <a:ea typeface="Cambria Math" panose="02040503050406030204" pitchFamily="18" charset="0"/>
                                  <a:cs typeface="Times New Roman" charset="0"/>
                                </a:rPr>
                                <m:t>𝑥</m:t>
                              </m:r>
                            </m:num>
                            <m:den>
                              <m:r>
                                <a:rPr lang="zh-CN" altLang="en-US" sz="2100" i="1">
                                  <a:latin typeface="Cambria Math" panose="02040503050406030204" pitchFamily="18" charset="0"/>
                                  <a:ea typeface="Cambria Math" panose="02040503050406030204" pitchFamily="18" charset="0"/>
                                  <a:cs typeface="Times New Roman" charset="0"/>
                                </a:rPr>
                                <m:t>𝛽</m:t>
                              </m:r>
                            </m:den>
                          </m:f>
                        </m:sup>
                        <m:e>
                          <m:f>
                            <m:fPr>
                              <m:ctrlPr>
                                <a:rPr lang="en-US" altLang="zh-CN" sz="2100" i="1">
                                  <a:latin typeface="Cambria Math" panose="02040503050406030204" pitchFamily="18" charset="0"/>
                                  <a:ea typeface="Cambria Math" panose="02040503050406030204" pitchFamily="18" charset="0"/>
                                  <a:cs typeface="Times New Roman" charset="0"/>
                                </a:rPr>
                              </m:ctrlPr>
                            </m:fPr>
                            <m:num>
                              <m:sSup>
                                <m:sSupPr>
                                  <m:ctrlPr>
                                    <a:rPr lang="en-US" altLang="zh-CN" sz="2100" i="1">
                                      <a:latin typeface="Cambria Math" panose="02040503050406030204" pitchFamily="18" charset="0"/>
                                      <a:ea typeface="Cambria Math" panose="02040503050406030204" pitchFamily="18" charset="0"/>
                                      <a:cs typeface="Times New Roman" charset="0"/>
                                    </a:rPr>
                                  </m:ctrlPr>
                                </m:sSupPr>
                                <m:e>
                                  <m:r>
                                    <a:rPr lang="en-US" altLang="zh-CN" sz="2100" i="1">
                                      <a:latin typeface="Cambria Math" panose="02040503050406030204" pitchFamily="18" charset="0"/>
                                      <a:ea typeface="Cambria Math" panose="02040503050406030204" pitchFamily="18" charset="0"/>
                                      <a:cs typeface="Times New Roman" charset="0"/>
                                    </a:rPr>
                                    <m:t>𝑧</m:t>
                                  </m:r>
                                </m:e>
                                <m:sup>
                                  <m:r>
                                    <a:rPr lang="zh-CN" altLang="en-US" sz="2100" i="1">
                                      <a:latin typeface="Cambria Math" panose="02040503050406030204" pitchFamily="18" charset="0"/>
                                      <a:ea typeface="Cambria Math" panose="02040503050406030204" pitchFamily="18" charset="0"/>
                                      <a:cs typeface="Times New Roman" charset="0"/>
                                    </a:rPr>
                                    <m:t>𝛼</m:t>
                                  </m:r>
                                  <m:r>
                                    <a:rPr lang="en-US" altLang="zh-CN" sz="2100" i="1">
                                      <a:latin typeface="Cambria Math" panose="02040503050406030204" pitchFamily="18" charset="0"/>
                                      <a:ea typeface="Cambria Math" panose="02040503050406030204" pitchFamily="18" charset="0"/>
                                      <a:cs typeface="Times New Roman" charset="0"/>
                                    </a:rPr>
                                    <m:t>−1</m:t>
                                  </m:r>
                                </m:sup>
                              </m:sSup>
                              <m:sSup>
                                <m:sSupPr>
                                  <m:ctrlPr>
                                    <a:rPr lang="en-US" altLang="zh-CN" sz="2100" i="1">
                                      <a:latin typeface="Cambria Math" panose="02040503050406030204" pitchFamily="18" charset="0"/>
                                      <a:ea typeface="Cambria Math" panose="02040503050406030204" pitchFamily="18" charset="0"/>
                                      <a:cs typeface="Times New Roman" charset="0"/>
                                    </a:rPr>
                                  </m:ctrlPr>
                                </m:sSupPr>
                                <m:e>
                                  <m:r>
                                    <a:rPr lang="en-US" altLang="zh-CN" sz="2100" i="1">
                                      <a:latin typeface="Cambria Math" panose="02040503050406030204" pitchFamily="18" charset="0"/>
                                      <a:ea typeface="Cambria Math" panose="02040503050406030204" pitchFamily="18" charset="0"/>
                                      <a:cs typeface="Times New Roman" charset="0"/>
                                    </a:rPr>
                                    <m:t>𝑒</m:t>
                                  </m:r>
                                </m:e>
                                <m:sup>
                                  <m:r>
                                    <a:rPr lang="en-US" altLang="zh-CN" sz="2100" i="1">
                                      <a:latin typeface="Cambria Math" panose="02040503050406030204" pitchFamily="18" charset="0"/>
                                      <a:ea typeface="Cambria Math" panose="02040503050406030204" pitchFamily="18" charset="0"/>
                                      <a:cs typeface="Times New Roman" charset="0"/>
                                    </a:rPr>
                                    <m:t>−</m:t>
                                  </m:r>
                                  <m:r>
                                    <a:rPr lang="en-US" altLang="zh-CN" sz="2100" i="1">
                                      <a:latin typeface="Cambria Math" panose="02040503050406030204" pitchFamily="18" charset="0"/>
                                      <a:ea typeface="Cambria Math" panose="02040503050406030204" pitchFamily="18" charset="0"/>
                                      <a:cs typeface="Times New Roman" charset="0"/>
                                    </a:rPr>
                                    <m:t>𝑧</m:t>
                                  </m:r>
                                </m:sup>
                              </m:sSup>
                            </m:num>
                            <m:den>
                              <m:r>
                                <m:rPr>
                                  <m:sty m:val="p"/>
                                </m:rPr>
                                <a:rPr lang="el-GR" altLang="zh-CN" sz="2100" i="1">
                                  <a:latin typeface="Cambria Math" panose="02040503050406030204" pitchFamily="18" charset="0"/>
                                  <a:ea typeface="Cambria Math" panose="02040503050406030204" pitchFamily="18" charset="0"/>
                                  <a:cs typeface="Times New Roman" charset="0"/>
                                </a:rPr>
                                <m:t>Γ</m:t>
                              </m:r>
                              <m:d>
                                <m:dPr>
                                  <m:ctrlPr>
                                    <a:rPr lang="en-US" altLang="zh-CN" sz="2100" i="1">
                                      <a:latin typeface="Cambria Math" panose="02040503050406030204" pitchFamily="18" charset="0"/>
                                      <a:ea typeface="Cambria Math" panose="02040503050406030204" pitchFamily="18" charset="0"/>
                                      <a:cs typeface="Times New Roman" charset="0"/>
                                    </a:rPr>
                                  </m:ctrlPr>
                                </m:dPr>
                                <m:e>
                                  <m:r>
                                    <a:rPr lang="zh-CN" altLang="en-US" sz="2100" i="1">
                                      <a:latin typeface="Cambria Math" panose="02040503050406030204" pitchFamily="18" charset="0"/>
                                      <a:ea typeface="Cambria Math" panose="02040503050406030204" pitchFamily="18" charset="0"/>
                                      <a:cs typeface="Times New Roman" charset="0"/>
                                    </a:rPr>
                                    <m:t>𝛼</m:t>
                                  </m:r>
                                </m:e>
                              </m:d>
                            </m:den>
                          </m:f>
                          <m:r>
                            <a:rPr lang="en-US" altLang="zh-CN" sz="2100" i="1">
                              <a:latin typeface="Cambria Math" panose="02040503050406030204" pitchFamily="18" charset="0"/>
                              <a:ea typeface="Cambria Math" panose="02040503050406030204" pitchFamily="18" charset="0"/>
                              <a:cs typeface="Times New Roman" charset="0"/>
                            </a:rPr>
                            <m:t>𝑑𝑧</m:t>
                          </m:r>
                        </m:e>
                      </m:nary>
                      <m:r>
                        <a:rPr lang="en-US" altLang="zh-CN" sz="2100" i="1">
                          <a:latin typeface="Cambria Math" panose="02040503050406030204" pitchFamily="18" charset="0"/>
                          <a:ea typeface="Cambria Math" panose="02040503050406030204" pitchFamily="18" charset="0"/>
                          <a:cs typeface="Times New Roman" charset="0"/>
                        </a:rPr>
                        <m:t>=</m:t>
                      </m:r>
                      <m:r>
                        <a:rPr lang="en-US" altLang="zh-CN" sz="2100" i="1">
                          <a:latin typeface="Cambria Math" panose="02040503050406030204" pitchFamily="18" charset="0"/>
                          <a:ea typeface="Cambria Math" panose="02040503050406030204" pitchFamily="18" charset="0"/>
                          <a:cs typeface="Times New Roman" charset="0"/>
                        </a:rPr>
                        <m:t>𝐹</m:t>
                      </m:r>
                      <m:d>
                        <m:dPr>
                          <m:ctrlPr>
                            <a:rPr lang="en-US" altLang="zh-CN" sz="2100" i="1">
                              <a:latin typeface="Cambria Math" panose="02040503050406030204" pitchFamily="18" charset="0"/>
                              <a:ea typeface="Cambria Math" panose="02040503050406030204" pitchFamily="18" charset="0"/>
                              <a:cs typeface="Times New Roman" charset="0"/>
                            </a:rPr>
                          </m:ctrlPr>
                        </m:dPr>
                        <m:e>
                          <m:f>
                            <m:fPr>
                              <m:ctrlPr>
                                <a:rPr lang="en-US" altLang="zh-CN" sz="2100" i="1">
                                  <a:latin typeface="Cambria Math" panose="02040503050406030204" pitchFamily="18" charset="0"/>
                                  <a:ea typeface="Cambria Math" panose="02040503050406030204" pitchFamily="18" charset="0"/>
                                  <a:cs typeface="Times New Roman" charset="0"/>
                                </a:rPr>
                              </m:ctrlPr>
                            </m:fPr>
                            <m:num>
                              <m:r>
                                <a:rPr lang="en-US" altLang="zh-CN" sz="2100" i="1">
                                  <a:latin typeface="Cambria Math" panose="02040503050406030204" pitchFamily="18" charset="0"/>
                                  <a:ea typeface="Cambria Math" panose="02040503050406030204" pitchFamily="18" charset="0"/>
                                  <a:cs typeface="Times New Roman" charset="0"/>
                                </a:rPr>
                                <m:t>𝑥</m:t>
                              </m:r>
                            </m:num>
                            <m:den>
                              <m:r>
                                <a:rPr lang="zh-CN" altLang="en-US" sz="2100" i="1">
                                  <a:latin typeface="Cambria Math" panose="02040503050406030204" pitchFamily="18" charset="0"/>
                                  <a:ea typeface="Cambria Math" panose="02040503050406030204" pitchFamily="18" charset="0"/>
                                  <a:cs typeface="Times New Roman" charset="0"/>
                                </a:rPr>
                                <m:t>𝛽</m:t>
                              </m:r>
                            </m:den>
                          </m:f>
                          <m:r>
                            <a:rPr lang="en-US" altLang="zh-CN" sz="2100" i="1">
                              <a:latin typeface="Cambria Math" panose="02040503050406030204" pitchFamily="18" charset="0"/>
                              <a:ea typeface="Cambria Math" panose="02040503050406030204" pitchFamily="18" charset="0"/>
                              <a:cs typeface="Times New Roman" charset="0"/>
                            </a:rPr>
                            <m:t>;</m:t>
                          </m:r>
                          <m:r>
                            <a:rPr lang="zh-CN" altLang="en-US" sz="2100" i="1">
                              <a:latin typeface="Cambria Math" panose="02040503050406030204" pitchFamily="18" charset="0"/>
                              <a:ea typeface="Cambria Math" panose="02040503050406030204" pitchFamily="18" charset="0"/>
                              <a:cs typeface="Times New Roman" charset="0"/>
                            </a:rPr>
                            <m:t>𝛼</m:t>
                          </m:r>
                        </m:e>
                      </m:d>
                    </m:oMath>
                  </m:oMathPara>
                </a14:m>
                <a:endParaRPr lang="en-US" altLang="zh-CN" sz="2100" dirty="0">
                  <a:latin typeface="Times New Roman" charset="0"/>
                  <a:ea typeface="Times New Roman" charset="0"/>
                  <a:cs typeface="Times New Roman" charset="0"/>
                </a:endParaRPr>
              </a:p>
              <a:p>
                <a:endParaRPr lang="en-US" altLang="zh-CN" sz="2100" dirty="0">
                  <a:latin typeface="Times New Roman" charset="0"/>
                  <a:ea typeface="Times New Roman" charset="0"/>
                  <a:cs typeface="Times New Roman" charset="0"/>
                </a:endParaRPr>
              </a:p>
            </p:txBody>
          </p:sp>
        </mc:Choice>
        <mc:Fallback xmlns="">
          <p:sp>
            <p:nvSpPr>
              <p:cNvPr id="3" name="文本框 2">
                <a:extLst>
                  <a:ext uri="{FF2B5EF4-FFF2-40B4-BE49-F238E27FC236}">
                    <a16:creationId xmlns:a16="http://schemas.microsoft.com/office/drawing/2014/main" id="{BB092505-54A4-4222-A2A3-CF9DE4A0786C}"/>
                  </a:ext>
                </a:extLst>
              </p:cNvPr>
              <p:cNvSpPr txBox="1">
                <a:spLocks noRot="1" noChangeAspect="1" noMove="1" noResize="1" noEditPoints="1" noAdjustHandles="1" noChangeArrowheads="1" noChangeShapeType="1" noTextEdit="1"/>
              </p:cNvSpPr>
              <p:nvPr/>
            </p:nvSpPr>
            <p:spPr>
              <a:xfrm>
                <a:off x="928062" y="3277748"/>
                <a:ext cx="7914618" cy="2428935"/>
              </a:xfrm>
              <a:prstGeom prst="rect">
                <a:avLst/>
              </a:prstGeom>
              <a:blipFill>
                <a:blip r:embed="rId2"/>
                <a:stretch>
                  <a:fillRect l="-924" t="-1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54E5760-D551-467E-A066-C1C36CDB5CD0}"/>
                  </a:ext>
                </a:extLst>
              </p:cNvPr>
              <p:cNvSpPr txBox="1">
                <a:spLocks/>
              </p:cNvSpPr>
              <p:nvPr/>
            </p:nvSpPr>
            <p:spPr>
              <a:xfrm>
                <a:off x="928062" y="1138356"/>
                <a:ext cx="7918356" cy="1967942"/>
              </a:xfrm>
              <a:prstGeom prst="rect">
                <a:avLst/>
              </a:prstGeom>
              <a:ln w="9525" cap="rnd" cmpd="sng" algn="ctr">
                <a:noFill/>
                <a:prstDash val="solid"/>
              </a:ln>
              <a:effectLst>
                <a:glow rad="101600">
                  <a:srgbClr val="FF0000">
                    <a:alpha val="40000"/>
                  </a:srgb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vert="horz" lIns="68580" tIns="34290" rIns="68580" bIns="3429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9p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Proposition</a:t>
                </a:r>
                <a:endParaRPr lang="en-US" sz="2100" dirty="0">
                  <a:latin typeface="Times New Roman" charset="0"/>
                  <a:ea typeface="Times New Roman" charset="0"/>
                  <a:cs typeface="Times New Roman" charset="0"/>
                </a:endParaRPr>
              </a:p>
              <a:p>
                <a:pPr marL="0" indent="0" algn="just" defTabSz="685800">
                  <a:spcBef>
                    <a:spcPts val="0"/>
                  </a:spcBef>
                  <a:buClrTx/>
                  <a:buNone/>
                </a:pP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Let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𝑋</m:t>
                    </m:r>
                  </m:oMath>
                </a14:m>
                <a:r>
                  <a:rPr lang="en-US" altLang="zh-CN" sz="2100" dirty="0">
                    <a:latin typeface="Times New Roman" charset="0"/>
                    <a:ea typeface="Times New Roman" charset="0"/>
                    <a:cs typeface="Times New Roman" charset="0"/>
                  </a:rPr>
                  <a:t> have a gamma distribution with parameters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oMath>
                </a14:m>
                <a:r>
                  <a:rPr lang="en-US" altLang="zh-CN" sz="2100" dirty="0">
                    <a:solidFill>
                      <a:schemeClr val="tx1"/>
                    </a:solidFill>
                    <a:latin typeface="Times New Roman" charset="0"/>
                    <a:ea typeface="Times New Roman" charset="0"/>
                    <a:cs typeface="Times New Roman" charset="0"/>
                  </a:rPr>
                  <a:t> and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𝛽</m:t>
                    </m:r>
                  </m:oMath>
                </a14:m>
                <a:r>
                  <a:rPr lang="en-US" altLang="zh-CN" sz="2100" dirty="0">
                    <a:solidFill>
                      <a:schemeClr val="tx1"/>
                    </a:solidFill>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 Then for any </a:t>
                </a:r>
                <a14:m>
                  <m:oMath xmlns:m="http://schemas.openxmlformats.org/officeDocument/2006/math">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&gt;0</m:t>
                    </m:r>
                  </m:oMath>
                </a14:m>
                <a:r>
                  <a:rPr lang="en-US" altLang="zh-CN" sz="2100" dirty="0">
                    <a:latin typeface="Times New Roman" charset="0"/>
                    <a:ea typeface="Times New Roman" charset="0"/>
                    <a:cs typeface="Times New Roman" charset="0"/>
                  </a:rPr>
                  <a:t>, the </a:t>
                </a:r>
                <a:r>
                  <a:rPr lang="en-US" altLang="zh-CN" sz="2100" dirty="0" err="1">
                    <a:latin typeface="Times New Roman" charset="0"/>
                    <a:ea typeface="Times New Roman" charset="0"/>
                    <a:cs typeface="Times New Roman" charset="0"/>
                  </a:rPr>
                  <a:t>cdf</a:t>
                </a:r>
                <a:r>
                  <a:rPr lang="en-US" altLang="zh-CN" sz="2100" dirty="0">
                    <a:latin typeface="Times New Roman" charset="0"/>
                    <a:ea typeface="Times New Roman" charset="0"/>
                    <a:cs typeface="Times New Roman" charset="0"/>
                  </a:rPr>
                  <a:t> of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𝑋</m:t>
                    </m:r>
                  </m:oMath>
                </a14:m>
                <a:r>
                  <a:rPr lang="en-US" altLang="zh-CN" sz="2100" dirty="0">
                    <a:latin typeface="Times New Roman" charset="0"/>
                    <a:ea typeface="Times New Roman" charset="0"/>
                    <a:cs typeface="Times New Roman" charset="0"/>
                  </a:rPr>
                  <a:t> is given by</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𝑥</m:t>
                          </m:r>
                        </m:e>
                      </m:d>
                      <m:r>
                        <a:rPr lang="en-US" altLang="zh-CN" sz="2100" i="1">
                          <a:latin typeface="Cambria Math" panose="02040503050406030204" pitchFamily="18" charset="0"/>
                          <a:ea typeface="Times New Roman" charset="0"/>
                          <a:cs typeface="Times New Roman" charset="0"/>
                        </a:rPr>
                        <m:t>=</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𝐹</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𝛽</m:t>
                          </m:r>
                        </m:e>
                      </m:d>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𝐹</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f>
                        <m:f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fPr>
                        <m:num>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num>
                        <m:den>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𝛽</m:t>
                          </m:r>
                        </m:den>
                      </m:f>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oMath>
                  </m:oMathPara>
                </a14:m>
                <a:endParaRPr lang="en-US" altLang="zh-CN" sz="2100" dirty="0">
                  <a:latin typeface="Times New Roman" charset="0"/>
                  <a:ea typeface="Times New Roman" charset="0"/>
                  <a:cs typeface="Times New Roman" charset="0"/>
                </a:endParaRPr>
              </a:p>
              <a:p>
                <a:pPr marL="0" indent="0" algn="just" defTabSz="685800">
                  <a:spcBef>
                    <a:spcPts val="0"/>
                  </a:spcBef>
                  <a:buClrTx/>
                  <a:buNone/>
                </a:pPr>
                <a:r>
                  <a:rPr lang="en-US" altLang="zh-CN" sz="2100" dirty="0">
                    <a:latin typeface="Times New Roman" charset="0"/>
                    <a:ea typeface="Times New Roman" charset="0"/>
                    <a:cs typeface="Times New Roman" charset="0"/>
                  </a:rPr>
                  <a:t>where </a:t>
                </a:r>
                <a14:m>
                  <m:oMath xmlns:m="http://schemas.openxmlformats.org/officeDocument/2006/math">
                    <m:r>
                      <a:rPr lang="en-US" altLang="zh-CN" sz="2100" i="1">
                        <a:solidFill>
                          <a:schemeClr val="tx1"/>
                        </a:solidFill>
                        <a:latin typeface="Cambria Math" panose="02040503050406030204" pitchFamily="18" charset="0"/>
                        <a:ea typeface="Cambria Math" panose="02040503050406030204" pitchFamily="18" charset="0"/>
                        <a:cs typeface="Times New Roman" charset="0"/>
                      </a:rPr>
                      <m:t>𝐹</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 ∙ ;</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oMath>
                </a14:m>
                <a:r>
                  <a:rPr lang="en-US" altLang="zh-CN" sz="2100" dirty="0">
                    <a:latin typeface="Times New Roman" charset="0"/>
                    <a:ea typeface="Times New Roman" charset="0"/>
                    <a:cs typeface="Times New Roman" charset="0"/>
                  </a:rPr>
                  <a:t> is the incomplete gamma function.</a:t>
                </a:r>
              </a:p>
              <a:p>
                <a:pPr marL="0" indent="0" algn="just" defTabSz="685800">
                  <a:spcBef>
                    <a:spcPts val="0"/>
                  </a:spcBef>
                  <a:buClrTx/>
                  <a:buNone/>
                </a:pPr>
                <a:endParaRPr lang="en-US" altLang="zh-CN" sz="2400" dirty="0">
                  <a:latin typeface="Times New Roman" charset="0"/>
                  <a:ea typeface="Times New Roman" charset="0"/>
                  <a:cs typeface="Times New Roman" charset="0"/>
                </a:endParaRPr>
              </a:p>
              <a:p>
                <a:pPr marL="0" indent="0" algn="just" defTabSz="685800">
                  <a:spcBef>
                    <a:spcPts val="0"/>
                  </a:spcBef>
                  <a:buClrTx/>
                  <a:buNone/>
                </a:pPr>
                <a:endParaRPr lang="en-US" altLang="zh-CN" sz="2400" dirty="0">
                  <a:solidFill>
                    <a:schemeClr val="tx1"/>
                  </a:solidFill>
                  <a:latin typeface="Times New Roman" charset="0"/>
                  <a:ea typeface="Times New Roman" charset="0"/>
                  <a:cs typeface="Times New Roman" charset="0"/>
                </a:endParaRPr>
              </a:p>
            </p:txBody>
          </p:sp>
        </mc:Choice>
        <mc:Fallback xmlns="">
          <p:sp>
            <p:nvSpPr>
              <p:cNvPr id="6" name="Content Placeholder 2">
                <a:extLst>
                  <a:ext uri="{FF2B5EF4-FFF2-40B4-BE49-F238E27FC236}">
                    <a16:creationId xmlns:a16="http://schemas.microsoft.com/office/drawing/2014/main" id="{A54E5760-D551-467E-A066-C1C36CDB5CD0}"/>
                  </a:ext>
                </a:extLst>
              </p:cNvPr>
              <p:cNvSpPr txBox="1">
                <a:spLocks noRot="1" noChangeAspect="1" noMove="1" noResize="1" noEditPoints="1" noAdjustHandles="1" noChangeArrowheads="1" noChangeShapeType="1" noTextEdit="1"/>
              </p:cNvSpPr>
              <p:nvPr/>
            </p:nvSpPr>
            <p:spPr>
              <a:xfrm>
                <a:off x="928062" y="1138356"/>
                <a:ext cx="7918356" cy="1967942"/>
              </a:xfrm>
              <a:prstGeom prst="rect">
                <a:avLst/>
              </a:prstGeom>
              <a:blipFill>
                <a:blip r:embed="rId3"/>
                <a:stretch>
                  <a:fillRect/>
                </a:stretch>
              </a:blipFill>
              <a:ln w="9525" cap="rnd" cmpd="sng" algn="ctr">
                <a:noFill/>
                <a:prstDash val="solid"/>
              </a:ln>
              <a:effectLst>
                <a:glow rad="101600">
                  <a:srgbClr val="FF0000">
                    <a:alpha val="40000"/>
                  </a:srgb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3BF01648-3997-433E-A150-DB778DDCBD5C}"/>
              </a:ext>
            </a:extLst>
          </p:cNvPr>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70739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716622" y="1358615"/>
                <a:ext cx="8192078" cy="4000711"/>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Example4: </a:t>
                </a:r>
                <a:r>
                  <a:rPr lang="en-US" altLang="zh-CN" sz="2100" dirty="0">
                    <a:latin typeface="Times New Roman" charset="0"/>
                    <a:ea typeface="Times New Roman" charset="0"/>
                    <a:cs typeface="Times New Roman" charset="0"/>
                  </a:rPr>
                  <a:t> Suppose </a:t>
                </a:r>
                <a:r>
                  <a:rPr lang="en-US" altLang="zh-CN" sz="2100" dirty="0">
                    <a:solidFill>
                      <a:srgbClr val="FF0000"/>
                    </a:solidFill>
                    <a:latin typeface="Times New Roman" charset="0"/>
                    <a:ea typeface="Times New Roman" charset="0"/>
                    <a:cs typeface="Times New Roman" charset="0"/>
                  </a:rPr>
                  <a:t>the survival time </a:t>
                </a:r>
                <a14:m>
                  <m:oMath xmlns:m="http://schemas.openxmlformats.org/officeDocument/2006/math">
                    <m:r>
                      <a:rPr lang="en-US" altLang="zh-CN" sz="2100" i="1" dirty="0">
                        <a:solidFill>
                          <a:srgbClr val="FF0000"/>
                        </a:solidFill>
                        <a:latin typeface="Cambria Math" panose="02040503050406030204" pitchFamily="18" charset="0"/>
                        <a:ea typeface="Times New Roman" charset="0"/>
                        <a:cs typeface="Times New Roman" charset="0"/>
                      </a:rPr>
                      <m:t>𝑋</m:t>
                    </m:r>
                  </m:oMath>
                </a14:m>
                <a:r>
                  <a:rPr lang="en-US" altLang="zh-CN" sz="2100" dirty="0">
                    <a:solidFill>
                      <a:srgbClr val="FF0000"/>
                    </a:solidFill>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in weeks of a randomly selected male mouse exposed to 240 </a:t>
                </a:r>
                <a:r>
                  <a:rPr lang="en-US" altLang="zh-CN" sz="2100" dirty="0" err="1">
                    <a:latin typeface="Times New Roman" charset="0"/>
                    <a:ea typeface="Times New Roman" charset="0"/>
                    <a:cs typeface="Times New Roman" charset="0"/>
                  </a:rPr>
                  <a:t>rads</a:t>
                </a:r>
                <a:r>
                  <a:rPr lang="en-US" altLang="zh-CN" sz="2100" dirty="0">
                    <a:latin typeface="Times New Roman" charset="0"/>
                    <a:ea typeface="Times New Roman" charset="0"/>
                    <a:cs typeface="Times New Roman" charset="0"/>
                  </a:rPr>
                  <a:t> of gamma radiation has a gamma distribution with </a:t>
                </a:r>
                <a14:m>
                  <m:oMath xmlns:m="http://schemas.openxmlformats.org/officeDocument/2006/math">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=8</m:t>
                    </m:r>
                  </m:oMath>
                </a14:m>
                <a:r>
                  <a:rPr lang="en-US" altLang="zh-CN" sz="2100" dirty="0">
                    <a:latin typeface="Times New Roman" charset="0"/>
                    <a:ea typeface="Times New Roman" charset="0"/>
                    <a:cs typeface="Times New Roman" charset="0"/>
                  </a:rPr>
                  <a:t> and </a:t>
                </a:r>
                <a14:m>
                  <m:oMath xmlns:m="http://schemas.openxmlformats.org/officeDocument/2006/math">
                    <m:r>
                      <a:rPr lang="zh-CN" altLang="en-US" sz="2100" i="1">
                        <a:latin typeface="Cambria Math" panose="02040503050406030204" pitchFamily="18" charset="0"/>
                        <a:ea typeface="Times New Roman" charset="0"/>
                        <a:cs typeface="Times New Roman" charset="0"/>
                      </a:rPr>
                      <m:t>𝛽</m:t>
                    </m:r>
                    <m:r>
                      <a:rPr lang="en-US" altLang="zh-CN" sz="2100" i="1">
                        <a:latin typeface="Cambria Math" panose="02040503050406030204" pitchFamily="18" charset="0"/>
                        <a:ea typeface="Times New Roman" charset="0"/>
                        <a:cs typeface="Times New Roman" charset="0"/>
                      </a:rPr>
                      <m:t>=15</m:t>
                    </m:r>
                  </m:oMath>
                </a14:m>
                <a:r>
                  <a:rPr lang="en-US" altLang="zh-CN" sz="2100" dirty="0">
                    <a:latin typeface="Times New Roman" charset="0"/>
                    <a:ea typeface="Times New Roman" charset="0"/>
                    <a:cs typeface="Times New Roman" charset="0"/>
                  </a:rPr>
                  <a:t>. The expected survival time is </a:t>
                </a:r>
                <a14:m>
                  <m:oMath xmlns:m="http://schemas.openxmlformats.org/officeDocument/2006/math">
                    <m:r>
                      <a:rPr lang="en-US" altLang="zh-CN" sz="2100" i="1">
                        <a:latin typeface="Cambria Math" panose="02040503050406030204" pitchFamily="18" charset="0"/>
                        <a:ea typeface="Times New Roman" charset="0"/>
                        <a:cs typeface="Times New Roman" charset="0"/>
                      </a:rPr>
                      <m:t>𝐸</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e>
                    </m:d>
                    <m:r>
                      <a:rPr lang="en-US" altLang="zh-CN" sz="2100" i="1">
                        <a:latin typeface="Cambria Math" panose="02040503050406030204" pitchFamily="18" charset="0"/>
                        <a:ea typeface="Times New Roman" charset="0"/>
                        <a:cs typeface="Times New Roman" charset="0"/>
                      </a:rPr>
                      <m:t>=</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8</m:t>
                        </m:r>
                      </m:e>
                    </m:d>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15</m:t>
                        </m:r>
                      </m:e>
                    </m:d>
                    <m:r>
                      <a:rPr lang="en-US" altLang="zh-CN" sz="2100" i="1">
                        <a:latin typeface="Cambria Math" panose="02040503050406030204" pitchFamily="18" charset="0"/>
                        <a:ea typeface="Times New Roman" charset="0"/>
                        <a:cs typeface="Times New Roman" charset="0"/>
                      </a:rPr>
                      <m:t>=120</m:t>
                    </m:r>
                  </m:oMath>
                </a14:m>
                <a:r>
                  <a:rPr lang="en-US" altLang="zh-CN" sz="2100" dirty="0">
                    <a:latin typeface="Times New Roman" charset="0"/>
                    <a:ea typeface="Times New Roman" charset="0"/>
                    <a:cs typeface="Times New Roman" charset="0"/>
                  </a:rPr>
                  <a:t> weeks, whereas </a:t>
                </a:r>
                <a14:m>
                  <m:oMath xmlns:m="http://schemas.openxmlformats.org/officeDocument/2006/math">
                    <m:r>
                      <a:rPr lang="en-US" altLang="zh-CN" sz="2100" i="1">
                        <a:latin typeface="Cambria Math" panose="02040503050406030204" pitchFamily="18" charset="0"/>
                        <a:ea typeface="Times New Roman" charset="0"/>
                        <a:cs typeface="Times New Roman" charset="0"/>
                      </a:rPr>
                      <m:t>𝑉</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e>
                    </m:d>
                    <m:r>
                      <a:rPr lang="en-US" altLang="zh-CN" sz="2100" i="1">
                        <a:latin typeface="Cambria Math" panose="02040503050406030204" pitchFamily="18" charset="0"/>
                        <a:ea typeface="Times New Roman" charset="0"/>
                        <a:cs typeface="Times New Roman" charset="0"/>
                      </a:rPr>
                      <m:t>=</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8</m:t>
                        </m:r>
                      </m:e>
                    </m:d>
                    <m:sSup>
                      <m:sSupPr>
                        <m:ctrlPr>
                          <a:rPr lang="en-US" altLang="zh-CN" sz="2100" i="1">
                            <a:latin typeface="Cambria Math" panose="02040503050406030204" pitchFamily="18" charset="0"/>
                            <a:ea typeface="Times New Roman" charset="0"/>
                            <a:cs typeface="Times New Roman" charset="0"/>
                          </a:rPr>
                        </m:ctrlPr>
                      </m:sSupPr>
                      <m:e>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15</m:t>
                            </m:r>
                          </m:e>
                        </m:d>
                      </m:e>
                      <m:sup>
                        <m:r>
                          <a:rPr lang="en-US" altLang="zh-CN" sz="2100" i="1">
                            <a:latin typeface="Cambria Math" panose="02040503050406030204" pitchFamily="18" charset="0"/>
                            <a:ea typeface="Times New Roman" charset="0"/>
                            <a:cs typeface="Times New Roman" charset="0"/>
                          </a:rPr>
                          <m:t>2</m:t>
                        </m:r>
                      </m:sup>
                    </m:sSup>
                    <m:r>
                      <a:rPr lang="en-US" altLang="zh-CN" sz="2100" i="1">
                        <a:latin typeface="Cambria Math" panose="02040503050406030204" pitchFamily="18" charset="0"/>
                        <a:ea typeface="Times New Roman" charset="0"/>
                        <a:cs typeface="Times New Roman" charset="0"/>
                      </a:rPr>
                      <m:t>=1800</m:t>
                    </m:r>
                  </m:oMath>
                </a14:m>
                <a:r>
                  <a:rPr lang="en-US" altLang="zh-CN" sz="2100" dirty="0">
                    <a:latin typeface="Times New Roman" charset="0"/>
                    <a:ea typeface="Times New Roman" charset="0"/>
                    <a:cs typeface="Times New Roman" charset="0"/>
                  </a:rPr>
                  <a:t>and </a:t>
                </a:r>
                <a14:m>
                  <m:oMath xmlns:m="http://schemas.openxmlformats.org/officeDocument/2006/math">
                    <m:sSub>
                      <m:sSubPr>
                        <m:ctrlPr>
                          <a:rPr lang="en-US" altLang="zh-CN" sz="2100" i="1" dirty="0">
                            <a:latin typeface="Cambria Math" panose="02040503050406030204" pitchFamily="18" charset="0"/>
                            <a:cs typeface="Times New Roman" charset="0"/>
                          </a:rPr>
                        </m:ctrlPr>
                      </m:sSubPr>
                      <m:e>
                        <m:r>
                          <a:rPr lang="zh-CN" altLang="en-US" sz="2100" i="1" dirty="0">
                            <a:latin typeface="Cambria Math" panose="02040503050406030204" pitchFamily="18" charset="0"/>
                            <a:cs typeface="Times New Roman" charset="0"/>
                          </a:rPr>
                          <m:t>𝜎</m:t>
                        </m:r>
                      </m:e>
                      <m:sub>
                        <m:r>
                          <a:rPr lang="en-US" altLang="zh-CN" sz="2100" i="1" dirty="0">
                            <a:latin typeface="Cambria Math" panose="02040503050406030204" pitchFamily="18" charset="0"/>
                            <a:cs typeface="Times New Roman" charset="0"/>
                          </a:rPr>
                          <m:t>𝑋</m:t>
                        </m:r>
                      </m:sub>
                    </m:sSub>
                    <m:r>
                      <a:rPr lang="en-US" altLang="zh-CN" sz="2100" i="1" dirty="0">
                        <a:latin typeface="Cambria Math" panose="02040503050406030204" pitchFamily="18" charset="0"/>
                        <a:cs typeface="Times New Roman" charset="0"/>
                      </a:rPr>
                      <m:t>=</m:t>
                    </m:r>
                    <m:rad>
                      <m:radPr>
                        <m:degHide m:val="on"/>
                        <m:ctrlPr>
                          <a:rPr lang="en-US" altLang="zh-CN" sz="2100" i="1" dirty="0">
                            <a:latin typeface="Cambria Math" panose="02040503050406030204" pitchFamily="18" charset="0"/>
                            <a:cs typeface="Times New Roman" charset="0"/>
                          </a:rPr>
                        </m:ctrlPr>
                      </m:radPr>
                      <m:deg/>
                      <m:e>
                        <m:r>
                          <a:rPr lang="en-US" altLang="zh-CN" sz="2100" i="1" dirty="0">
                            <a:latin typeface="Cambria Math" panose="02040503050406030204" pitchFamily="18" charset="0"/>
                            <a:cs typeface="Times New Roman" charset="0"/>
                          </a:rPr>
                          <m:t>1800</m:t>
                        </m:r>
                      </m:e>
                    </m:rad>
                    <m:r>
                      <a:rPr lang="en-US" altLang="zh-CN" sz="2100" i="1" dirty="0">
                        <a:latin typeface="Cambria Math" panose="02040503050406030204" pitchFamily="18" charset="0"/>
                        <a:cs typeface="Times New Roman" charset="0"/>
                      </a:rPr>
                      <m:t>=42.43</m:t>
                    </m:r>
                  </m:oMath>
                </a14:m>
                <a:r>
                  <a:rPr lang="en-US" altLang="zh-CN" sz="2100" dirty="0">
                    <a:latin typeface="Times New Roman" charset="0"/>
                    <a:ea typeface="Times New Roman" charset="0"/>
                    <a:cs typeface="Times New Roman" charset="0"/>
                  </a:rPr>
                  <a:t> weeks. The probability that a mouse survives </a:t>
                </a:r>
                <a:r>
                  <a:rPr lang="en-US" altLang="zh-CN" sz="2100" dirty="0">
                    <a:solidFill>
                      <a:srgbClr val="FF0000"/>
                    </a:solidFill>
                    <a:latin typeface="Times New Roman" charset="0"/>
                    <a:ea typeface="Times New Roman" charset="0"/>
                    <a:cs typeface="Times New Roman" charset="0"/>
                  </a:rPr>
                  <a:t>between 60 and 120 weeks </a:t>
                </a:r>
                <a:r>
                  <a:rPr lang="en-US" altLang="zh-CN" sz="2100" dirty="0">
                    <a:latin typeface="Times New Roman" charset="0"/>
                    <a:ea typeface="Times New Roman" charset="0"/>
                    <a:cs typeface="Times New Roman" charset="0"/>
                  </a:rPr>
                  <a:t>is</a:t>
                </a:r>
              </a:p>
              <a:p>
                <a:pPr marL="27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60≤</m:t>
                          </m:r>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≤120</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&lt;+120</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𝑃</m:t>
                      </m:r>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≤60)</m:t>
                      </m:r>
                    </m:oMath>
                  </m:oMathPara>
                </a14:m>
                <a:endParaRPr lang="en-US" altLang="zh-CN" sz="2100" i="1" dirty="0">
                  <a:latin typeface="Cambria Math" panose="02040503050406030204" pitchFamily="18" charset="0"/>
                  <a:ea typeface="Times New Roman" charset="0"/>
                  <a:cs typeface="Times New Roman" charset="0"/>
                </a:endParaRPr>
              </a:p>
              <a:p>
                <a:pPr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120/15;8</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60/15;8</m:t>
                          </m:r>
                        </m:e>
                      </m:d>
                    </m:oMath>
                  </m:oMathPara>
                </a14:m>
                <a:endParaRPr lang="en-US" altLang="zh-CN" sz="2100" i="1" dirty="0">
                  <a:latin typeface="Cambria Math" panose="02040503050406030204" pitchFamily="18" charset="0"/>
                  <a:ea typeface="Times New Roman" charset="0"/>
                  <a:cs typeface="Times New Roman" charset="0"/>
                </a:endParaRPr>
              </a:p>
              <a:p>
                <a:pPr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8;8</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4;8</m:t>
                          </m:r>
                        </m:e>
                      </m:d>
                      <m:r>
                        <a:rPr lang="en-US" altLang="zh-CN" sz="2100" i="1">
                          <a:latin typeface="Cambria Math" panose="02040503050406030204" pitchFamily="18" charset="0"/>
                          <a:ea typeface="Times New Roman" charset="0"/>
                          <a:cs typeface="Times New Roman" charset="0"/>
                        </a:rPr>
                        <m:t>=.547−.051=.496</m:t>
                      </m:r>
                    </m:oMath>
                  </m:oMathPara>
                </a14:m>
                <a:endParaRPr lang="en-US" altLang="zh-CN" sz="2100" i="1" dirty="0">
                  <a:latin typeface="Cambria Math" panose="02040503050406030204" pitchFamily="18" charset="0"/>
                  <a:ea typeface="Times New Roman" charset="0"/>
                  <a:cs typeface="Times New Roman" charset="0"/>
                </a:endParaRPr>
              </a:p>
              <a:p>
                <a:pPr algn="just"/>
                <a:r>
                  <a:rPr lang="en-US" altLang="zh-CN" sz="2100" dirty="0">
                    <a:latin typeface="Times New Roman" charset="0"/>
                    <a:cs typeface="Times New Roman" charset="0"/>
                  </a:rPr>
                  <a:t>The probability that a mouse survives </a:t>
                </a:r>
                <a:r>
                  <a:rPr lang="en-US" altLang="zh-CN" sz="2100" dirty="0">
                    <a:solidFill>
                      <a:srgbClr val="FF0000"/>
                    </a:solidFill>
                    <a:latin typeface="Times New Roman" charset="0"/>
                    <a:cs typeface="Times New Roman" charset="0"/>
                  </a:rPr>
                  <a:t>at least 30 weeks </a:t>
                </a:r>
                <a:r>
                  <a:rPr lang="en-US" altLang="zh-CN" sz="2100" dirty="0">
                    <a:latin typeface="Times New Roman" charset="0"/>
                    <a:cs typeface="Times New Roman" charset="0"/>
                  </a:rPr>
                  <a:t>is </a:t>
                </a:r>
                <a:endParaRPr lang="en-US" altLang="zh-CN" sz="2100" i="1" dirty="0">
                  <a:latin typeface="Cambria Math" panose="02040503050406030204" pitchFamily="18" charset="0"/>
                  <a:ea typeface="Times New Roman" charset="0"/>
                  <a:cs typeface="Times New Roman" charset="0"/>
                </a:endParaRPr>
              </a:p>
              <a:p>
                <a:pPr marL="81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≥30</m:t>
                          </m:r>
                        </m:e>
                      </m:d>
                      <m:r>
                        <a:rPr lang="en-US" altLang="zh-CN" sz="2100" i="1">
                          <a:latin typeface="Cambria Math" panose="02040503050406030204" pitchFamily="18" charset="0"/>
                          <a:ea typeface="Times New Roman" charset="0"/>
                          <a:cs typeface="Times New Roman" charset="0"/>
                        </a:rPr>
                        <m:t>=1−</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&lt;30</m:t>
                          </m:r>
                        </m:e>
                      </m:d>
                      <m:r>
                        <a:rPr lang="en-US" altLang="zh-CN" sz="2100" i="1">
                          <a:latin typeface="Cambria Math" panose="02040503050406030204" pitchFamily="18" charset="0"/>
                          <a:ea typeface="Times New Roman" charset="0"/>
                          <a:cs typeface="Times New Roman" charset="0"/>
                        </a:rPr>
                        <m:t>=1−</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≤30</m:t>
                          </m:r>
                        </m:e>
                      </m:d>
                    </m:oMath>
                  </m:oMathPara>
                </a14:m>
                <a:endParaRPr lang="en-US" altLang="zh-CN" sz="2100" i="1" dirty="0">
                  <a:latin typeface="Cambria Math" panose="02040503050406030204" pitchFamily="18" charset="0"/>
                  <a:ea typeface="Times New Roman" charset="0"/>
                  <a:cs typeface="Times New Roman" charset="0"/>
                </a:endParaRPr>
              </a:p>
              <a:p>
                <a:pPr marL="81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=1−</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30/15;8</m:t>
                          </m:r>
                        </m:e>
                      </m:d>
                      <m:r>
                        <a:rPr lang="en-US" altLang="zh-CN" sz="2100" i="1">
                          <a:latin typeface="Cambria Math" panose="02040503050406030204" pitchFamily="18" charset="0"/>
                          <a:ea typeface="Cambria Math" panose="02040503050406030204" pitchFamily="18" charset="0"/>
                          <a:cs typeface="Times New Roman" charset="0"/>
                        </a:rPr>
                        <m:t>=.999</m:t>
                      </m:r>
                    </m:oMath>
                  </m:oMathPara>
                </a14:m>
                <a:endParaRPr lang="en-US" altLang="zh-CN" sz="2100" dirty="0">
                  <a:latin typeface="Times New Roman"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716622" y="1358615"/>
                <a:ext cx="8192078" cy="4000711"/>
              </a:xfrm>
              <a:prstGeom prst="rect">
                <a:avLst/>
              </a:prstGeom>
              <a:blipFill>
                <a:blip r:embed="rId2"/>
                <a:stretch>
                  <a:fillRect l="-894" t="-915" r="-968" b="-91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291AD5-6F5E-4849-9154-C3F41E1B1510}"/>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1359227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98730"/>
            <a:ext cx="6700873" cy="430887"/>
          </a:xfrm>
          <a:prstGeom prst="rect">
            <a:avLst/>
          </a:prstGeom>
        </p:spPr>
        <p:txBody>
          <a:bodyPr wrap="none">
            <a:spAutoFit/>
          </a:bodyPr>
          <a:lstStyle/>
          <a:p>
            <a:r>
              <a:rPr lang="en-US" altLang="zh-CN" sz="2200" dirty="0"/>
              <a:t>The </a:t>
            </a:r>
            <a:r>
              <a:rPr lang="en-US" altLang="zh-CN" sz="2200" dirty="0">
                <a:solidFill>
                  <a:srgbClr val="FF0000"/>
                </a:solidFill>
              </a:rPr>
              <a:t>Chi-Squared</a:t>
            </a:r>
            <a:r>
              <a:rPr lang="en-US" altLang="zh-CN" sz="2200" dirty="0"/>
              <a:t> Distribution ( a special </a:t>
            </a:r>
            <a:r>
              <a:rPr lang="en-US" altLang="zh-CN" sz="2200" dirty="0">
                <a:solidFill>
                  <a:srgbClr val="FF0000"/>
                </a:solidFill>
              </a:rPr>
              <a:t> Gamma</a:t>
            </a:r>
            <a:r>
              <a:rPr lang="en-US" altLang="zh-CN" sz="2200" dirty="0"/>
              <a:t>)</a:t>
            </a:r>
            <a:endParaRPr lang="zh-CN" altLang="en-US" sz="2200" dirty="0"/>
          </a:p>
        </p:txBody>
      </p:sp>
      <mc:AlternateContent xmlns:mc="http://schemas.openxmlformats.org/markup-compatibility/2006" xmlns:a14="http://schemas.microsoft.com/office/drawing/2010/main">
        <mc:Choice Requires="a14">
          <p:sp>
            <p:nvSpPr>
              <p:cNvPr id="5" name="矩形 4"/>
              <p:cNvSpPr/>
              <p:nvPr/>
            </p:nvSpPr>
            <p:spPr>
              <a:xfrm>
                <a:off x="251520" y="1358770"/>
                <a:ext cx="8550951" cy="1112612"/>
              </a:xfrm>
              <a:prstGeom prst="rect">
                <a:avLst/>
              </a:prstGeom>
            </p:spPr>
            <p:txBody>
              <a:bodyPr wrap="square">
                <a:spAutoFit/>
              </a:bodyPr>
              <a:lstStyle/>
              <a:p>
                <a:pPr algn="just"/>
                <a:r>
                  <a:rPr lang="en-US" altLang="zh-CN" sz="2200" dirty="0"/>
                  <a:t>If </a:t>
                </a:r>
                <a14:m>
                  <m:oMath xmlns:m="http://schemas.openxmlformats.org/officeDocument/2006/math">
                    <m:r>
                      <a:rPr lang="en-US" altLang="zh-CN" sz="2200" i="1" dirty="0" smtClean="0">
                        <a:latin typeface="Cambria Math"/>
                      </a:rPr>
                      <m:t>𝑋</m:t>
                    </m:r>
                    <m:r>
                      <a:rPr lang="en-US" altLang="zh-CN" sz="2200" i="1" baseline="-25000" dirty="0">
                        <a:latin typeface="Cambria Math"/>
                      </a:rPr>
                      <m:t>1</m:t>
                    </m:r>
                    <m:r>
                      <a:rPr lang="en-US" altLang="zh-CN" sz="2200" i="1" dirty="0">
                        <a:latin typeface="Cambria Math"/>
                      </a:rPr>
                      <m:t>,</m:t>
                    </m:r>
                    <m:r>
                      <a:rPr lang="en-US" altLang="zh-CN" sz="2200" i="1" dirty="0">
                        <a:latin typeface="Cambria Math"/>
                      </a:rPr>
                      <m:t>𝑋</m:t>
                    </m:r>
                    <m:r>
                      <a:rPr lang="en-US" altLang="zh-CN" sz="2200" i="1" baseline="-25000" dirty="0">
                        <a:latin typeface="Cambria Math"/>
                      </a:rPr>
                      <m:t>2</m:t>
                    </m:r>
                    <m:r>
                      <a:rPr lang="en-US" altLang="zh-CN" sz="2200" i="1" dirty="0">
                        <a:latin typeface="Cambria Math"/>
                      </a:rPr>
                      <m:t>,…,</m:t>
                    </m:r>
                    <m:sSub>
                      <m:sSubPr>
                        <m:ctrlPr>
                          <a:rPr lang="en-US" altLang="zh-CN" sz="2200" b="0" i="1" dirty="0" smtClean="0">
                            <a:latin typeface="Cambria Math" panose="02040503050406030204" pitchFamily="18" charset="0"/>
                          </a:rPr>
                        </m:ctrlPr>
                      </m:sSubPr>
                      <m:e>
                        <m:r>
                          <a:rPr lang="en-US" altLang="zh-CN" sz="2200" b="0" i="1" dirty="0" smtClean="0">
                            <a:latin typeface="Cambria Math"/>
                          </a:rPr>
                          <m:t>𝑋</m:t>
                        </m:r>
                      </m:e>
                      <m:sub>
                        <m:r>
                          <a:rPr lang="en-US" altLang="zh-CN" sz="2200" b="0" i="1" dirty="0" smtClean="0">
                            <a:latin typeface="Cambria Math"/>
                          </a:rPr>
                          <m:t>𝑚</m:t>
                        </m:r>
                      </m:sub>
                    </m:sSub>
                  </m:oMath>
                </a14:m>
                <a:r>
                  <a:rPr lang="en-US" altLang="zh-CN" sz="2200" dirty="0"/>
                  <a:t> are </a:t>
                </a:r>
                <a14:m>
                  <m:oMath xmlns:m="http://schemas.openxmlformats.org/officeDocument/2006/math">
                    <m:r>
                      <a:rPr lang="en-US" altLang="zh-CN" sz="2200" i="1" dirty="0" smtClean="0">
                        <a:latin typeface="Cambria Math"/>
                      </a:rPr>
                      <m:t>𝑚</m:t>
                    </m:r>
                  </m:oMath>
                </a14:m>
                <a:r>
                  <a:rPr lang="en-US" altLang="zh-CN" sz="2200" i="1" dirty="0"/>
                  <a:t> </a:t>
                </a:r>
                <a:r>
                  <a:rPr lang="en-US" altLang="zh-CN" sz="2200" dirty="0"/>
                  <a:t>independent random variables having the </a:t>
                </a:r>
                <a:r>
                  <a:rPr lang="en-US" altLang="zh-CN" sz="2200" dirty="0">
                    <a:solidFill>
                      <a:srgbClr val="FF0000"/>
                    </a:solidFill>
                  </a:rPr>
                  <a:t>standard normal distribution</a:t>
                </a:r>
                <a:r>
                  <a:rPr lang="en-US" altLang="zh-CN" sz="2200" dirty="0"/>
                  <a:t>, then </a:t>
                </a:r>
                <a14:m>
                  <m:oMath xmlns:m="http://schemas.openxmlformats.org/officeDocument/2006/math">
                    <m:r>
                      <a:rPr lang="en-US" altLang="zh-CN" sz="2200" i="1">
                        <a:latin typeface="Cambria Math"/>
                      </a:rPr>
                      <m:t>𝑌</m:t>
                    </m:r>
                    <m:r>
                      <a:rPr lang="en-US" altLang="zh-CN" sz="2200" i="1">
                        <a:latin typeface="Cambria Math"/>
                      </a:rPr>
                      <m:t>=</m:t>
                    </m:r>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i="1">
                            <a:latin typeface="Cambria Math"/>
                          </a:rPr>
                          <m:t>2</m:t>
                        </m:r>
                      </m:sup>
                    </m:sSubSup>
                    <m:r>
                      <a:rPr lang="en-US" altLang="zh-CN" sz="2200" i="1">
                        <a:latin typeface="Cambria Math"/>
                      </a:rPr>
                      <m:t>+</m:t>
                    </m:r>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2</m:t>
                        </m:r>
                      </m:sub>
                      <m:sup>
                        <m:r>
                          <a:rPr lang="en-US" altLang="zh-CN" sz="2200" i="1">
                            <a:latin typeface="Cambria Math"/>
                          </a:rPr>
                          <m:t>2</m:t>
                        </m:r>
                      </m:sup>
                    </m:sSubSup>
                    <m:r>
                      <a:rPr lang="en-US" altLang="zh-CN" sz="2200" i="1">
                        <a:latin typeface="Cambria Math"/>
                      </a:rPr>
                      <m:t>+…+</m:t>
                    </m:r>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𝑚</m:t>
                        </m:r>
                      </m:sub>
                      <m:sup>
                        <m:r>
                          <a:rPr lang="en-US" altLang="zh-CN" sz="2200" i="1">
                            <a:latin typeface="Cambria Math"/>
                          </a:rPr>
                          <m:t>2</m:t>
                        </m:r>
                      </m:sup>
                    </m:sSubSup>
                  </m:oMath>
                </a14:m>
                <a:r>
                  <a:rPr lang="en-US" altLang="zh-CN" sz="2200" dirty="0"/>
                  <a:t> has a </a:t>
                </a:r>
                <a:r>
                  <a:rPr lang="en-US" altLang="zh-CN" sz="2200" dirty="0">
                    <a:solidFill>
                      <a:srgbClr val="FF0000"/>
                    </a:solidFill>
                  </a:rPr>
                  <a:t>Chi-Squared distribution</a:t>
                </a:r>
                <a:r>
                  <a:rPr lang="en-US" altLang="zh-CN" sz="2200" b="1" dirty="0"/>
                  <a:t> </a:t>
                </a:r>
                <a:r>
                  <a:rPr lang="en-US" altLang="zh-CN" sz="2200" dirty="0"/>
                  <a:t>with </a:t>
                </a:r>
                <a14:m>
                  <m:oMath xmlns:m="http://schemas.openxmlformats.org/officeDocument/2006/math">
                    <m:r>
                      <a:rPr lang="en-US" altLang="zh-CN" sz="2200" i="1" dirty="0" smtClean="0">
                        <a:solidFill>
                          <a:srgbClr val="FF0000"/>
                        </a:solidFill>
                        <a:latin typeface="Cambria Math"/>
                      </a:rPr>
                      <m:t>𝑚</m:t>
                    </m:r>
                  </m:oMath>
                </a14:m>
                <a:r>
                  <a:rPr lang="en-US" altLang="zh-CN" sz="2200" i="1" dirty="0"/>
                  <a:t> </a:t>
                </a:r>
                <a:r>
                  <a:rPr lang="en-US" altLang="zh-CN" sz="2200" dirty="0"/>
                  <a:t>degrees of freedom. </a:t>
                </a:r>
                <a:endParaRPr lang="zh-CN" altLang="en-US" sz="2200" dirty="0"/>
              </a:p>
            </p:txBody>
          </p:sp>
        </mc:Choice>
        <mc:Fallback xmlns="">
          <p:sp>
            <p:nvSpPr>
              <p:cNvPr id="5" name="矩形 4"/>
              <p:cNvSpPr>
                <a:spLocks noRot="1" noChangeAspect="1" noMove="1" noResize="1" noEditPoints="1" noAdjustHandles="1" noChangeArrowheads="1" noChangeShapeType="1" noTextEdit="1"/>
              </p:cNvSpPr>
              <p:nvPr/>
            </p:nvSpPr>
            <p:spPr>
              <a:xfrm>
                <a:off x="251520" y="1358770"/>
                <a:ext cx="8550951" cy="1112612"/>
              </a:xfrm>
              <a:prstGeom prst="rect">
                <a:avLst/>
              </a:prstGeom>
              <a:blipFill rotWithShape="0">
                <a:blip r:embed="rId2"/>
                <a:stretch>
                  <a:fillRect l="-927" t="-3297" r="-927" b="-104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3729" y="2463594"/>
                <a:ext cx="3389389" cy="430887"/>
              </a:xfrm>
              <a:prstGeom prst="rect">
                <a:avLst/>
              </a:prstGeom>
              <a:noFill/>
            </p:spPr>
            <p:txBody>
              <a:bodyPr wrap="none" rtlCol="0">
                <a:spAutoFit/>
              </a:bodyPr>
              <a:lstStyle/>
              <a:p>
                <a:r>
                  <a:rPr lang="en-US" altLang="zh-CN" sz="2200" dirty="0"/>
                  <a:t>What are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𝑌</m:t>
                        </m:r>
                      </m:e>
                    </m:d>
                  </m:oMath>
                </a14:m>
                <a:r>
                  <a:rPr lang="zh-CN" altLang="en-US" sz="2200" dirty="0">
                    <a:latin typeface="+mj-lt"/>
                  </a:rPr>
                  <a:t> </a:t>
                </a:r>
                <a:r>
                  <a:rPr lang="en-US" altLang="zh-CN" sz="2200" dirty="0">
                    <a:latin typeface="+mj-lt"/>
                  </a:rPr>
                  <a:t>and </a:t>
                </a:r>
                <a14:m>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𝑌</m:t>
                        </m:r>
                      </m:e>
                    </m:d>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3729" y="2463594"/>
                <a:ext cx="3389389" cy="430887"/>
              </a:xfrm>
              <a:prstGeom prst="rect">
                <a:avLst/>
              </a:prstGeom>
              <a:blipFill rotWithShape="1">
                <a:blip r:embed="rId3"/>
                <a:stretch>
                  <a:fillRect l="-2158" t="-7042" r="-1619" b="-28169"/>
                </a:stretch>
              </a:blipFill>
            </p:spPr>
            <p:txBody>
              <a:bodyPr/>
              <a:lstStyle/>
              <a:p>
                <a:r>
                  <a:rPr lang="zh-CN" altLang="en-US">
                    <a:noFill/>
                  </a:rPr>
                  <a:t> </a:t>
                </a:r>
              </a:p>
            </p:txBody>
          </p:sp>
        </mc:Fallback>
      </mc:AlternateContent>
      <p:sp>
        <p:nvSpPr>
          <p:cNvPr id="8" name="TextBox 7"/>
          <p:cNvSpPr txBox="1"/>
          <p:nvPr/>
        </p:nvSpPr>
        <p:spPr>
          <a:xfrm>
            <a:off x="251520" y="2933945"/>
            <a:ext cx="1607971" cy="430887"/>
          </a:xfrm>
          <a:prstGeom prst="rect">
            <a:avLst/>
          </a:prstGeom>
          <a:noFill/>
        </p:spPr>
        <p:txBody>
          <a:bodyPr wrap="square" rtlCol="0">
            <a:spAutoFit/>
          </a:bodyPr>
          <a:lstStyle/>
          <a:p>
            <a:r>
              <a:rPr lang="en-US" altLang="zh-CN" sz="2200" dirty="0">
                <a:latin typeface="+mj-lt"/>
              </a:rPr>
              <a:t>Solution:</a:t>
            </a:r>
            <a:endParaRPr lang="zh-CN" altLang="en-US" sz="2200" dirty="0">
              <a:latin typeface="+mj-lt"/>
            </a:endParaRPr>
          </a:p>
        </p:txBody>
      </p:sp>
      <mc:AlternateContent xmlns:mc="http://schemas.openxmlformats.org/markup-compatibility/2006" xmlns:a14="http://schemas.microsoft.com/office/drawing/2010/main">
        <mc:Choice Requires="a14">
          <p:sp>
            <p:nvSpPr>
              <p:cNvPr id="9" name="TextBox 8"/>
              <p:cNvSpPr txBox="1"/>
              <p:nvPr/>
            </p:nvSpPr>
            <p:spPr>
              <a:xfrm>
                <a:off x="1994545" y="2945306"/>
                <a:ext cx="2822311" cy="434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𝑌</m:t>
                          </m:r>
                        </m:e>
                      </m:d>
                      <m:r>
                        <a:rPr lang="en-US" altLang="zh-CN" sz="2200" b="0" i="1" smtClean="0">
                          <a:latin typeface="Cambria Math"/>
                        </a:rPr>
                        <m:t>=</m:t>
                      </m:r>
                      <m:r>
                        <a:rPr lang="en-US" altLang="zh-CN" sz="2200" b="0" i="1" smtClean="0">
                          <a:latin typeface="Cambria Math"/>
                        </a:rPr>
                        <m:t>𝑚𝐸</m:t>
                      </m:r>
                      <m:d>
                        <m:dPr>
                          <m:ctrlPr>
                            <a:rPr lang="en-US" altLang="zh-CN" sz="2200" b="0" i="1" smtClean="0">
                              <a:latin typeface="Cambria Math" panose="02040503050406030204" pitchFamily="18" charset="0"/>
                            </a:rPr>
                          </m:ctrlPr>
                        </m:dPr>
                        <m:e>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i="1">
                                  <a:latin typeface="Cambria Math"/>
                                </a:rPr>
                                <m:t>2</m:t>
                              </m:r>
                            </m:sup>
                          </m:sSubSup>
                        </m:e>
                      </m:d>
                      <m:r>
                        <a:rPr lang="en-US" altLang="zh-CN" sz="2200" b="0" i="1" smtClean="0">
                          <a:latin typeface="Cambria Math"/>
                        </a:rPr>
                        <m:t>=</m:t>
                      </m:r>
                      <m:r>
                        <a:rPr lang="en-US" altLang="zh-CN" sz="2200" b="0" i="1" smtClean="0">
                          <a:latin typeface="Cambria Math"/>
                        </a:rPr>
                        <m:t>𝑚</m:t>
                      </m:r>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994545" y="2945306"/>
                <a:ext cx="2822311" cy="434927"/>
              </a:xfrm>
              <a:prstGeom prst="rect">
                <a:avLst/>
              </a:prstGeom>
              <a:blipFill rotWithShape="1">
                <a:blip r:embed="rId4"/>
                <a:stretch>
                  <a:fillRect b="-13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084516" y="5559433"/>
                <a:ext cx="2973699" cy="434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𝑌</m:t>
                          </m:r>
                        </m:e>
                      </m:d>
                      <m:r>
                        <a:rPr lang="en-US" altLang="zh-CN" sz="2200" b="0" i="1" smtClean="0">
                          <a:latin typeface="Cambria Math"/>
                        </a:rPr>
                        <m:t>=</m:t>
                      </m:r>
                      <m:r>
                        <a:rPr lang="en-US" altLang="zh-CN" sz="2200" b="0" i="1" smtClean="0">
                          <a:latin typeface="Cambria Math"/>
                        </a:rPr>
                        <m:t>𝑚𝑉</m:t>
                      </m:r>
                      <m:d>
                        <m:dPr>
                          <m:ctrlPr>
                            <a:rPr lang="en-US" altLang="zh-CN" sz="2200" b="0" i="1" smtClean="0">
                              <a:latin typeface="Cambria Math" panose="02040503050406030204" pitchFamily="18" charset="0"/>
                            </a:rPr>
                          </m:ctrlPr>
                        </m:dPr>
                        <m:e>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i="1">
                                  <a:latin typeface="Cambria Math"/>
                                </a:rPr>
                                <m:t>2</m:t>
                              </m:r>
                            </m:sup>
                          </m:sSubSup>
                        </m:e>
                      </m:d>
                      <m:r>
                        <a:rPr lang="en-US" altLang="zh-CN" sz="2200" b="0" i="1" smtClean="0">
                          <a:latin typeface="Cambria Math"/>
                        </a:rPr>
                        <m:t>=2</m:t>
                      </m:r>
                      <m:r>
                        <a:rPr lang="en-US" altLang="zh-CN" sz="2200" b="0" i="1" smtClean="0">
                          <a:latin typeface="Cambria Math"/>
                        </a:rPr>
                        <m:t>𝑚</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084516" y="5559433"/>
                <a:ext cx="2973699" cy="434927"/>
              </a:xfrm>
              <a:prstGeom prst="rect">
                <a:avLst/>
              </a:prstGeom>
              <a:blipFill rotWithShape="1">
                <a:blip r:embed="rId5"/>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94545" y="4974368"/>
                <a:ext cx="4873194" cy="434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i="1">
                                  <a:latin typeface="Cambria Math"/>
                                </a:rPr>
                                <m:t>2</m:t>
                              </m:r>
                            </m:sup>
                          </m:sSubSup>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panose="02040503050406030204" pitchFamily="18" charset="0"/>
                            </a:rPr>
                          </m:ctrlPr>
                        </m:dPr>
                        <m:e>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b="0" i="1" smtClean="0">
                                  <a:latin typeface="Cambria Math"/>
                                </a:rPr>
                                <m:t>4</m:t>
                              </m:r>
                            </m:sup>
                          </m:sSubSup>
                        </m:e>
                      </m:d>
                      <m:r>
                        <a:rPr lang="en-US" altLang="zh-CN" sz="2200" b="0" i="1" smtClean="0">
                          <a:latin typeface="Cambria Math"/>
                        </a:rPr>
                        <m:t>−</m:t>
                      </m:r>
                      <m:r>
                        <a:rPr lang="en-US" altLang="zh-CN" sz="2200" b="0" i="1" smtClean="0">
                          <a:latin typeface="Cambria Math"/>
                        </a:rPr>
                        <m:t>𝐸</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i="1">
                                      <a:latin typeface="Cambria Math"/>
                                    </a:rPr>
                                    <m:t>2</m:t>
                                  </m:r>
                                </m:sup>
                              </m:sSubSup>
                            </m:e>
                          </m:d>
                        </m:e>
                        <m:sup>
                          <m:r>
                            <a:rPr lang="en-US" altLang="zh-CN" sz="2200" b="0" i="0" smtClean="0">
                              <a:latin typeface="Cambria Math"/>
                            </a:rPr>
                            <m:t>2</m:t>
                          </m:r>
                        </m:sup>
                      </m:sSup>
                      <m:r>
                        <a:rPr lang="en-US" altLang="zh-CN" sz="2200" b="0" i="1" smtClean="0">
                          <a:latin typeface="Cambria Math"/>
                        </a:rPr>
                        <m:t>=3−1=2</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994545" y="4974368"/>
                <a:ext cx="4873194" cy="434927"/>
              </a:xfrm>
              <a:prstGeom prst="rect">
                <a:avLst/>
              </a:prstGeom>
              <a:blipFill rotWithShape="1">
                <a:blip r:embed="rId6"/>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01023" y="3444198"/>
                <a:ext cx="5584093" cy="68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𝐸</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a:rPr>
                                <m:t>𝑋</m:t>
                              </m:r>
                            </m:e>
                            <m:sub>
                              <m:r>
                                <a:rPr lang="en-US" altLang="zh-CN" i="1">
                                  <a:latin typeface="Cambria Math"/>
                                </a:rPr>
                                <m:t>1</m:t>
                              </m:r>
                            </m:sub>
                            <m:sup>
                              <m:r>
                                <a:rPr lang="en-US" altLang="zh-CN" i="1">
                                  <a:latin typeface="Cambria Math"/>
                                </a:rPr>
                                <m:t>4</m:t>
                              </m:r>
                            </m:sup>
                          </m:sSubSup>
                        </m:e>
                      </m:d>
                      <m:r>
                        <a:rPr lang="en-US" altLang="zh-CN" b="0" i="1" smtClean="0">
                          <a:latin typeface="Cambria Math"/>
                        </a:rPr>
                        <m:t>=</m:t>
                      </m:r>
                      <m:nary>
                        <m:naryPr>
                          <m:ctrlPr>
                            <a:rPr lang="zh-CN" altLang="en-US" i="1">
                              <a:latin typeface="Cambria Math" panose="02040503050406030204" pitchFamily="18" charset="0"/>
                            </a:rPr>
                          </m:ctrlPr>
                        </m:naryPr>
                        <m:sub>
                          <m:r>
                            <m:rPr>
                              <m:brk m:alnAt="23"/>
                            </m:rPr>
                            <a:rPr lang="en-US" altLang="zh-CN" i="1">
                              <a:latin typeface="Cambria Math"/>
                            </a:rPr>
                            <m:t>−</m:t>
                          </m:r>
                          <m:r>
                            <a:rPr lang="en-US" altLang="zh-CN" i="1">
                              <a:latin typeface="Cambria Math"/>
                            </a:rPr>
                            <m:t>∞</m:t>
                          </m:r>
                        </m:sub>
                        <m:sup>
                          <m:r>
                            <a:rPr lang="en-US" altLang="zh-CN" i="1">
                              <a:latin typeface="Cambria Math"/>
                            </a:rPr>
                            <m:t>∞</m:t>
                          </m:r>
                        </m:sup>
                        <m:e>
                          <m:sSup>
                            <m:sSupPr>
                              <m:ctrlPr>
                                <a:rPr lang="en-US" altLang="zh-CN" i="1">
                                  <a:latin typeface="Cambria Math" panose="02040503050406030204" pitchFamily="18" charset="0"/>
                                </a:rPr>
                              </m:ctrlPr>
                            </m:sSupPr>
                            <m:e>
                              <m:r>
                                <a:rPr lang="en-US" altLang="zh-CN" i="1">
                                  <a:latin typeface="Cambria Math"/>
                                </a:rPr>
                                <m:t>𝑧</m:t>
                              </m:r>
                            </m:e>
                            <m:sup>
                              <m:r>
                                <a:rPr lang="en-US" altLang="zh-CN" b="0" i="1" smtClean="0">
                                  <a:latin typeface="Cambria Math"/>
                                </a:rPr>
                                <m:t>4</m:t>
                              </m:r>
                            </m:sup>
                          </m:sSup>
                          <m:r>
                            <a:rPr lang="en-US" altLang="zh-CN" i="1">
                              <a:latin typeface="Cambria Math"/>
                              <a:ea typeface="Cambria Math"/>
                            </a:rPr>
                            <m:t>∙</m:t>
                          </m:r>
                          <m:f>
                            <m:fPr>
                              <m:ctrlPr>
                                <a:rPr lang="en-US" altLang="zh-CN" i="1">
                                  <a:latin typeface="Cambria Math" panose="02040503050406030204" pitchFamily="18" charset="0"/>
                                </a:rPr>
                              </m:ctrlPr>
                            </m:fPr>
                            <m:num>
                              <m:r>
                                <a:rPr lang="en-US" altLang="zh-CN" i="1">
                                  <a:latin typeface="Cambria Math"/>
                                </a:rPr>
                                <m:t>1</m:t>
                              </m:r>
                            </m:num>
                            <m:den>
                              <m:rad>
                                <m:radPr>
                                  <m:degHide m:val="on"/>
                                  <m:ctrlPr>
                                    <a:rPr lang="en-US" altLang="zh-CN" i="1">
                                      <a:latin typeface="Cambria Math" panose="02040503050406030204" pitchFamily="18" charset="0"/>
                                    </a:rPr>
                                  </m:ctrlPr>
                                </m:radPr>
                                <m:deg/>
                                <m:e>
                                  <m:r>
                                    <a:rPr lang="en-US" altLang="zh-CN" i="1">
                                      <a:latin typeface="Cambria Math"/>
                                    </a:rPr>
                                    <m:t>2</m:t>
                                  </m:r>
                                  <m:r>
                                    <a:rPr lang="en-US" altLang="zh-CN" i="1">
                                      <a:latin typeface="Cambria Math"/>
                                    </a:rPr>
                                    <m:t>𝜋</m:t>
                                  </m:r>
                                </m:e>
                              </m:rad>
                            </m:den>
                          </m:f>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𝑧</m:t>
                                  </m:r>
                                </m:e>
                                <m:sup>
                                  <m:r>
                                    <a:rPr lang="en-US" altLang="zh-CN" i="1">
                                      <a:latin typeface="Cambria Math"/>
                                    </a:rPr>
                                    <m:t>2</m:t>
                                  </m:r>
                                </m:sup>
                              </m:sSup>
                              <m:r>
                                <a:rPr lang="en-US" altLang="zh-CN" i="1">
                                  <a:latin typeface="Cambria Math"/>
                                </a:rPr>
                                <m:t>/2</m:t>
                              </m:r>
                            </m:sup>
                          </m:sSup>
                          <m:r>
                            <a:rPr lang="en-US" altLang="zh-CN" i="1">
                              <a:latin typeface="Cambria Math"/>
                            </a:rPr>
                            <m:t>𝑑𝑧</m:t>
                          </m:r>
                        </m:e>
                      </m:nary>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ad>
                            <m:radPr>
                              <m:degHide m:val="on"/>
                              <m:ctrlPr>
                                <a:rPr lang="en-US" altLang="zh-CN" i="1">
                                  <a:latin typeface="Cambria Math" panose="02040503050406030204" pitchFamily="18" charset="0"/>
                                </a:rPr>
                              </m:ctrlPr>
                            </m:radPr>
                            <m:deg/>
                            <m:e>
                              <m:r>
                                <a:rPr lang="en-US" altLang="zh-CN" i="1">
                                  <a:latin typeface="Cambria Math"/>
                                </a:rPr>
                                <m:t>2</m:t>
                              </m:r>
                              <m:r>
                                <a:rPr lang="en-US" altLang="zh-CN" i="1">
                                  <a:latin typeface="Cambria Math"/>
                                </a:rPr>
                                <m:t>𝜋</m:t>
                              </m:r>
                            </m:e>
                          </m:rad>
                        </m:den>
                      </m:f>
                      <m:nary>
                        <m:naryPr>
                          <m:ctrlPr>
                            <a:rPr lang="en-US" altLang="zh-CN" i="1">
                              <a:latin typeface="Cambria Math" panose="02040503050406030204" pitchFamily="18" charset="0"/>
                            </a:rPr>
                          </m:ctrlPr>
                        </m:naryPr>
                        <m:sub>
                          <m:r>
                            <m:rPr>
                              <m:brk m:alnAt="23"/>
                            </m:rPr>
                            <a:rPr lang="en-US" altLang="zh-CN" i="1">
                              <a:latin typeface="Cambria Math"/>
                            </a:rPr>
                            <m:t>−</m:t>
                          </m:r>
                          <m:r>
                            <a:rPr lang="en-US" altLang="zh-CN" i="1">
                              <a:latin typeface="Cambria Math"/>
                            </a:rPr>
                            <m:t>∞</m:t>
                          </m:r>
                        </m:sub>
                        <m:sup>
                          <m:r>
                            <a:rPr lang="en-US" altLang="zh-CN" i="1">
                              <a:latin typeface="Cambria Math"/>
                            </a:rPr>
                            <m:t>∞</m:t>
                          </m:r>
                        </m:sup>
                        <m:e>
                          <m:sSup>
                            <m:sSupPr>
                              <m:ctrlPr>
                                <a:rPr lang="en-US" altLang="zh-CN" b="0" i="1" smtClean="0">
                                  <a:latin typeface="Cambria Math" panose="02040503050406030204" pitchFamily="18" charset="0"/>
                                </a:rPr>
                              </m:ctrlPr>
                            </m:sSupPr>
                            <m:e>
                              <m:r>
                                <a:rPr lang="en-US" altLang="zh-CN" i="1">
                                  <a:latin typeface="Cambria Math"/>
                                </a:rPr>
                                <m:t>𝑧</m:t>
                              </m:r>
                            </m:e>
                            <m:sup>
                              <m:r>
                                <a:rPr lang="en-US" altLang="zh-CN" b="0" i="1" smtClean="0">
                                  <a:latin typeface="Cambria Math"/>
                                </a:rPr>
                                <m:t>3</m:t>
                              </m:r>
                            </m:sup>
                          </m:sSup>
                          <m:r>
                            <a:rPr lang="en-US" altLang="zh-CN" i="1">
                              <a:latin typeface="Cambria Math"/>
                            </a:rPr>
                            <m:t>𝑑</m:t>
                          </m:r>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𝑧</m:t>
                                  </m:r>
                                </m:e>
                                <m:sup>
                                  <m:r>
                                    <a:rPr lang="en-US" altLang="zh-CN" i="1">
                                      <a:latin typeface="Cambria Math"/>
                                    </a:rPr>
                                    <m:t>2</m:t>
                                  </m:r>
                                </m:sup>
                              </m:sSup>
                              <m:r>
                                <a:rPr lang="en-US" altLang="zh-CN" i="1">
                                  <a:latin typeface="Cambria Math"/>
                                </a:rPr>
                                <m:t>/2</m:t>
                              </m:r>
                            </m:sup>
                          </m:sSup>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901023" y="3444198"/>
                <a:ext cx="5584093" cy="6899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74416" y="4254288"/>
                <a:ext cx="2837828" cy="592726"/>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panose="02040503050406030204" pitchFamily="18" charset="0"/>
                          </a:rPr>
                        </m:ctrlPr>
                      </m:fPr>
                      <m:num>
                        <m:r>
                          <a:rPr lang="en-US" altLang="zh-CN" sz="2200" b="0" i="1" smtClean="0">
                            <a:latin typeface="Cambria Math"/>
                          </a:rPr>
                          <m:t>3</m:t>
                        </m:r>
                      </m:num>
                      <m:den>
                        <m:rad>
                          <m:radPr>
                            <m:degHide m:val="on"/>
                            <m:ctrlPr>
                              <a:rPr lang="en-US" altLang="zh-CN" sz="2200" b="0" i="1" smtClean="0">
                                <a:latin typeface="Cambria Math" panose="02040503050406030204" pitchFamily="18" charset="0"/>
                              </a:rPr>
                            </m:ctrlPr>
                          </m:radPr>
                          <m:deg/>
                          <m:e>
                            <m:r>
                              <a:rPr lang="en-US" altLang="zh-CN" sz="2200" b="0" i="1" smtClean="0">
                                <a:latin typeface="Cambria Math"/>
                              </a:rPr>
                              <m:t>2</m:t>
                            </m:r>
                            <m:r>
                              <a:rPr lang="en-US" altLang="zh-CN" sz="2200" b="0" i="1" smtClean="0">
                                <a:latin typeface="Cambria Math"/>
                              </a:rPr>
                              <m:t>𝜋</m:t>
                            </m:r>
                          </m:e>
                        </m:rad>
                      </m:den>
                    </m:f>
                    <m:nary>
                      <m:naryPr>
                        <m:ctrlPr>
                          <a:rPr lang="en-US" altLang="zh-CN" sz="2200" b="0" i="1" smtClean="0">
                            <a:latin typeface="Cambria Math" panose="02040503050406030204" pitchFamily="18" charset="0"/>
                          </a:rPr>
                        </m:ctrlPr>
                      </m:naryPr>
                      <m:sub>
                        <m:r>
                          <m:rPr>
                            <m:brk m:alnAt="23"/>
                          </m:rPr>
                          <a:rPr lang="en-US" altLang="zh-CN" sz="2200" b="0" i="1" smtClean="0">
                            <a:latin typeface="Cambria Math"/>
                          </a:rPr>
                          <m:t>−</m:t>
                        </m:r>
                        <m:r>
                          <a:rPr lang="en-US" altLang="zh-CN" sz="2200" b="0" i="1" smtClean="0">
                            <a:latin typeface="Cambria Math"/>
                          </a:rPr>
                          <m:t>∞</m:t>
                        </m:r>
                      </m:sub>
                      <m:sup>
                        <m:r>
                          <a:rPr lang="en-US" altLang="zh-CN" sz="2200" b="0" i="1" smtClean="0">
                            <a:latin typeface="Cambria Math"/>
                          </a:rPr>
                          <m:t>∞</m:t>
                        </m:r>
                      </m:sup>
                      <m:e>
                        <m:sSup>
                          <m:sSupPr>
                            <m:ctrlPr>
                              <a:rPr lang="en-US" altLang="zh-CN" sz="2200" b="0" i="1" smtClean="0">
                                <a:latin typeface="Cambria Math" panose="02040503050406030204" pitchFamily="18" charset="0"/>
                              </a:rPr>
                            </m:ctrlPr>
                          </m:sSupPr>
                          <m:e>
                            <m:r>
                              <a:rPr lang="en-US" altLang="zh-CN" sz="2200" b="0" i="1" smtClean="0">
                                <a:latin typeface="Cambria Math"/>
                              </a:rPr>
                              <m:t>𝑧</m:t>
                            </m:r>
                          </m:e>
                          <m:sup>
                            <m:r>
                              <a:rPr lang="en-US" altLang="zh-CN" sz="2200" b="0" i="1" smtClean="0">
                                <a:latin typeface="Cambria Math"/>
                              </a:rPr>
                              <m:t>2</m:t>
                            </m:r>
                          </m:sup>
                        </m:sSup>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𝑧</m:t>
                                </m:r>
                              </m:e>
                              <m:sup>
                                <m:r>
                                  <a:rPr lang="en-US" altLang="zh-CN" sz="2200" b="0" i="1" smtClean="0">
                                    <a:latin typeface="Cambria Math"/>
                                  </a:rPr>
                                  <m:t>2</m:t>
                                </m:r>
                              </m:sup>
                            </m:sSup>
                            <m:r>
                              <a:rPr lang="en-US" altLang="zh-CN" sz="2200" b="0" i="1" smtClean="0">
                                <a:latin typeface="Cambria Math"/>
                              </a:rPr>
                              <m:t>/2</m:t>
                            </m:r>
                          </m:sup>
                        </m:sSup>
                        <m:r>
                          <a:rPr lang="en-US" altLang="zh-CN" sz="2200" b="0" i="1" smtClean="0">
                            <a:latin typeface="Cambria Math"/>
                          </a:rPr>
                          <m:t>𝑑𝑧</m:t>
                        </m:r>
                      </m:e>
                    </m:nary>
                  </m:oMath>
                </a14:m>
                <a:r>
                  <a:rPr lang="zh-CN" altLang="en-US" sz="2200" dirty="0">
                    <a:latin typeface="+mj-lt"/>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2574416" y="4254288"/>
                <a:ext cx="2837828" cy="592726"/>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327760" y="4318456"/>
                <a:ext cx="1977336" cy="434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=3</m:t>
                      </m:r>
                      <m:r>
                        <a:rPr lang="en-US" altLang="zh-CN" sz="2200" b="0" i="1" smtClean="0">
                          <a:latin typeface="Cambria Math"/>
                        </a:rPr>
                        <m:t>𝐸</m:t>
                      </m:r>
                      <m:d>
                        <m:dPr>
                          <m:ctrlPr>
                            <a:rPr lang="en-US" altLang="zh-CN" sz="2200" b="0" i="1" smtClean="0">
                              <a:latin typeface="Cambria Math" panose="02040503050406030204" pitchFamily="18" charset="0"/>
                            </a:rPr>
                          </m:ctrlPr>
                        </m:dPr>
                        <m:e>
                          <m:sSubSup>
                            <m:sSubSupPr>
                              <m:ctrlPr>
                                <a:rPr lang="en-US" altLang="zh-CN" sz="2200" i="1">
                                  <a:latin typeface="Cambria Math" panose="02040503050406030204" pitchFamily="18" charset="0"/>
                                </a:rPr>
                              </m:ctrlPr>
                            </m:sSubSupPr>
                            <m:e>
                              <m:r>
                                <a:rPr lang="en-US" altLang="zh-CN" sz="2200" i="1">
                                  <a:latin typeface="Cambria Math"/>
                                </a:rPr>
                                <m:t>𝑋</m:t>
                              </m:r>
                            </m:e>
                            <m:sub>
                              <m:r>
                                <a:rPr lang="en-US" altLang="zh-CN" sz="2200" i="1">
                                  <a:latin typeface="Cambria Math"/>
                                </a:rPr>
                                <m:t>1</m:t>
                              </m:r>
                            </m:sub>
                            <m:sup>
                              <m:r>
                                <a:rPr lang="en-US" altLang="zh-CN" sz="2200" i="1">
                                  <a:latin typeface="Cambria Math"/>
                                </a:rPr>
                                <m:t>2</m:t>
                              </m:r>
                            </m:sup>
                          </m:sSubSup>
                        </m:e>
                      </m:d>
                      <m:r>
                        <a:rPr lang="en-US" altLang="zh-CN" sz="2200" b="0" i="1" smtClean="0">
                          <a:latin typeface="Cambria Math"/>
                        </a:rPr>
                        <m:t>=3</m:t>
                      </m:r>
                    </m:oMath>
                  </m:oMathPara>
                </a14:m>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327760" y="4318456"/>
                <a:ext cx="1977336" cy="434927"/>
              </a:xfrm>
              <a:prstGeom prst="rect">
                <a:avLst/>
              </a:prstGeom>
              <a:blipFill rotWithShape="1">
                <a:blip r:embed="rId9"/>
                <a:stretch>
                  <a:fillRect b="-1389"/>
                </a:stretch>
              </a:blipFill>
            </p:spPr>
            <p:txBody>
              <a:bodyPr/>
              <a:lstStyle/>
              <a:p>
                <a:r>
                  <a:rPr lang="zh-CN" altLang="en-US">
                    <a:noFill/>
                  </a:rPr>
                  <a:t> </a:t>
                </a:r>
              </a:p>
            </p:txBody>
          </p:sp>
        </mc:Fallback>
      </mc:AlternateContent>
      <p:sp>
        <p:nvSpPr>
          <p:cNvPr id="3" name="幻灯片编号占位符 2"/>
          <p:cNvSpPr>
            <a:spLocks noGrp="1"/>
          </p:cNvSpPr>
          <p:nvPr>
            <p:ph type="sldNum" sz="quarter" idx="11"/>
          </p:nvPr>
        </p:nvSpPr>
        <p:spPr/>
        <p:txBody>
          <a:bodyPr/>
          <a:lstStyle/>
          <a:p>
            <a:pPr>
              <a:defRPr/>
            </a:pPr>
            <a:fld id="{DF2308B0-52A9-437D-9700-D7B37876F5B1}" type="slidenum">
              <a:rPr lang="zh-CN" altLang="en-US" smtClean="0"/>
              <a:pPr>
                <a:defRPr/>
              </a:pPr>
              <a:t>77</a:t>
            </a:fld>
            <a:endParaRPr lang="en-US" altLang="zh-CN" dirty="0"/>
          </a:p>
        </p:txBody>
      </p:sp>
    </p:spTree>
    <p:extLst>
      <p:ext uri="{BB962C8B-B14F-4D97-AF65-F5344CB8AC3E}">
        <p14:creationId xmlns:p14="http://schemas.microsoft.com/office/powerpoint/2010/main" val="92061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P spid="13"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54E5760-D551-467E-A066-C1C36CDB5CD0}"/>
                  </a:ext>
                </a:extLst>
              </p:cNvPr>
              <p:cNvSpPr txBox="1">
                <a:spLocks/>
              </p:cNvSpPr>
              <p:nvPr/>
            </p:nvSpPr>
            <p:spPr>
              <a:xfrm>
                <a:off x="799475" y="966906"/>
                <a:ext cx="7918356" cy="801173"/>
              </a:xfrm>
              <a:prstGeom prst="rect">
                <a:avLst/>
              </a:prstGeom>
              <a:ln w="9525" cap="rnd" cmpd="sng" algn="ctr">
                <a:noFill/>
                <a:prstDash val="solid"/>
              </a:ln>
              <a:effectLst>
                <a:glow rad="101600">
                  <a:srgbClr val="FF0000">
                    <a:alpha val="40000"/>
                  </a:srgb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vert="horz" lIns="68580" tIns="34290" rIns="68580" bIns="3429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9p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Proposition</a:t>
                </a:r>
                <a:endParaRPr lang="en-US" sz="2100" dirty="0">
                  <a:latin typeface="Times New Roman" charset="0"/>
                  <a:ea typeface="Times New Roman" charset="0"/>
                  <a:cs typeface="Times New Roman" charset="0"/>
                </a:endParaRPr>
              </a:p>
              <a:p>
                <a:pPr marL="0" indent="0" algn="just" defTabSz="685800">
                  <a:spcBef>
                    <a:spcPts val="0"/>
                  </a:spcBef>
                  <a:buClrTx/>
                  <a:buNone/>
                </a:pP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If </a:t>
                </a:r>
                <a14:m>
                  <m:oMath xmlns:m="http://schemas.openxmlformats.org/officeDocument/2006/math">
                    <m:r>
                      <a:rPr lang="en-US" altLang="zh-CN" sz="2100" i="1">
                        <a:latin typeface="Cambria Math" charset="0"/>
                        <a:ea typeface="Times New Roman" charset="0"/>
                        <a:cs typeface="Times New Roman" charset="0"/>
                      </a:rPr>
                      <m:t>𝑋</m:t>
                    </m:r>
                    <m:r>
                      <a:rPr lang="en-US" altLang="zh-CN" sz="2100" i="1">
                        <a:latin typeface="Cambria Math" charset="0"/>
                        <a:ea typeface="Times New Roman" charset="0"/>
                        <a:cs typeface="Times New Roman" charset="0"/>
                      </a:rPr>
                      <m:t>∼</m:t>
                    </m:r>
                    <m:r>
                      <a:rPr lang="en-US" altLang="zh-CN" sz="2100" i="1">
                        <a:latin typeface="Cambria Math" charset="0"/>
                        <a:ea typeface="Times New Roman" charset="0"/>
                        <a:cs typeface="Times New Roman" charset="0"/>
                      </a:rPr>
                      <m:t>𝑁</m:t>
                    </m:r>
                    <m:r>
                      <a:rPr lang="en-US" altLang="zh-CN" sz="2100" i="1">
                        <a:latin typeface="Cambria Math" charset="0"/>
                        <a:ea typeface="Times New Roman" charset="0"/>
                        <a:cs typeface="Times New Roman" charset="0"/>
                      </a:rPr>
                      <m:t>(0,1)</m:t>
                    </m:r>
                  </m:oMath>
                </a14:m>
                <a:r>
                  <a:rPr lang="en-US" altLang="zh-CN" sz="2400" dirty="0">
                    <a:latin typeface="Times New Roman" charset="0"/>
                    <a:ea typeface="Times New Roman" charset="0"/>
                    <a:cs typeface="Times New Roman" charset="0"/>
                  </a:rPr>
                  <a:t>,  then </a:t>
                </a:r>
                <a14:m>
                  <m:oMath xmlns:m="http://schemas.openxmlformats.org/officeDocument/2006/math">
                    <m:sSup>
                      <m:sSupPr>
                        <m:ctrlPr>
                          <a:rPr lang="en-US" altLang="zh-CN" sz="2400" i="1">
                            <a:latin typeface="Cambria Math" panose="02040503050406030204" pitchFamily="18" charset="0"/>
                            <a:ea typeface="Times New Roman" charset="0"/>
                            <a:cs typeface="Times New Roman" charset="0"/>
                          </a:rPr>
                        </m:ctrlPr>
                      </m:sSupPr>
                      <m:e>
                        <m:r>
                          <a:rPr lang="en-US" altLang="zh-CN" sz="2400" i="1">
                            <a:latin typeface="Cambria Math" charset="0"/>
                            <a:ea typeface="Times New Roman" charset="0"/>
                            <a:cs typeface="Times New Roman" charset="0"/>
                          </a:rPr>
                          <m:t>𝑌</m:t>
                        </m:r>
                        <m:r>
                          <a:rPr lang="en-US" altLang="zh-CN" sz="2400" i="1">
                            <a:latin typeface="Cambria Math" charset="0"/>
                            <a:ea typeface="Times New Roman" charset="0"/>
                            <a:cs typeface="Times New Roman" charset="0"/>
                          </a:rPr>
                          <m:t>=</m:t>
                        </m:r>
                        <m:r>
                          <a:rPr lang="en-US" altLang="zh-CN" sz="2400" i="1">
                            <a:latin typeface="Cambria Math" charset="0"/>
                            <a:ea typeface="Times New Roman" charset="0"/>
                            <a:cs typeface="Times New Roman" charset="0"/>
                          </a:rPr>
                          <m:t>𝑋</m:t>
                        </m:r>
                      </m:e>
                      <m:sup>
                        <m:r>
                          <a:rPr lang="en-US" altLang="zh-CN" sz="2400" i="1">
                            <a:latin typeface="Cambria Math" charset="0"/>
                            <a:ea typeface="Times New Roman" charset="0"/>
                            <a:cs typeface="Times New Roman" charset="0"/>
                          </a:rPr>
                          <m:t>2</m:t>
                        </m:r>
                      </m:sup>
                    </m:sSup>
                    <m:r>
                      <a:rPr lang="en-US" altLang="zh-CN" sz="2400" i="1">
                        <a:latin typeface="Cambria Math" charset="0"/>
                        <a:ea typeface="Times New Roman" charset="0"/>
                        <a:cs typeface="Times New Roman" charset="0"/>
                      </a:rPr>
                      <m:t>∼</m:t>
                    </m:r>
                    <m:sSup>
                      <m:sSupPr>
                        <m:ctrlPr>
                          <a:rPr lang="en-US" altLang="zh-CN" sz="2400" i="1">
                            <a:latin typeface="Cambria Math" panose="02040503050406030204" pitchFamily="18" charset="0"/>
                            <a:ea typeface="Times New Roman" charset="0"/>
                            <a:cs typeface="Times New Roman" charset="0"/>
                          </a:rPr>
                        </m:ctrlPr>
                      </m:sSupPr>
                      <m:e>
                        <m:r>
                          <a:rPr lang="en-US" altLang="zh-CN" sz="2400" i="1">
                            <a:latin typeface="Cambria Math" charset="0"/>
                            <a:ea typeface="Times New Roman" charset="0"/>
                            <a:cs typeface="Times New Roman" charset="0"/>
                          </a:rPr>
                          <m:t>𝜒</m:t>
                        </m:r>
                      </m:e>
                      <m:sup>
                        <m:r>
                          <a:rPr lang="en-US" altLang="zh-CN" sz="2400" i="1">
                            <a:latin typeface="Cambria Math" charset="0"/>
                            <a:ea typeface="Times New Roman" charset="0"/>
                            <a:cs typeface="Times New Roman" charset="0"/>
                          </a:rPr>
                          <m:t>2</m:t>
                        </m:r>
                      </m:sup>
                    </m:sSup>
                    <m:d>
                      <m:dPr>
                        <m:ctrlPr>
                          <a:rPr lang="en-US" altLang="zh-CN" sz="2400" i="1">
                            <a:latin typeface="Cambria Math" panose="02040503050406030204" pitchFamily="18" charset="0"/>
                            <a:ea typeface="Times New Roman" charset="0"/>
                            <a:cs typeface="Times New Roman" charset="0"/>
                          </a:rPr>
                        </m:ctrlPr>
                      </m:dPr>
                      <m:e>
                        <m:r>
                          <a:rPr lang="en-US" altLang="zh-CN" sz="2400" i="1">
                            <a:latin typeface="Cambria Math" charset="0"/>
                            <a:ea typeface="Times New Roman" charset="0"/>
                            <a:cs typeface="Times New Roman" charset="0"/>
                          </a:rPr>
                          <m:t>1</m:t>
                        </m:r>
                      </m:e>
                    </m:d>
                    <m:r>
                      <a:rPr lang="en-US" altLang="zh-CN" sz="2400" i="1">
                        <a:latin typeface="Cambria Math" charset="0"/>
                        <a:ea typeface="Times New Roman" charset="0"/>
                        <a:cs typeface="Times New Roman" charset="0"/>
                      </a:rPr>
                      <m:t>.</m:t>
                    </m:r>
                  </m:oMath>
                </a14:m>
                <a:endParaRPr lang="en-US" altLang="zh-CN" sz="2400" dirty="0">
                  <a:latin typeface="Times New Roman" charset="0"/>
                  <a:ea typeface="Times New Roman" charset="0"/>
                  <a:cs typeface="Times New Roman" charset="0"/>
                </a:endParaRPr>
              </a:p>
              <a:p>
                <a:pPr marL="0" indent="0" algn="just" defTabSz="685800">
                  <a:spcBef>
                    <a:spcPts val="0"/>
                  </a:spcBef>
                  <a:buClrTx/>
                  <a:buNone/>
                </a:pPr>
                <a:endParaRPr lang="en-US" altLang="zh-CN" sz="2400" dirty="0">
                  <a:solidFill>
                    <a:schemeClr val="tx1"/>
                  </a:solidFill>
                  <a:latin typeface="Times New Roman" charset="0"/>
                  <a:ea typeface="Times New Roman" charset="0"/>
                  <a:cs typeface="Times New Roman" charset="0"/>
                </a:endParaRPr>
              </a:p>
            </p:txBody>
          </p:sp>
        </mc:Choice>
        <mc:Fallback xmlns="">
          <p:sp>
            <p:nvSpPr>
              <p:cNvPr id="5" name="Content Placeholder 2">
                <a:extLst>
                  <a:ext uri="{FF2B5EF4-FFF2-40B4-BE49-F238E27FC236}">
                    <a16:creationId xmlns:a16="http://schemas.microsoft.com/office/drawing/2014/main" id="{A54E5760-D551-467E-A066-C1C36CDB5CD0}"/>
                  </a:ext>
                </a:extLst>
              </p:cNvPr>
              <p:cNvSpPr txBox="1">
                <a:spLocks noRot="1" noChangeAspect="1" noMove="1" noResize="1" noEditPoints="1" noAdjustHandles="1" noChangeArrowheads="1" noChangeShapeType="1" noTextEdit="1"/>
              </p:cNvSpPr>
              <p:nvPr/>
            </p:nvSpPr>
            <p:spPr>
              <a:xfrm>
                <a:off x="799475" y="966906"/>
                <a:ext cx="7918356" cy="801173"/>
              </a:xfrm>
              <a:prstGeom prst="rect">
                <a:avLst/>
              </a:prstGeom>
              <a:blipFill>
                <a:blip r:embed="rId2"/>
                <a:stretch>
                  <a:fillRect/>
                </a:stretch>
              </a:blipFill>
              <a:ln w="9525" cap="rnd" cmpd="sng" algn="ctr">
                <a:noFill/>
                <a:prstDash val="solid"/>
              </a:ln>
              <a:effectLst>
                <a:glow rad="101600">
                  <a:srgbClr val="FF0000">
                    <a:alpha val="40000"/>
                  </a:srgb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9475" y="1836773"/>
                <a:ext cx="7918356" cy="3914148"/>
              </a:xfrm>
              <a:prstGeom prst="rect">
                <a:avLst/>
              </a:prstGeom>
              <a:solidFill>
                <a:schemeClr val="bg1"/>
              </a:solidFill>
            </p:spPr>
            <p:txBody>
              <a:bodyPr wrap="square" rtlCol="0">
                <a:spAutoFit/>
              </a:bodyPr>
              <a:lstStyle/>
              <a:p>
                <a:r>
                  <a:rPr lang="en-US" sz="2100" dirty="0">
                    <a:latin typeface="Times New Roman" charset="0"/>
                    <a:ea typeface="Times New Roman" charset="0"/>
                    <a:cs typeface="Times New Roman" charset="0"/>
                  </a:rPr>
                  <a:t>Proof: In virtue of the the definition </a:t>
                </a:r>
                <a:r>
                  <a:rPr lang="en-US" sz="2100" dirty="0" err="1">
                    <a:latin typeface="Times New Roman" charset="0"/>
                    <a:ea typeface="Times New Roman" charset="0"/>
                    <a:cs typeface="Times New Roman" charset="0"/>
                  </a:rPr>
                  <a:t>cdf</a:t>
                </a:r>
                <a:r>
                  <a:rPr lang="en-US" sz="2100" dirty="0">
                    <a:latin typeface="Times New Roman" charset="0"/>
                    <a:ea typeface="Times New Roman" charset="0"/>
                    <a:cs typeface="Times New Roman" charset="0"/>
                  </a:rPr>
                  <a:t>, we have</a:t>
                </a:r>
              </a:p>
              <a:p>
                <a:pPr/>
                <a14:m>
                  <m:oMathPara xmlns:m="http://schemas.openxmlformats.org/officeDocument/2006/math">
                    <m:oMathParaPr>
                      <m:jc m:val="centerGroup"/>
                    </m:oMathParaPr>
                    <m:oMath xmlns:m="http://schemas.openxmlformats.org/officeDocument/2006/math">
                      <m:r>
                        <a:rPr lang="en-US" sz="2100" i="1">
                          <a:latin typeface="Cambria Math" charset="0"/>
                          <a:ea typeface="Times New Roman" charset="0"/>
                          <a:cs typeface="Times New Roman" charset="0"/>
                        </a:rPr>
                        <m:t>𝑃</m:t>
                      </m:r>
                      <m:d>
                        <m:dPr>
                          <m:ctrlPr>
                            <a:rPr lang="en-US" sz="2100" i="1">
                              <a:latin typeface="Cambria Math" panose="02040503050406030204" pitchFamily="18" charset="0"/>
                              <a:ea typeface="Times New Roman" charset="0"/>
                              <a:cs typeface="Times New Roman" charset="0"/>
                            </a:rPr>
                          </m:ctrlPr>
                        </m:dPr>
                        <m:e>
                          <m:sSup>
                            <m:sSupPr>
                              <m:ctrlPr>
                                <a:rPr lang="en-US" sz="2100" i="1">
                                  <a:latin typeface="Cambria Math" panose="02040503050406030204" pitchFamily="18" charset="0"/>
                                  <a:ea typeface="Times New Roman" charset="0"/>
                                  <a:cs typeface="Times New Roman" charset="0"/>
                                </a:rPr>
                              </m:ctrlPr>
                            </m:sSupPr>
                            <m:e>
                              <m:r>
                                <a:rPr lang="en-US" sz="2100" i="1">
                                  <a:latin typeface="Cambria Math" charset="0"/>
                                  <a:ea typeface="Times New Roman" charset="0"/>
                                  <a:cs typeface="Times New Roman" charset="0"/>
                                </a:rPr>
                                <m:t>𝑌</m:t>
                              </m:r>
                              <m:r>
                                <a:rPr lang="en-US" sz="2100" i="1">
                                  <a:latin typeface="Cambria Math" charset="0"/>
                                  <a:ea typeface="Times New Roman" charset="0"/>
                                  <a:cs typeface="Times New Roman" charset="0"/>
                                </a:rPr>
                                <m:t>=</m:t>
                              </m:r>
                              <m:r>
                                <a:rPr lang="en-US" sz="2100" i="1">
                                  <a:latin typeface="Cambria Math" charset="0"/>
                                  <a:ea typeface="Times New Roman" charset="0"/>
                                  <a:cs typeface="Times New Roman" charset="0"/>
                                </a:rPr>
                                <m:t>𝑋</m:t>
                              </m:r>
                            </m:e>
                            <m:sup>
                              <m:r>
                                <a:rPr lang="en-US" sz="2100" i="1">
                                  <a:latin typeface="Cambria Math" charset="0"/>
                                  <a:ea typeface="Times New Roman" charset="0"/>
                                  <a:cs typeface="Times New Roman" charset="0"/>
                                </a:rPr>
                                <m:t>2</m:t>
                              </m:r>
                            </m:sup>
                          </m:sSup>
                          <m:r>
                            <a:rPr lang="en-US" sz="2100" i="1">
                              <a:latin typeface="Cambria Math" charset="0"/>
                              <a:ea typeface="Times New Roman" charset="0"/>
                              <a:cs typeface="Times New Roman" charset="0"/>
                            </a:rPr>
                            <m:t>≤</m:t>
                          </m:r>
                          <m:r>
                            <a:rPr lang="en-US" sz="2100" i="1">
                              <a:latin typeface="Cambria Math" charset="0"/>
                              <a:ea typeface="Times New Roman" charset="0"/>
                              <a:cs typeface="Times New Roman" charset="0"/>
                            </a:rPr>
                            <m:t>𝑦</m:t>
                          </m:r>
                        </m:e>
                      </m:d>
                      <m:r>
                        <a:rPr lang="en-US" sz="2100" i="1">
                          <a:latin typeface="Cambria Math" charset="0"/>
                          <a:ea typeface="Times New Roman" charset="0"/>
                          <a:cs typeface="Times New Roman" charset="0"/>
                        </a:rPr>
                        <m:t>=</m:t>
                      </m:r>
                      <m:d>
                        <m:dPr>
                          <m:begChr m:val="{"/>
                          <m:endChr m:val=""/>
                          <m:ctrlPr>
                            <a:rPr lang="mr-IN" sz="2100" i="1">
                              <a:latin typeface="Cambria Math" panose="02040503050406030204" pitchFamily="18" charset="0"/>
                              <a:ea typeface="Times New Roman" charset="0"/>
                              <a:cs typeface="Times New Roman" charset="0"/>
                            </a:rPr>
                          </m:ctrlPr>
                        </m:dPr>
                        <m:e>
                          <m:eqArr>
                            <m:eqArrPr>
                              <m:ctrlPr>
                                <a:rPr lang="mr-IN" sz="2100" i="1">
                                  <a:latin typeface="Cambria Math" panose="02040503050406030204" pitchFamily="18" charset="0"/>
                                  <a:ea typeface="Times New Roman" charset="0"/>
                                  <a:cs typeface="Times New Roman" charset="0"/>
                                </a:rPr>
                              </m:ctrlPr>
                            </m:eqArrPr>
                            <m:e>
                              <m:r>
                                <a:rPr lang="en-US" sz="2100" i="1">
                                  <a:latin typeface="Cambria Math" charset="0"/>
                                  <a:ea typeface="Times New Roman" charset="0"/>
                                  <a:cs typeface="Times New Roman" charset="0"/>
                                </a:rPr>
                                <m:t>𝑃</m:t>
                              </m:r>
                              <m:d>
                                <m:dPr>
                                  <m:ctrlPr>
                                    <a:rPr lang="en-US" sz="2100" i="1">
                                      <a:latin typeface="Cambria Math" panose="02040503050406030204" pitchFamily="18" charset="0"/>
                                      <a:ea typeface="Times New Roman" charset="0"/>
                                      <a:cs typeface="Times New Roman" charset="0"/>
                                    </a:rPr>
                                  </m:ctrlPr>
                                </m:dPr>
                                <m:e>
                                  <m:r>
                                    <a:rPr lang="en-US" sz="2100" i="1">
                                      <a:latin typeface="Cambria Math" charset="0"/>
                                      <a:ea typeface="Times New Roman" charset="0"/>
                                      <a:cs typeface="Times New Roman" charset="0"/>
                                    </a:rPr>
                                    <m:t>−</m:t>
                                  </m:r>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𝑦</m:t>
                                      </m:r>
                                    </m:e>
                                  </m:rad>
                                  <m:r>
                                    <a:rPr lang="en-US" sz="2100" i="1">
                                      <a:latin typeface="Cambria Math" charset="0"/>
                                      <a:ea typeface="Times New Roman" charset="0"/>
                                      <a:cs typeface="Times New Roman" charset="0"/>
                                    </a:rPr>
                                    <m:t>≤</m:t>
                                  </m:r>
                                  <m:r>
                                    <a:rPr lang="en-US" sz="2100" i="1">
                                      <a:latin typeface="Cambria Math" charset="0"/>
                                      <a:ea typeface="Times New Roman" charset="0"/>
                                      <a:cs typeface="Times New Roman" charset="0"/>
                                    </a:rPr>
                                    <m:t>𝑋</m:t>
                                  </m:r>
                                  <m:r>
                                    <a:rPr lang="en-US" sz="2100" i="1">
                                      <a:latin typeface="Cambria Math" charset="0"/>
                                      <a:ea typeface="Times New Roman" charset="0"/>
                                      <a:cs typeface="Times New Roman" charset="0"/>
                                    </a:rPr>
                                    <m:t>≤</m:t>
                                  </m:r>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𝑦</m:t>
                                      </m:r>
                                    </m:e>
                                  </m:rad>
                                </m:e>
                              </m:d>
                              <m:r>
                                <a:rPr lang="en-US" sz="2100" i="1">
                                  <a:latin typeface="Cambria Math" charset="0"/>
                                  <a:ea typeface="Times New Roman" charset="0"/>
                                  <a:cs typeface="Times New Roman" charset="0"/>
                                </a:rPr>
                                <m:t>,    </m:t>
                              </m:r>
                              <m:r>
                                <a:rPr lang="en-US" sz="2100" i="1">
                                  <a:latin typeface="Cambria Math" charset="0"/>
                                  <a:ea typeface="Times New Roman" charset="0"/>
                                  <a:cs typeface="Times New Roman" charset="0"/>
                                </a:rPr>
                                <m:t>𝑦</m:t>
                              </m:r>
                              <m:r>
                                <a:rPr lang="en-US" sz="2100" i="1">
                                  <a:latin typeface="Cambria Math" charset="0"/>
                                  <a:ea typeface="Times New Roman" charset="0"/>
                                  <a:cs typeface="Times New Roman" charset="0"/>
                                </a:rPr>
                                <m:t>&gt;0</m:t>
                              </m:r>
                            </m:e>
                            <m:e>
                              <m:r>
                                <a:rPr lang="en-US" sz="2100" i="1">
                                  <a:latin typeface="Cambria Math" charset="0"/>
                                  <a:ea typeface="Times New Roman" charset="0"/>
                                  <a:cs typeface="Times New Roman" charset="0"/>
                                </a:rPr>
                                <m:t>0 ,                                     </m:t>
                              </m:r>
                              <m:r>
                                <a:rPr lang="en-US" sz="2100" i="1">
                                  <a:latin typeface="Cambria Math" charset="0"/>
                                  <a:ea typeface="Times New Roman" charset="0"/>
                                  <a:cs typeface="Times New Roman" charset="0"/>
                                </a:rPr>
                                <m:t>𝑦</m:t>
                              </m:r>
                              <m:r>
                                <a:rPr lang="en-US" sz="2100" i="1">
                                  <a:latin typeface="Cambria Math" charset="0"/>
                                  <a:ea typeface="Times New Roman" charset="0"/>
                                  <a:cs typeface="Times New Roman" charset="0"/>
                                </a:rPr>
                                <m:t>≤0</m:t>
                              </m:r>
                            </m:e>
                          </m:eqArr>
                        </m:e>
                      </m:d>
                    </m:oMath>
                  </m:oMathPara>
                </a14:m>
                <a:endParaRPr lang="en-US" sz="2100" dirty="0">
                  <a:latin typeface="Times New Roman" charset="0"/>
                  <a:ea typeface="Times New Roman" charset="0"/>
                  <a:cs typeface="Times New Roman" charset="0"/>
                </a:endParaRPr>
              </a:p>
              <a:p>
                <a:r>
                  <a:rPr lang="en-US" sz="2100" dirty="0">
                    <a:latin typeface="Times New Roman" charset="0"/>
                    <a:ea typeface="Times New Roman" charset="0"/>
                    <a:cs typeface="Times New Roman" charset="0"/>
                  </a:rPr>
                  <a:t>Then    </a:t>
                </a:r>
                <a14:m>
                  <m:oMath xmlns:m="http://schemas.openxmlformats.org/officeDocument/2006/math">
                    <m:r>
                      <a:rPr lang="en-US" sz="2100" i="1">
                        <a:latin typeface="Cambria Math" charset="0"/>
                        <a:ea typeface="Times New Roman" charset="0"/>
                        <a:cs typeface="Times New Roman" charset="0"/>
                      </a:rPr>
                      <m:t>𝑃</m:t>
                    </m:r>
                    <m:d>
                      <m:dPr>
                        <m:ctrlPr>
                          <a:rPr lang="en-US" sz="2100" i="1">
                            <a:latin typeface="Cambria Math" panose="02040503050406030204" pitchFamily="18" charset="0"/>
                            <a:ea typeface="Times New Roman" charset="0"/>
                            <a:cs typeface="Times New Roman" charset="0"/>
                          </a:rPr>
                        </m:ctrlPr>
                      </m:dPr>
                      <m:e>
                        <m:r>
                          <a:rPr lang="en-US" sz="2100" i="1">
                            <a:latin typeface="Cambria Math" charset="0"/>
                            <a:ea typeface="Times New Roman" charset="0"/>
                            <a:cs typeface="Times New Roman" charset="0"/>
                          </a:rPr>
                          <m:t>−</m:t>
                        </m:r>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𝑦</m:t>
                            </m:r>
                          </m:e>
                        </m:rad>
                        <m:r>
                          <a:rPr lang="en-US" sz="2100" i="1">
                            <a:latin typeface="Cambria Math" charset="0"/>
                            <a:ea typeface="Times New Roman" charset="0"/>
                            <a:cs typeface="Times New Roman" charset="0"/>
                          </a:rPr>
                          <m:t>≤</m:t>
                        </m:r>
                        <m:r>
                          <a:rPr lang="en-US" sz="2100" i="1">
                            <a:latin typeface="Cambria Math" charset="0"/>
                            <a:ea typeface="Times New Roman" charset="0"/>
                            <a:cs typeface="Times New Roman" charset="0"/>
                          </a:rPr>
                          <m:t>𝑋</m:t>
                        </m:r>
                        <m:r>
                          <a:rPr lang="en-US" sz="2100" i="1">
                            <a:latin typeface="Cambria Math" charset="0"/>
                            <a:ea typeface="Times New Roman" charset="0"/>
                            <a:cs typeface="Times New Roman" charset="0"/>
                          </a:rPr>
                          <m:t>≤</m:t>
                        </m:r>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𝑦</m:t>
                            </m:r>
                          </m:e>
                        </m:rad>
                      </m:e>
                    </m:d>
                    <m:r>
                      <a:rPr lang="en-US" sz="2100" i="1">
                        <a:latin typeface="Cambria Math" charset="0"/>
                        <a:ea typeface="Times New Roman" charset="0"/>
                        <a:cs typeface="Times New Roman" charset="0"/>
                      </a:rPr>
                      <m:t>=</m:t>
                    </m:r>
                    <m:nary>
                      <m:naryPr>
                        <m:ctrlPr>
                          <a:rPr lang="en-US" sz="2100" i="1">
                            <a:latin typeface="Cambria Math" panose="02040503050406030204" pitchFamily="18" charset="0"/>
                            <a:ea typeface="Times New Roman" charset="0"/>
                            <a:cs typeface="Times New Roman" charset="0"/>
                          </a:rPr>
                        </m:ctrlPr>
                      </m:naryPr>
                      <m:sub>
                        <m:r>
                          <m:rPr>
                            <m:brk m:alnAt="23"/>
                          </m:rPr>
                          <a:rPr lang="en-US" sz="2100" i="1">
                            <a:latin typeface="Cambria Math" charset="0"/>
                            <a:ea typeface="Times New Roman" charset="0"/>
                            <a:cs typeface="Times New Roman" charset="0"/>
                          </a:rPr>
                          <m:t>−</m:t>
                        </m:r>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𝑦</m:t>
                            </m:r>
                          </m:e>
                        </m:rad>
                      </m:sub>
                      <m:sup>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𝑦</m:t>
                            </m:r>
                          </m:e>
                        </m:rad>
                      </m:sup>
                      <m:e>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1</m:t>
                            </m:r>
                          </m:num>
                          <m:den>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2</m:t>
                                </m:r>
                                <m:r>
                                  <a:rPr lang="en-US" sz="2100" i="1">
                                    <a:latin typeface="Cambria Math" charset="0"/>
                                    <a:ea typeface="Times New Roman" charset="0"/>
                                    <a:cs typeface="Times New Roman" charset="0"/>
                                  </a:rPr>
                                  <m:t>𝜋</m:t>
                                </m:r>
                              </m:e>
                            </m:rad>
                          </m:den>
                        </m:f>
                        <m:r>
                          <m:rPr>
                            <m:sty m:val="p"/>
                          </m:rPr>
                          <a:rPr lang="en-US" sz="2100" i="1">
                            <a:latin typeface="Cambria Math" charset="0"/>
                            <a:ea typeface="Times New Roman" charset="0"/>
                            <a:cs typeface="Times New Roman" charset="0"/>
                          </a:rPr>
                          <m:t>exp</m:t>
                        </m:r>
                        <m:d>
                          <m:dPr>
                            <m:ctrlPr>
                              <a:rPr lang="en-US" sz="2100" i="1">
                                <a:latin typeface="Cambria Math" panose="02040503050406030204" pitchFamily="18" charset="0"/>
                                <a:ea typeface="Times New Roman" charset="0"/>
                                <a:cs typeface="Times New Roman" charset="0"/>
                              </a:rPr>
                            </m:ctrlPr>
                          </m:dPr>
                          <m:e>
                            <m:r>
                              <a:rPr lang="en-US" sz="2100" i="1">
                                <a:latin typeface="Cambria Math" charset="0"/>
                                <a:ea typeface="Times New Roman" charset="0"/>
                                <a:cs typeface="Times New Roman" charset="0"/>
                              </a:rPr>
                              <m:t>−</m:t>
                            </m:r>
                            <m:f>
                              <m:fPr>
                                <m:ctrlPr>
                                  <a:rPr lang="en-US" sz="2100" i="1">
                                    <a:latin typeface="Cambria Math" panose="02040503050406030204" pitchFamily="18" charset="0"/>
                                    <a:ea typeface="Times New Roman" charset="0"/>
                                    <a:cs typeface="Times New Roman" charset="0"/>
                                  </a:rPr>
                                </m:ctrlPr>
                              </m:fPr>
                              <m:num>
                                <m:sSup>
                                  <m:sSupPr>
                                    <m:ctrlPr>
                                      <a:rPr lang="en-US" sz="2100" i="1">
                                        <a:latin typeface="Cambria Math" panose="02040503050406030204" pitchFamily="18" charset="0"/>
                                        <a:ea typeface="Times New Roman" charset="0"/>
                                        <a:cs typeface="Times New Roman" charset="0"/>
                                      </a:rPr>
                                    </m:ctrlPr>
                                  </m:sSupPr>
                                  <m:e>
                                    <m:r>
                                      <a:rPr lang="en-US" sz="2100" i="1">
                                        <a:latin typeface="Cambria Math" charset="0"/>
                                        <a:ea typeface="Times New Roman" charset="0"/>
                                        <a:cs typeface="Times New Roman" charset="0"/>
                                      </a:rPr>
                                      <m:t>𝑥</m:t>
                                    </m:r>
                                  </m:e>
                                  <m:sup>
                                    <m:r>
                                      <a:rPr lang="en-US" sz="2100" i="1">
                                        <a:latin typeface="Cambria Math" charset="0"/>
                                        <a:ea typeface="Times New Roman" charset="0"/>
                                        <a:cs typeface="Times New Roman" charset="0"/>
                                      </a:rPr>
                                      <m:t>2</m:t>
                                    </m:r>
                                  </m:sup>
                                </m:sSup>
                              </m:num>
                              <m:den>
                                <m:r>
                                  <a:rPr lang="en-US" sz="2100" i="1">
                                    <a:latin typeface="Cambria Math" charset="0"/>
                                    <a:ea typeface="Times New Roman" charset="0"/>
                                    <a:cs typeface="Times New Roman" charset="0"/>
                                  </a:rPr>
                                  <m:t>2</m:t>
                                </m:r>
                              </m:den>
                            </m:f>
                          </m:e>
                        </m:d>
                        <m:r>
                          <a:rPr lang="en-US" sz="2100" i="1">
                            <a:latin typeface="Cambria Math" charset="0"/>
                            <a:ea typeface="Times New Roman" charset="0"/>
                            <a:cs typeface="Times New Roman" charset="0"/>
                          </a:rPr>
                          <m:t>𝑑𝑥</m:t>
                        </m:r>
                      </m:e>
                    </m:nary>
                  </m:oMath>
                </a14:m>
                <a:endParaRPr lang="en-US" sz="2100"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r>
                        <a:rPr lang="en-US" sz="2100" i="1">
                          <a:latin typeface="Cambria Math" charset="0"/>
                          <a:ea typeface="Times New Roman" charset="0"/>
                          <a:cs typeface="Times New Roman" charset="0"/>
                        </a:rPr>
                        <m:t>=</m:t>
                      </m:r>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2</m:t>
                          </m:r>
                        </m:num>
                        <m:den>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2</m:t>
                              </m:r>
                              <m:r>
                                <a:rPr lang="en-US" sz="2100" i="1">
                                  <a:latin typeface="Cambria Math" charset="0"/>
                                  <a:ea typeface="Times New Roman" charset="0"/>
                                  <a:cs typeface="Times New Roman" charset="0"/>
                                </a:rPr>
                                <m:t>𝜋</m:t>
                              </m:r>
                            </m:e>
                          </m:rad>
                        </m:den>
                      </m:f>
                      <m:nary>
                        <m:naryPr>
                          <m:ctrlPr>
                            <a:rPr lang="en-US" sz="2100" i="1">
                              <a:latin typeface="Cambria Math" panose="02040503050406030204" pitchFamily="18" charset="0"/>
                              <a:ea typeface="Times New Roman" charset="0"/>
                              <a:cs typeface="Times New Roman" charset="0"/>
                            </a:rPr>
                          </m:ctrlPr>
                        </m:naryPr>
                        <m:sub>
                          <m:r>
                            <a:rPr lang="en-US" sz="2100" i="1">
                              <a:latin typeface="Cambria Math" charset="0"/>
                              <a:ea typeface="Times New Roman" charset="0"/>
                              <a:cs typeface="Times New Roman" charset="0"/>
                            </a:rPr>
                            <m:t>0</m:t>
                          </m:r>
                        </m:sub>
                        <m:sup>
                          <m:r>
                            <a:rPr lang="en-US" sz="2100" i="1">
                              <a:latin typeface="Cambria Math" charset="0"/>
                              <a:ea typeface="Times New Roman" charset="0"/>
                              <a:cs typeface="Times New Roman" charset="0"/>
                            </a:rPr>
                            <m:t>𝑦</m:t>
                          </m:r>
                        </m:sup>
                        <m:e>
                          <m:f>
                            <m:fPr>
                              <m:ctrlPr>
                                <a:rPr lang="en-US" sz="2100" i="1">
                                  <a:latin typeface="Cambria Math" panose="02040503050406030204" pitchFamily="18" charset="0"/>
                                  <a:ea typeface="Times New Roman" charset="0"/>
                                  <a:cs typeface="Times New Roman" charset="0"/>
                                </a:rPr>
                              </m:ctrlPr>
                            </m:fPr>
                            <m:num>
                              <m:sSup>
                                <m:sSupPr>
                                  <m:ctrlPr>
                                    <a:rPr lang="en-US" sz="2100" i="1">
                                      <a:latin typeface="Cambria Math" panose="02040503050406030204" pitchFamily="18" charset="0"/>
                                      <a:ea typeface="Times New Roman" charset="0"/>
                                      <a:cs typeface="Times New Roman" charset="0"/>
                                    </a:rPr>
                                  </m:ctrlPr>
                                </m:sSupPr>
                                <m:e>
                                  <m:r>
                                    <a:rPr lang="en-US" sz="2100" i="1">
                                      <a:latin typeface="Cambria Math" charset="0"/>
                                      <a:ea typeface="Times New Roman" charset="0"/>
                                      <a:cs typeface="Times New Roman" charset="0"/>
                                    </a:rPr>
                                    <m:t>𝑒</m:t>
                                  </m:r>
                                </m:e>
                                <m:sup>
                                  <m:r>
                                    <a:rPr lang="en-US" sz="2100" i="1">
                                      <a:latin typeface="Cambria Math" charset="0"/>
                                      <a:ea typeface="Times New Roman" charset="0"/>
                                      <a:cs typeface="Times New Roman" charset="0"/>
                                    </a:rPr>
                                    <m:t>−</m:t>
                                  </m:r>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𝑥</m:t>
                                      </m:r>
                                    </m:num>
                                    <m:den>
                                      <m:r>
                                        <a:rPr lang="en-US" sz="2100" i="1">
                                          <a:latin typeface="Cambria Math" charset="0"/>
                                          <a:ea typeface="Times New Roman" charset="0"/>
                                          <a:cs typeface="Times New Roman" charset="0"/>
                                        </a:rPr>
                                        <m:t>2</m:t>
                                      </m:r>
                                    </m:den>
                                  </m:f>
                                </m:sup>
                              </m:sSup>
                            </m:num>
                            <m:den>
                              <m:r>
                                <a:rPr lang="en-US" sz="2100" i="1">
                                  <a:latin typeface="Cambria Math" charset="0"/>
                                  <a:ea typeface="Times New Roman" charset="0"/>
                                  <a:cs typeface="Times New Roman" charset="0"/>
                                </a:rPr>
                                <m:t>2</m:t>
                              </m:r>
                              <m:rad>
                                <m:radPr>
                                  <m:degHide m:val="on"/>
                                  <m:ctrlPr>
                                    <a:rPr lang="en-US" sz="2100" i="1">
                                      <a:latin typeface="Cambria Math" panose="02040503050406030204" pitchFamily="18" charset="0"/>
                                      <a:ea typeface="Times New Roman" charset="0"/>
                                      <a:cs typeface="Times New Roman" charset="0"/>
                                    </a:rPr>
                                  </m:ctrlPr>
                                </m:radPr>
                                <m:deg/>
                                <m:e>
                                  <m:r>
                                    <a:rPr lang="en-US" sz="2100" i="1">
                                      <a:latin typeface="Cambria Math" charset="0"/>
                                      <a:ea typeface="Times New Roman" charset="0"/>
                                      <a:cs typeface="Times New Roman" charset="0"/>
                                    </a:rPr>
                                    <m:t>𝑥</m:t>
                                  </m:r>
                                </m:e>
                              </m:rad>
                            </m:den>
                          </m:f>
                          <m:r>
                            <a:rPr lang="en-US" sz="2100" i="1">
                              <a:latin typeface="Cambria Math" charset="0"/>
                              <a:ea typeface="Times New Roman" charset="0"/>
                              <a:cs typeface="Times New Roman" charset="0"/>
                            </a:rPr>
                            <m:t>𝑑𝑥</m:t>
                          </m:r>
                        </m:e>
                      </m:nary>
                    </m:oMath>
                  </m:oMathPara>
                </a14:m>
                <a:endParaRPr lang="en-US" sz="2100"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r>
                        <a:rPr lang="en-US" sz="2100" i="1">
                          <a:latin typeface="Cambria Math" charset="0"/>
                          <a:ea typeface="Times New Roman" charset="0"/>
                          <a:cs typeface="Times New Roman" charset="0"/>
                        </a:rPr>
                        <m:t>                               =</m:t>
                      </m:r>
                      <m:nary>
                        <m:naryPr>
                          <m:ctrlPr>
                            <a:rPr lang="en-US" sz="2100" i="1">
                              <a:latin typeface="Cambria Math" panose="02040503050406030204" pitchFamily="18" charset="0"/>
                              <a:ea typeface="Times New Roman" charset="0"/>
                              <a:cs typeface="Times New Roman" charset="0"/>
                            </a:rPr>
                          </m:ctrlPr>
                        </m:naryPr>
                        <m:sub>
                          <m:r>
                            <a:rPr lang="en-US" sz="2100" i="1">
                              <a:latin typeface="Cambria Math" charset="0"/>
                              <a:ea typeface="Times New Roman" charset="0"/>
                              <a:cs typeface="Times New Roman" charset="0"/>
                            </a:rPr>
                            <m:t>0</m:t>
                          </m:r>
                        </m:sub>
                        <m:sup>
                          <m:r>
                            <a:rPr lang="en-US" sz="2100" i="1">
                              <a:latin typeface="Cambria Math" charset="0"/>
                              <a:ea typeface="Times New Roman" charset="0"/>
                              <a:cs typeface="Times New Roman" charset="0"/>
                            </a:rPr>
                            <m:t>𝑦</m:t>
                          </m:r>
                        </m:sup>
                        <m:e>
                          <m:f>
                            <m:fPr>
                              <m:ctrlPr>
                                <a:rPr lang="en-US" sz="2100" i="1">
                                  <a:latin typeface="Cambria Math" panose="02040503050406030204" pitchFamily="18" charset="0"/>
                                  <a:ea typeface="Times New Roman" charset="0"/>
                                  <a:cs typeface="Times New Roman" charset="0"/>
                                </a:rPr>
                              </m:ctrlPr>
                            </m:fPr>
                            <m:num>
                              <m:sSup>
                                <m:sSupPr>
                                  <m:ctrlPr>
                                    <a:rPr lang="en-US" sz="2100" i="1">
                                      <a:latin typeface="Cambria Math" panose="02040503050406030204" pitchFamily="18" charset="0"/>
                                      <a:ea typeface="Times New Roman" charset="0"/>
                                      <a:cs typeface="Times New Roman" charset="0"/>
                                    </a:rPr>
                                  </m:ctrlPr>
                                </m:sSupPr>
                                <m:e>
                                  <m:r>
                                    <a:rPr lang="en-US" sz="2100" i="1">
                                      <a:latin typeface="Cambria Math" charset="0"/>
                                      <a:ea typeface="Times New Roman" charset="0"/>
                                      <a:cs typeface="Times New Roman" charset="0"/>
                                    </a:rPr>
                                    <m:t>𝑒</m:t>
                                  </m:r>
                                </m:e>
                                <m:sup>
                                  <m:r>
                                    <a:rPr lang="en-US" sz="2100" i="1">
                                      <a:latin typeface="Cambria Math" charset="0"/>
                                      <a:ea typeface="Times New Roman" charset="0"/>
                                      <a:cs typeface="Times New Roman" charset="0"/>
                                    </a:rPr>
                                    <m:t>−</m:t>
                                  </m:r>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𝑥</m:t>
                                      </m:r>
                                    </m:num>
                                    <m:den>
                                      <m:r>
                                        <a:rPr lang="en-US" sz="2100" i="1">
                                          <a:latin typeface="Cambria Math" charset="0"/>
                                          <a:ea typeface="Times New Roman" charset="0"/>
                                          <a:cs typeface="Times New Roman" charset="0"/>
                                        </a:rPr>
                                        <m:t>2</m:t>
                                      </m:r>
                                    </m:den>
                                  </m:f>
                                </m:sup>
                              </m:sSup>
                              <m:sSup>
                                <m:sSupPr>
                                  <m:ctrlPr>
                                    <a:rPr lang="en-US" sz="2100" i="1">
                                      <a:latin typeface="Cambria Math" panose="02040503050406030204" pitchFamily="18" charset="0"/>
                                      <a:ea typeface="Times New Roman" charset="0"/>
                                      <a:cs typeface="Times New Roman" charset="0"/>
                                    </a:rPr>
                                  </m:ctrlPr>
                                </m:sSupPr>
                                <m:e>
                                  <m:r>
                                    <a:rPr lang="en-US" sz="2100" i="1">
                                      <a:latin typeface="Cambria Math" charset="0"/>
                                      <a:ea typeface="Times New Roman" charset="0"/>
                                      <a:cs typeface="Times New Roman" charset="0"/>
                                    </a:rPr>
                                    <m:t>𝑥</m:t>
                                  </m:r>
                                </m:e>
                                <m:sup>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1</m:t>
                                      </m:r>
                                    </m:num>
                                    <m:den>
                                      <m:r>
                                        <a:rPr lang="en-US" sz="2100" i="1">
                                          <a:latin typeface="Cambria Math" charset="0"/>
                                          <a:ea typeface="Times New Roman" charset="0"/>
                                          <a:cs typeface="Times New Roman" charset="0"/>
                                        </a:rPr>
                                        <m:t>2</m:t>
                                      </m:r>
                                    </m:den>
                                  </m:f>
                                  <m:r>
                                    <a:rPr lang="en-US" sz="2100" i="1">
                                      <a:latin typeface="Cambria Math" charset="0"/>
                                      <a:ea typeface="Times New Roman" charset="0"/>
                                      <a:cs typeface="Times New Roman" charset="0"/>
                                    </a:rPr>
                                    <m:t> −1</m:t>
                                  </m:r>
                                </m:sup>
                              </m:sSup>
                            </m:num>
                            <m:den>
                              <m:sSup>
                                <m:sSupPr>
                                  <m:ctrlPr>
                                    <a:rPr lang="en-US" sz="2100" i="1">
                                      <a:latin typeface="Cambria Math" panose="02040503050406030204" pitchFamily="18" charset="0"/>
                                      <a:ea typeface="Times New Roman" charset="0"/>
                                      <a:cs typeface="Times New Roman" charset="0"/>
                                    </a:rPr>
                                  </m:ctrlPr>
                                </m:sSupPr>
                                <m:e>
                                  <m:r>
                                    <a:rPr lang="en-US" sz="2100" i="1">
                                      <a:latin typeface="Cambria Math" charset="0"/>
                                      <a:ea typeface="Times New Roman" charset="0"/>
                                      <a:cs typeface="Times New Roman" charset="0"/>
                                    </a:rPr>
                                    <m:t>2</m:t>
                                  </m:r>
                                </m:e>
                                <m:sup>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1</m:t>
                                      </m:r>
                                    </m:num>
                                    <m:den>
                                      <m:r>
                                        <a:rPr lang="en-US" sz="2100" i="1">
                                          <a:latin typeface="Cambria Math" charset="0"/>
                                          <a:ea typeface="Times New Roman" charset="0"/>
                                          <a:cs typeface="Times New Roman" charset="0"/>
                                        </a:rPr>
                                        <m:t>2</m:t>
                                      </m:r>
                                    </m:den>
                                  </m:f>
                                </m:sup>
                              </m:sSup>
                              <m:r>
                                <m:rPr>
                                  <m:sty m:val="p"/>
                                </m:rPr>
                                <a:rPr lang="en-US" sz="2100">
                                  <a:latin typeface="Cambria Math" charset="0"/>
                                  <a:ea typeface="Times New Roman" charset="0"/>
                                  <a:cs typeface="Times New Roman" charset="0"/>
                                </a:rPr>
                                <m:t>Γ</m:t>
                              </m:r>
                              <m:r>
                                <a:rPr lang="en-US" sz="2100" i="1">
                                  <a:latin typeface="Cambria Math" charset="0"/>
                                  <a:ea typeface="Times New Roman" charset="0"/>
                                  <a:cs typeface="Times New Roman" charset="0"/>
                                </a:rPr>
                                <m:t>(</m:t>
                              </m:r>
                              <m:f>
                                <m:fPr>
                                  <m:ctrlPr>
                                    <a:rPr lang="en-US" sz="2100" i="1">
                                      <a:latin typeface="Cambria Math" panose="02040503050406030204" pitchFamily="18" charset="0"/>
                                      <a:ea typeface="Times New Roman" charset="0"/>
                                      <a:cs typeface="Times New Roman" charset="0"/>
                                    </a:rPr>
                                  </m:ctrlPr>
                                </m:fPr>
                                <m:num>
                                  <m:r>
                                    <a:rPr lang="en-US" sz="2100" i="1">
                                      <a:latin typeface="Cambria Math" charset="0"/>
                                      <a:ea typeface="Times New Roman" charset="0"/>
                                      <a:cs typeface="Times New Roman" charset="0"/>
                                    </a:rPr>
                                    <m:t>1</m:t>
                                  </m:r>
                                </m:num>
                                <m:den>
                                  <m:r>
                                    <a:rPr lang="en-US" sz="2100" i="1">
                                      <a:latin typeface="Cambria Math" charset="0"/>
                                      <a:ea typeface="Times New Roman" charset="0"/>
                                      <a:cs typeface="Times New Roman" charset="0"/>
                                    </a:rPr>
                                    <m:t>2</m:t>
                                  </m:r>
                                </m:den>
                              </m:f>
                              <m:r>
                                <a:rPr lang="en-US" sz="2100" i="1">
                                  <a:latin typeface="Cambria Math" charset="0"/>
                                  <a:ea typeface="Times New Roman" charset="0"/>
                                  <a:cs typeface="Times New Roman" charset="0"/>
                                </a:rPr>
                                <m:t>) </m:t>
                              </m:r>
                            </m:den>
                          </m:f>
                          <m:r>
                            <a:rPr lang="en-US" sz="2100" i="1">
                              <a:latin typeface="Cambria Math" charset="0"/>
                              <a:ea typeface="Times New Roman" charset="0"/>
                              <a:cs typeface="Times New Roman" charset="0"/>
                            </a:rPr>
                            <m:t>𝑑𝑥</m:t>
                          </m:r>
                          <m:r>
                            <a:rPr lang="en-US" sz="2100" i="1">
                              <a:latin typeface="Cambria Math" charset="0"/>
                              <a:ea typeface="Times New Roman" charset="0"/>
                              <a:cs typeface="Times New Roman" charset="0"/>
                            </a:rPr>
                            <m:t>=</m:t>
                          </m:r>
                        </m:e>
                      </m:nary>
                      <m:nary>
                        <m:naryPr>
                          <m:ctrlPr>
                            <a:rPr lang="en-US" sz="2100" i="1">
                              <a:latin typeface="Cambria Math" panose="02040503050406030204" pitchFamily="18" charset="0"/>
                              <a:ea typeface="Times New Roman" charset="0"/>
                              <a:cs typeface="Times New Roman" charset="0"/>
                            </a:rPr>
                          </m:ctrlPr>
                        </m:naryPr>
                        <m:sub>
                          <m:r>
                            <a:rPr lang="en-US" sz="2100" i="1">
                              <a:latin typeface="Cambria Math" charset="0"/>
                              <a:ea typeface="Times New Roman" charset="0"/>
                              <a:cs typeface="Times New Roman" charset="0"/>
                            </a:rPr>
                            <m:t>0</m:t>
                          </m:r>
                        </m:sub>
                        <m:sup>
                          <m:r>
                            <a:rPr lang="en-US" sz="2100" i="1">
                              <a:latin typeface="Cambria Math" charset="0"/>
                              <a:ea typeface="Times New Roman" charset="0"/>
                              <a:cs typeface="Times New Roman" charset="0"/>
                            </a:rPr>
                            <m:t>𝑦</m:t>
                          </m:r>
                        </m:sup>
                        <m:e>
                          <m:r>
                            <a:rPr lang="en-US" sz="2100" i="1">
                              <a:latin typeface="Cambria Math" charset="0"/>
                              <a:ea typeface="Times New Roman" charset="0"/>
                              <a:cs typeface="Times New Roman" charset="0"/>
                            </a:rPr>
                            <m:t>𝑓</m:t>
                          </m:r>
                          <m:d>
                            <m:dPr>
                              <m:ctrlPr>
                                <a:rPr lang="en-US" sz="2100" i="1">
                                  <a:latin typeface="Cambria Math" panose="02040503050406030204" pitchFamily="18" charset="0"/>
                                  <a:ea typeface="Times New Roman" charset="0"/>
                                  <a:cs typeface="Times New Roman" charset="0"/>
                                </a:rPr>
                              </m:ctrlPr>
                            </m:dPr>
                            <m:e>
                              <m:r>
                                <a:rPr lang="en-US" sz="2100" i="1">
                                  <a:latin typeface="Cambria Math" charset="0"/>
                                  <a:ea typeface="Times New Roman" charset="0"/>
                                  <a:cs typeface="Times New Roman" charset="0"/>
                                </a:rPr>
                                <m:t>𝑥</m:t>
                              </m:r>
                              <m:r>
                                <a:rPr lang="en-US" sz="2100" i="1">
                                  <a:latin typeface="Cambria Math" charset="0"/>
                                  <a:ea typeface="Times New Roman" charset="0"/>
                                  <a:cs typeface="Times New Roman" charset="0"/>
                                </a:rPr>
                                <m:t>;1</m:t>
                              </m:r>
                            </m:e>
                          </m:d>
                          <m:r>
                            <a:rPr lang="en-US" sz="2100" i="1">
                              <a:latin typeface="Cambria Math" charset="0"/>
                              <a:ea typeface="Times New Roman" charset="0"/>
                              <a:cs typeface="Times New Roman" charset="0"/>
                            </a:rPr>
                            <m:t>𝑑𝑥</m:t>
                          </m:r>
                          <m:r>
                            <a:rPr lang="en-US" sz="2100" i="1">
                              <a:latin typeface="Cambria Math" charset="0"/>
                              <a:ea typeface="Times New Roman" charset="0"/>
                              <a:cs typeface="Times New Roman" charset="0"/>
                            </a:rPr>
                            <m:t>.</m:t>
                          </m:r>
                        </m:e>
                      </m:nary>
                    </m:oMath>
                  </m:oMathPara>
                </a14:m>
                <a:endParaRPr lang="en-US" sz="2100" dirty="0">
                  <a:latin typeface="Times New Roman" charset="0"/>
                  <a:ea typeface="Times New Roman" charset="0"/>
                  <a:cs typeface="Times New Roman" charset="0"/>
                </a:endParaRPr>
              </a:p>
              <a:p>
                <a:r>
                  <a:rPr lang="en-US" sz="2100" dirty="0">
                    <a:latin typeface="Times New Roman" charset="0"/>
                    <a:ea typeface="Times New Roman" charset="0"/>
                    <a:cs typeface="Times New Roman" charset="0"/>
                  </a:rPr>
                  <a:t>which completes the proof.</a:t>
                </a:r>
              </a:p>
            </p:txBody>
          </p:sp>
        </mc:Choice>
        <mc:Fallback xmlns="">
          <p:sp>
            <p:nvSpPr>
              <p:cNvPr id="6" name="TextBox 5"/>
              <p:cNvSpPr txBox="1">
                <a:spLocks noRot="1" noChangeAspect="1" noMove="1" noResize="1" noEditPoints="1" noAdjustHandles="1" noChangeArrowheads="1" noChangeShapeType="1" noTextEdit="1"/>
              </p:cNvSpPr>
              <p:nvPr/>
            </p:nvSpPr>
            <p:spPr>
              <a:xfrm>
                <a:off x="799475" y="1836773"/>
                <a:ext cx="7918356" cy="3914148"/>
              </a:xfrm>
              <a:prstGeom prst="rect">
                <a:avLst/>
              </a:prstGeom>
              <a:blipFill>
                <a:blip r:embed="rId3"/>
                <a:stretch>
                  <a:fillRect l="-924" t="-935" b="-233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5A5916E-79FA-4B0D-B894-E34AB5D587C5}"/>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094983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1076983" y="2104018"/>
                <a:ext cx="7707086" cy="3789576"/>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A random variable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 said to have a </a:t>
                </a:r>
                <a:r>
                  <a:rPr lang="en-US" altLang="zh-CN" sz="2100" b="1" dirty="0">
                    <a:solidFill>
                      <a:schemeClr val="tx1"/>
                    </a:solidFill>
                    <a:latin typeface="Times New Roman" charset="0"/>
                    <a:ea typeface="Times New Roman" charset="0"/>
                    <a:cs typeface="Times New Roman" charset="0"/>
                  </a:rPr>
                  <a:t>Weibull distribution </a:t>
                </a:r>
                <a:r>
                  <a:rPr lang="en-US" altLang="zh-CN" sz="2100" dirty="0">
                    <a:solidFill>
                      <a:schemeClr val="tx1"/>
                    </a:solidFill>
                    <a:latin typeface="Times New Roman" charset="0"/>
                    <a:ea typeface="Times New Roman" charset="0"/>
                    <a:cs typeface="Times New Roman" charset="0"/>
                  </a:rPr>
                  <a:t>with parameters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oMath>
                </a14:m>
                <a:r>
                  <a:rPr lang="en-US" altLang="zh-CN" sz="2100" dirty="0">
                    <a:solidFill>
                      <a:schemeClr val="tx1"/>
                    </a:solidFill>
                    <a:latin typeface="Times New Roman" charset="0"/>
                    <a:ea typeface="Times New Roman" charset="0"/>
                    <a:cs typeface="Times New Roman" charset="0"/>
                  </a:rPr>
                  <a:t> and </a:t>
                </a:r>
                <a14:m>
                  <m:oMath xmlns:m="http://schemas.openxmlformats.org/officeDocument/2006/math">
                    <m:r>
                      <a:rPr lang="zh-CN" altLang="en-US" sz="2100" i="1">
                        <a:solidFill>
                          <a:schemeClr val="tx1"/>
                        </a:solidFill>
                        <a:latin typeface="Cambria Math" panose="02040503050406030204" pitchFamily="18" charset="0"/>
                        <a:cs typeface="Times New Roman" charset="0"/>
                      </a:rPr>
                      <m:t>𝛽</m:t>
                    </m:r>
                    <m:r>
                      <a:rPr lang="en-US" altLang="zh-CN" sz="2100" i="1">
                        <a:solidFill>
                          <a:schemeClr val="tx1"/>
                        </a:solidFill>
                        <a:latin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cs typeface="Times New Roman" charset="0"/>
                      </a:rPr>
                      <m:t>&gt;0,</m:t>
                    </m:r>
                    <m:r>
                      <a:rPr lang="zh-CN" altLang="en-US" sz="2100" i="1">
                        <a:solidFill>
                          <a:schemeClr val="tx1"/>
                        </a:solidFill>
                        <a:latin typeface="Cambria Math" panose="02040503050406030204" pitchFamily="18" charset="0"/>
                        <a:cs typeface="Times New Roman" charset="0"/>
                      </a:rPr>
                      <m:t>𝛽</m:t>
                    </m:r>
                    <m:r>
                      <a:rPr lang="en-US" altLang="zh-CN" sz="2100" i="1">
                        <a:solidFill>
                          <a:schemeClr val="tx1"/>
                        </a:solidFill>
                        <a:latin typeface="Cambria Math" panose="02040503050406030204" pitchFamily="18" charset="0"/>
                        <a:cs typeface="Times New Roman" charset="0"/>
                      </a:rPr>
                      <m:t>&gt;0)</m:t>
                    </m:r>
                  </m:oMath>
                </a14:m>
                <a:r>
                  <a:rPr lang="en-US" altLang="zh-CN" sz="2100" dirty="0">
                    <a:solidFill>
                      <a:schemeClr val="tx1"/>
                    </a:solidFill>
                    <a:latin typeface="Times New Roman" charset="0"/>
                    <a:ea typeface="Times New Roman" charset="0"/>
                    <a:cs typeface="Times New Roman" charset="0"/>
                  </a:rPr>
                  <a:t> if the pdf of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𝑓</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𝑥</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𝛽</m:t>
                          </m:r>
                        </m:e>
                      </m:d>
                      <m:r>
                        <a:rPr lang="en-US" altLang="zh-CN" sz="2100" i="1">
                          <a:solidFill>
                            <a:schemeClr val="tx1"/>
                          </a:solidFill>
                          <a:latin typeface="Cambria Math" panose="02040503050406030204" pitchFamily="18" charset="0"/>
                          <a:ea typeface="Times New Roman" charset="0"/>
                          <a:cs typeface="Times New Roman" charset="0"/>
                        </a:rPr>
                        <m:t>=</m:t>
                      </m:r>
                      <m:d>
                        <m:dPr>
                          <m:begChr m:val="{"/>
                          <m:endChr m:val=""/>
                          <m:ctrlPr>
                            <a:rPr lang="en-US" altLang="zh-CN" sz="2100" i="1">
                              <a:solidFill>
                                <a:schemeClr val="tx1"/>
                              </a:solidFill>
                              <a:latin typeface="Cambria Math" panose="02040503050406030204" pitchFamily="18" charset="0"/>
                              <a:cs typeface="Times New Roman" charset="0"/>
                            </a:rPr>
                          </m:ctrlPr>
                        </m:dPr>
                        <m:e>
                          <m:eqArr>
                            <m:eqArrPr>
                              <m:ctrlPr>
                                <a:rPr lang="en-US" altLang="zh-CN" sz="2100" i="1">
                                  <a:solidFill>
                                    <a:schemeClr val="tx1"/>
                                  </a:solidFill>
                                  <a:latin typeface="Cambria Math" panose="02040503050406030204" pitchFamily="18" charset="0"/>
                                  <a:cs typeface="Times New Roman" charset="0"/>
                                </a:rPr>
                              </m:ctrlPr>
                            </m:eqArrPr>
                            <m:e>
                              <m:f>
                                <m:fPr>
                                  <m:ctrlPr>
                                    <a:rPr lang="en-US" altLang="zh-CN" sz="2100" i="1">
                                      <a:solidFill>
                                        <a:schemeClr val="tx1"/>
                                      </a:solidFill>
                                      <a:latin typeface="Cambria Math" panose="02040503050406030204" pitchFamily="18" charset="0"/>
                                      <a:cs typeface="Times New Roman" charset="0"/>
                                    </a:rPr>
                                  </m:ctrlPr>
                                </m:fPr>
                                <m:num>
                                  <m:r>
                                    <a:rPr lang="en-US" altLang="zh-CN" sz="2100" i="1">
                                      <a:solidFill>
                                        <a:schemeClr val="tx1"/>
                                      </a:solidFill>
                                      <a:latin typeface="Cambria Math" panose="02040503050406030204" pitchFamily="18" charset="0"/>
                                      <a:ea typeface="Cambria Math" panose="02040503050406030204" pitchFamily="18" charset="0"/>
                                      <a:cs typeface="Times New Roman" charset="0"/>
                                    </a:rPr>
                                    <m:t>𝛼</m:t>
                                  </m:r>
                                </m:num>
                                <m:den>
                                  <m:sSup>
                                    <m:sSupPr>
                                      <m:ctrlPr>
                                        <a:rPr lang="en-US" altLang="zh-CN" sz="2100" i="1">
                                          <a:solidFill>
                                            <a:schemeClr val="tx1"/>
                                          </a:solidFill>
                                          <a:latin typeface="Cambria Math" panose="02040503050406030204" pitchFamily="18" charset="0"/>
                                          <a:cs typeface="Times New Roman" charset="0"/>
                                        </a:rPr>
                                      </m:ctrlPr>
                                    </m:sSupPr>
                                    <m:e>
                                      <m:r>
                                        <a:rPr lang="zh-CN" altLang="en-US" sz="2100" i="1">
                                          <a:solidFill>
                                            <a:schemeClr val="tx1"/>
                                          </a:solidFill>
                                          <a:latin typeface="Cambria Math" panose="02040503050406030204" pitchFamily="18" charset="0"/>
                                          <a:cs typeface="Times New Roman" charset="0"/>
                                        </a:rPr>
                                        <m:t>𝛽</m:t>
                                      </m:r>
                                    </m:e>
                                    <m:sup>
                                      <m:r>
                                        <a:rPr lang="zh-CN" altLang="en-US" sz="2100" i="1">
                                          <a:solidFill>
                                            <a:schemeClr val="tx1"/>
                                          </a:solidFill>
                                          <a:latin typeface="Cambria Math" panose="02040503050406030204" pitchFamily="18" charset="0"/>
                                          <a:cs typeface="Times New Roman" charset="0"/>
                                        </a:rPr>
                                        <m:t>𝛼</m:t>
                                      </m:r>
                                    </m:sup>
                                  </m:sSup>
                                </m:den>
                              </m:f>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𝑥</m:t>
                                  </m:r>
                                </m:e>
                                <m:sup>
                                  <m:r>
                                    <a:rPr lang="en-US" altLang="zh-CN" sz="21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−1</m:t>
                                  </m:r>
                                </m:sup>
                              </m:sSup>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𝑒</m:t>
                                  </m:r>
                                </m:e>
                                <m:sup>
                                  <m:r>
                                    <a:rPr lang="en-US" altLang="zh-CN" sz="2100" i="1">
                                      <a:solidFill>
                                        <a:schemeClr val="tx1"/>
                                      </a:solidFill>
                                      <a:latin typeface="Cambria Math" panose="02040503050406030204" pitchFamily="18" charset="0"/>
                                      <a:cs typeface="Times New Roman" charset="0"/>
                                    </a:rPr>
                                    <m:t>−</m:t>
                                  </m:r>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cs typeface="Times New Roman" charset="0"/>
                                        </a:rPr>
                                        <m:t>𝛽</m:t>
                                      </m:r>
                                      <m:r>
                                        <a:rPr lang="en-US" altLang="zh-CN" sz="2100" i="1">
                                          <a:solidFill>
                                            <a:schemeClr val="tx1"/>
                                          </a:solidFill>
                                          <a:latin typeface="Cambria Math" panose="02040503050406030204" pitchFamily="18" charset="0"/>
                                          <a:cs typeface="Times New Roman" charset="0"/>
                                        </a:rPr>
                                        <m:t>)</m:t>
                                      </m:r>
                                    </m:e>
                                    <m:sup>
                                      <m:r>
                                        <a:rPr lang="zh-CN" altLang="en-US" sz="2100" i="1">
                                          <a:solidFill>
                                            <a:schemeClr val="tx1"/>
                                          </a:solidFill>
                                          <a:latin typeface="Cambria Math" panose="02040503050406030204" pitchFamily="18" charset="0"/>
                                          <a:cs typeface="Times New Roman" charset="0"/>
                                        </a:rPr>
                                        <m:t>𝛼</m:t>
                                      </m:r>
                                    </m:sup>
                                  </m:sSup>
                                </m:sup>
                              </m:sSup>
                              <m:r>
                                <a:rPr lang="en-US" altLang="zh-CN" sz="2100" i="1">
                                  <a:solidFill>
                                    <a:schemeClr val="tx1"/>
                                  </a:solidFill>
                                  <a:latin typeface="Cambria Math" panose="02040503050406030204" pitchFamily="18" charset="0"/>
                                  <a:cs typeface="Times New Roman" charset="0"/>
                                </a:rPr>
                                <m:t>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≥0</m:t>
                              </m:r>
                            </m:e>
                            <m:e>
                              <m:r>
                                <a:rPr lang="en-US" altLang="zh-CN" sz="2100" i="1">
                                  <a:solidFill>
                                    <a:schemeClr val="tx1"/>
                                  </a:solidFill>
                                  <a:latin typeface="Cambria Math" panose="02040503050406030204" pitchFamily="18" charset="0"/>
                                  <a:cs typeface="Times New Roman" charset="0"/>
                                </a:rPr>
                                <m:t>                0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&lt;0</m:t>
                              </m:r>
                            </m:e>
                          </m:eqArr>
                        </m:e>
                      </m:d>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The </a:t>
                </a:r>
                <a:r>
                  <a:rPr lang="en-US" altLang="zh-CN" sz="2100" dirty="0" err="1">
                    <a:solidFill>
                      <a:schemeClr val="tx1"/>
                    </a:solidFill>
                    <a:latin typeface="Times New Roman" charset="0"/>
                    <a:ea typeface="Times New Roman" charset="0"/>
                    <a:cs typeface="Times New Roman" charset="0"/>
                  </a:rPr>
                  <a:t>cdf</a:t>
                </a:r>
                <a:r>
                  <a:rPr lang="en-US" altLang="zh-CN" sz="2100" dirty="0">
                    <a:solidFill>
                      <a:schemeClr val="tx1"/>
                    </a:solidFill>
                    <a:latin typeface="Times New Roman" charset="0"/>
                    <a:ea typeface="Times New Roman" charset="0"/>
                    <a:cs typeface="Times New Roman" charset="0"/>
                  </a:rPr>
                  <a:t> of a Weibull </a:t>
                </a:r>
                <a:r>
                  <a:rPr lang="en-US" altLang="zh-CN" sz="2100" dirty="0" err="1">
                    <a:solidFill>
                      <a:schemeClr val="tx1"/>
                    </a:solidFill>
                    <a:latin typeface="Times New Roman" charset="0"/>
                    <a:ea typeface="Times New Roman" charset="0"/>
                    <a:cs typeface="Times New Roman" charset="0"/>
                  </a:rPr>
                  <a:t>rv</a:t>
                </a:r>
                <a:r>
                  <a:rPr lang="en-US" altLang="zh-CN" sz="2100" dirty="0">
                    <a:solidFill>
                      <a:schemeClr val="tx1"/>
                    </a:solidFill>
                    <a:latin typeface="Times New Roman" charset="0"/>
                    <a:ea typeface="Times New Roman" charset="0"/>
                    <a:cs typeface="Times New Roman" charset="0"/>
                  </a:rPr>
                  <a:t> having parameters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oMath>
                </a14:m>
                <a:r>
                  <a:rPr lang="en-US" altLang="zh-CN" sz="2100" dirty="0">
                    <a:solidFill>
                      <a:schemeClr val="tx1"/>
                    </a:solidFill>
                    <a:latin typeface="Times New Roman" charset="0"/>
                    <a:ea typeface="Times New Roman" charset="0"/>
                    <a:cs typeface="Times New Roman" charset="0"/>
                  </a:rPr>
                  <a:t> and </a:t>
                </a:r>
                <a14:m>
                  <m:oMath xmlns:m="http://schemas.openxmlformats.org/officeDocument/2006/math">
                    <m:r>
                      <a:rPr lang="zh-CN" altLang="en-US" sz="2100" i="1">
                        <a:solidFill>
                          <a:schemeClr val="tx1"/>
                        </a:solidFill>
                        <a:latin typeface="Cambria Math" panose="02040503050406030204" pitchFamily="18" charset="0"/>
                        <a:cs typeface="Times New Roman" charset="0"/>
                      </a:rPr>
                      <m:t>𝛽</m:t>
                    </m:r>
                  </m:oMath>
                </a14:m>
                <a:r>
                  <a:rPr lang="en-US" altLang="zh-CN" sz="2100" dirty="0">
                    <a:solidFill>
                      <a:schemeClr val="tx1"/>
                    </a:solidFill>
                    <a:latin typeface="Times New Roman" charset="0"/>
                    <a:ea typeface="Times New Roman" charset="0"/>
                    <a:cs typeface="Times New Roman" charset="0"/>
                  </a:rPr>
                  <a:t> is</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𝐹</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𝑥</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𝛽</m:t>
                          </m:r>
                        </m:e>
                      </m:d>
                      <m:r>
                        <a:rPr lang="en-US" altLang="zh-CN" sz="2100" i="1">
                          <a:solidFill>
                            <a:schemeClr val="tx1"/>
                          </a:solidFill>
                          <a:latin typeface="Cambria Math" panose="02040503050406030204" pitchFamily="18" charset="0"/>
                          <a:ea typeface="Times New Roman" charset="0"/>
                          <a:cs typeface="Times New Roman" charset="0"/>
                        </a:rPr>
                        <m:t>=</m:t>
                      </m:r>
                      <m:d>
                        <m:dPr>
                          <m:begChr m:val="{"/>
                          <m:endChr m:val=""/>
                          <m:ctrlPr>
                            <a:rPr lang="en-US" altLang="zh-CN" sz="2100" i="1">
                              <a:solidFill>
                                <a:schemeClr val="tx1"/>
                              </a:solidFill>
                              <a:latin typeface="Cambria Math" panose="02040503050406030204" pitchFamily="18" charset="0"/>
                              <a:cs typeface="Times New Roman" charset="0"/>
                            </a:rPr>
                          </m:ctrlPr>
                        </m:dPr>
                        <m:e>
                          <m:eqArr>
                            <m:eqArrPr>
                              <m:ctrlPr>
                                <a:rPr lang="en-US" altLang="zh-CN" sz="2100" i="1">
                                  <a:solidFill>
                                    <a:schemeClr val="tx1"/>
                                  </a:solidFill>
                                  <a:latin typeface="Cambria Math" panose="02040503050406030204" pitchFamily="18" charset="0"/>
                                  <a:cs typeface="Times New Roman" charset="0"/>
                                </a:rPr>
                              </m:ctrlPr>
                            </m:eqArrPr>
                            <m:e>
                              <m:r>
                                <a:rPr lang="en-US" altLang="zh-CN" sz="2100" i="1">
                                  <a:solidFill>
                                    <a:schemeClr val="tx1"/>
                                  </a:solidFill>
                                  <a:latin typeface="Cambria Math" panose="02040503050406030204" pitchFamily="18" charset="0"/>
                                  <a:cs typeface="Times New Roman" charset="0"/>
                                </a:rPr>
                                <m:t>    0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&lt;0</m:t>
                              </m:r>
                            </m:e>
                            <m:e>
                              <m:r>
                                <a:rPr lang="en-US" altLang="zh-CN" sz="2100" i="1">
                                  <a:solidFill>
                                    <a:schemeClr val="tx1"/>
                                  </a:solidFill>
                                  <a:latin typeface="Cambria Math" panose="02040503050406030204" pitchFamily="18" charset="0"/>
                                  <a:cs typeface="Times New Roman" charset="0"/>
                                </a:rPr>
                                <m:t>1−</m:t>
                              </m:r>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𝑒</m:t>
                                  </m:r>
                                </m:e>
                                <m:sup>
                                  <m:r>
                                    <a:rPr lang="en-US" altLang="zh-CN" sz="2100" i="1">
                                      <a:solidFill>
                                        <a:schemeClr val="tx1"/>
                                      </a:solidFill>
                                      <a:latin typeface="Cambria Math" panose="02040503050406030204" pitchFamily="18" charset="0"/>
                                      <a:cs typeface="Times New Roman" charset="0"/>
                                    </a:rPr>
                                    <m:t>−</m:t>
                                  </m:r>
                                  <m:sSup>
                                    <m:sSupPr>
                                      <m:ctrlPr>
                                        <a:rPr lang="en-US" altLang="zh-CN" sz="2100" i="1">
                                          <a:solidFill>
                                            <a:schemeClr val="tx1"/>
                                          </a:solidFill>
                                          <a:latin typeface="Cambria Math" panose="02040503050406030204" pitchFamily="18" charset="0"/>
                                          <a:cs typeface="Times New Roman" charset="0"/>
                                        </a:rPr>
                                      </m:ctrlPr>
                                    </m:sSupPr>
                                    <m:e>
                                      <m:d>
                                        <m:dPr>
                                          <m:ctrlPr>
                                            <a:rPr lang="en-US" altLang="zh-CN" sz="2100" i="1">
                                              <a:solidFill>
                                                <a:schemeClr val="tx1"/>
                                              </a:solidFill>
                                              <a:latin typeface="Cambria Math" panose="02040503050406030204" pitchFamily="18" charset="0"/>
                                              <a:cs typeface="Times New Roman" charset="0"/>
                                            </a:rPr>
                                          </m:ctrlPr>
                                        </m:dPr>
                                        <m:e>
                                          <m:f>
                                            <m:fPr>
                                              <m:ctrlPr>
                                                <a:rPr lang="en-US" altLang="zh-CN" sz="2100" i="1">
                                                  <a:solidFill>
                                                    <a:schemeClr val="tx1"/>
                                                  </a:solidFill>
                                                  <a:latin typeface="Cambria Math" panose="02040503050406030204" pitchFamily="18" charset="0"/>
                                                  <a:cs typeface="Times New Roman" charset="0"/>
                                                </a:rPr>
                                              </m:ctrlPr>
                                            </m:fPr>
                                            <m:num>
                                              <m:r>
                                                <a:rPr lang="en-US" altLang="zh-CN" sz="2100" i="1">
                                                  <a:solidFill>
                                                    <a:schemeClr val="tx1"/>
                                                  </a:solidFill>
                                                  <a:latin typeface="Cambria Math" panose="02040503050406030204" pitchFamily="18" charset="0"/>
                                                  <a:cs typeface="Times New Roman" charset="0"/>
                                                </a:rPr>
                                                <m:t>𝑥</m:t>
                                              </m:r>
                                            </m:num>
                                            <m:den>
                                              <m:r>
                                                <a:rPr lang="zh-CN" altLang="en-US" sz="2100" i="1">
                                                  <a:solidFill>
                                                    <a:schemeClr val="tx1"/>
                                                  </a:solidFill>
                                                  <a:latin typeface="Cambria Math" panose="02040503050406030204" pitchFamily="18" charset="0"/>
                                                  <a:cs typeface="Times New Roman" charset="0"/>
                                                </a:rPr>
                                                <m:t>𝛽</m:t>
                                              </m:r>
                                            </m:den>
                                          </m:f>
                                        </m:e>
                                      </m:d>
                                    </m:e>
                                    <m:sup>
                                      <m:r>
                                        <a:rPr lang="zh-CN" altLang="en-US" sz="2100" i="1">
                                          <a:solidFill>
                                            <a:schemeClr val="tx1"/>
                                          </a:solidFill>
                                          <a:latin typeface="Cambria Math" panose="02040503050406030204" pitchFamily="18" charset="0"/>
                                          <a:cs typeface="Times New Roman" charset="0"/>
                                        </a:rPr>
                                        <m:t>𝛼</m:t>
                                      </m:r>
                                    </m:sup>
                                  </m:sSup>
                                </m:sup>
                              </m:sSup>
                              <m:r>
                                <a:rPr lang="en-US" altLang="zh-CN" sz="2100" i="1">
                                  <a:solidFill>
                                    <a:schemeClr val="tx1"/>
                                  </a:solidFill>
                                  <a:latin typeface="Cambria Math" panose="02040503050406030204" pitchFamily="18" charset="0"/>
                                  <a:cs typeface="Times New Roman" charset="0"/>
                                </a:rPr>
                                <m:t>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≥0</m:t>
                              </m:r>
                            </m:e>
                          </m:eqArr>
                        </m:e>
                      </m:d>
                    </m:oMath>
                  </m:oMathPara>
                </a14:m>
                <a:br>
                  <a:rPr lang="en-US" altLang="zh-CN" sz="2100" dirty="0">
                    <a:solidFill>
                      <a:schemeClr val="tx1"/>
                    </a:solidFill>
                    <a:latin typeface="Times New Roman" charset="0"/>
                    <a:ea typeface="Times New Roman" charset="0"/>
                    <a:cs typeface="Times New Roman" charset="0"/>
                  </a:rPr>
                </a:br>
                <a:endParaRPr lang="en-US" altLang="zh-CN" sz="2100" dirty="0">
                  <a:solidFill>
                    <a:schemeClr val="tx1"/>
                  </a:solidFill>
                  <a:latin typeface="Times New Roman" charset="0"/>
                  <a:ea typeface="Times New Roman" charset="0"/>
                  <a:cs typeface="Times New Roman" charset="0"/>
                </a:endParaRPr>
              </a:p>
              <a:p>
                <a:pPr marL="0" indent="0" defTabSz="685800">
                  <a:spcBef>
                    <a:spcPts val="0"/>
                  </a:spcBef>
                  <a:buClrTx/>
                  <a:buNone/>
                </a:pPr>
                <a:r>
                  <a:rPr lang="en-US" altLang="zh-CN" sz="2100" dirty="0">
                    <a:solidFill>
                      <a:schemeClr val="tx1"/>
                    </a:solidFill>
                    <a:latin typeface="Times New Roman" charset="0"/>
                    <a:ea typeface="Times New Roman" charset="0"/>
                    <a:cs typeface="Times New Roman" charset="0"/>
                  </a:rPr>
                  <a:t> </a:t>
                </a: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1076983" y="2104018"/>
                <a:ext cx="7707086" cy="3789576"/>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Rectangle 1">
            <a:extLst>
              <a:ext uri="{FF2B5EF4-FFF2-40B4-BE49-F238E27FC236}">
                <a16:creationId xmlns:a16="http://schemas.microsoft.com/office/drawing/2014/main" id="{D8FC2862-54D0-41A2-9C99-7C374291AE44}"/>
              </a:ext>
            </a:extLst>
          </p:cNvPr>
          <p:cNvSpPr/>
          <p:nvPr/>
        </p:nvSpPr>
        <p:spPr>
          <a:xfrm>
            <a:off x="1076983" y="1000599"/>
            <a:ext cx="7707086" cy="461665"/>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effectLst>
            <a:outerShdw blurRad="50800" dist="38100" dir="5400000" algn="t" rotWithShape="0">
              <a:prstClr val="black">
                <a:alpha val="40000"/>
              </a:prstClr>
            </a:outerShdw>
          </a:effectLst>
          <a:scene3d>
            <a:camera prst="orthographicFront"/>
            <a:lightRig rig="threePt" dir="t"/>
          </a:scene3d>
          <a:sp3d prstMaterial="softEdge"/>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sz="2400" dirty="0">
                <a:latin typeface="Times New Roman" charset="0"/>
                <a:ea typeface="Times New Roman" charset="0"/>
                <a:cs typeface="Times New Roman" charset="0"/>
              </a:rPr>
              <a:t>4.5</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Other Continuous</a:t>
            </a:r>
            <a:r>
              <a:rPr lang="en-US" altLang="zh-CN" sz="2100" dirty="0">
                <a:solidFill>
                  <a:prstClr val="black"/>
                </a:solidFill>
                <a:latin typeface="Times New Roman" charset="0"/>
                <a:ea typeface="Times New Roman" charset="0"/>
                <a:cs typeface="Times New Roman" charset="0"/>
              </a:rPr>
              <a:t> Distributions </a:t>
            </a:r>
            <a:endParaRPr lang="en-US" sz="2400" dirty="0">
              <a:latin typeface="Times New Roman" charset="0"/>
              <a:ea typeface="Times New Roman" charset="0"/>
              <a:cs typeface="Times New Roman" charset="0"/>
            </a:endParaRPr>
          </a:p>
        </p:txBody>
      </p:sp>
      <p:sp>
        <p:nvSpPr>
          <p:cNvPr id="4" name="Rectangle 3"/>
          <p:cNvSpPr/>
          <p:nvPr/>
        </p:nvSpPr>
        <p:spPr>
          <a:xfrm>
            <a:off x="1076983" y="1575391"/>
            <a:ext cx="2933304" cy="415498"/>
          </a:xfrm>
          <a:prstGeom prst="rect">
            <a:avLst/>
          </a:prstGeom>
          <a:solidFill>
            <a:schemeClr val="bg1"/>
          </a:solidFill>
        </p:spPr>
        <p:txBody>
          <a:bodyPr wrap="none">
            <a:spAutoFit/>
          </a:bodyPr>
          <a:lstStyle/>
          <a:p>
            <a:r>
              <a:rPr lang="en-US" altLang="zh-CN" sz="2100" b="1" dirty="0">
                <a:latin typeface="Times New Roman" charset="0"/>
                <a:ea typeface="Times New Roman" charset="0"/>
                <a:cs typeface="Times New Roman" charset="0"/>
              </a:rPr>
              <a:t>1)</a:t>
            </a:r>
            <a:r>
              <a:rPr lang="zh-CN" altLang="en-US" sz="2100" b="1" dirty="0">
                <a:latin typeface="Times New Roman" charset="0"/>
                <a:ea typeface="Times New Roman" charset="0"/>
                <a:cs typeface="Times New Roman" charset="0"/>
              </a:rPr>
              <a:t>  </a:t>
            </a:r>
            <a:r>
              <a:rPr lang="en-US" altLang="zh-CN" sz="2100" b="1" dirty="0">
                <a:latin typeface="Times New Roman" charset="0"/>
                <a:ea typeface="Times New Roman" charset="0"/>
                <a:cs typeface="Times New Roman" charset="0"/>
              </a:rPr>
              <a:t>Weibull distribution </a:t>
            </a:r>
            <a:endParaRPr lang="en-US" sz="2100" dirty="0"/>
          </a:p>
        </p:txBody>
      </p:sp>
      <p:sp>
        <p:nvSpPr>
          <p:cNvPr id="5" name="灯片编号占位符 4">
            <a:extLst>
              <a:ext uri="{FF2B5EF4-FFF2-40B4-BE49-F238E27FC236}">
                <a16:creationId xmlns:a16="http://schemas.microsoft.com/office/drawing/2014/main" id="{0728D435-52AD-4073-8C58-A2C66978D463}"/>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118459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391486" y="2391524"/>
                <a:ext cx="7825919"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said to have a </a:t>
                </a:r>
                <a:r>
                  <a:rPr lang="en-US" altLang="zh-CN" sz="2200" dirty="0">
                    <a:solidFill>
                      <a:srgbClr val="FF0000"/>
                    </a:solidFill>
                    <a:latin typeface="Times New Roman" panose="02020603050405020304" pitchFamily="18" charset="0"/>
                    <a:cs typeface="Times New Roman" panose="02020603050405020304" pitchFamily="18" charset="0"/>
                  </a:rPr>
                  <a:t>uniform distribution </a:t>
                </a:r>
                <a:r>
                  <a:rPr lang="en-US" altLang="zh-CN" sz="2200" dirty="0">
                    <a:latin typeface="Times New Roman" panose="02020603050405020304" pitchFamily="18" charset="0"/>
                    <a:cs typeface="Times New Roman" panose="02020603050405020304" pitchFamily="18" charset="0"/>
                  </a:rPr>
                  <a:t>on the interval </a:t>
                </a:r>
                <a14:m>
                  <m:oMath xmlns:m="http://schemas.openxmlformats.org/officeDocument/2006/math">
                    <m:r>
                      <a:rPr lang="en-US" altLang="zh-CN" sz="2200" i="1" dirty="0" smtClean="0">
                        <a:latin typeface="Cambria Math"/>
                      </a:rPr>
                      <m:t>[</m:t>
                    </m:r>
                    <m:r>
                      <a:rPr lang="en-US" altLang="zh-CN" sz="2200" i="1" dirty="0" smtClean="0">
                        <a:latin typeface="Cambria Math"/>
                      </a:rPr>
                      <m:t>𝐴</m:t>
                    </m:r>
                    <m:r>
                      <a:rPr lang="en-US" altLang="zh-CN" sz="2200" i="1" dirty="0" smtClean="0">
                        <a:latin typeface="Cambria Math"/>
                      </a:rPr>
                      <m:t>, </m:t>
                    </m:r>
                    <m:r>
                      <a:rPr lang="en-US" altLang="zh-CN" sz="2200" i="1" dirty="0" smtClean="0">
                        <a:latin typeface="Cambria Math"/>
                      </a:rPr>
                      <m:t>𝐵</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91486" y="2391524"/>
                <a:ext cx="7825919" cy="769441"/>
              </a:xfrm>
              <a:prstGeom prst="rect">
                <a:avLst/>
              </a:prstGeom>
              <a:blipFill>
                <a:blip r:embed="rId2"/>
                <a:stretch>
                  <a:fillRect l="-1012" t="-4724" r="-1012" b="-14961"/>
                </a:stretch>
              </a:blipFill>
            </p:spPr>
            <p:txBody>
              <a:bodyPr/>
              <a:lstStyle/>
              <a:p>
                <a:r>
                  <a:rPr lang="zh-CN" altLang="en-US">
                    <a:noFill/>
                  </a:rPr>
                  <a:t> </a:t>
                </a:r>
              </a:p>
            </p:txBody>
          </p:sp>
        </mc:Fallback>
      </mc:AlternateContent>
      <p:sp>
        <p:nvSpPr>
          <p:cNvPr id="8" name="TextBox 7"/>
          <p:cNvSpPr txBox="1"/>
          <p:nvPr/>
        </p:nvSpPr>
        <p:spPr>
          <a:xfrm>
            <a:off x="394317" y="1780617"/>
            <a:ext cx="175519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1707249" y="3381634"/>
                <a:ext cx="3937809" cy="895373"/>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𝑓</m:t>
                    </m:r>
                    <m:d>
                      <m:dPr>
                        <m:ctrlPr>
                          <a:rPr lang="en-US" altLang="zh-CN" sz="2200" b="0" i="1" smtClean="0">
                            <a:latin typeface="Cambria Math" panose="02040503050406030204" pitchFamily="18"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𝐵</m:t>
                        </m:r>
                      </m:e>
                    </m:d>
                    <m:r>
                      <a:rPr lang="en-US" altLang="zh-CN" sz="2200" b="0" i="1" smtClean="0">
                        <a:latin typeface="Cambria Math"/>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𝐵</m:t>
                                </m:r>
                                <m:r>
                                  <a:rPr lang="en-US" altLang="zh-CN" sz="2200" b="0" i="1" smtClean="0">
                                    <a:latin typeface="Cambria Math"/>
                                  </a:rPr>
                                  <m:t>−</m:t>
                                </m:r>
                                <m:r>
                                  <a:rPr lang="en-US" altLang="zh-CN" sz="2200" b="0" i="1" smtClean="0">
                                    <a:latin typeface="Cambria Math"/>
                                  </a:rPr>
                                  <m:t>𝐴</m:t>
                                </m:r>
                              </m:den>
                            </m:f>
                            <m:r>
                              <a:rPr lang="en-US" altLang="zh-CN" sz="2200" b="0" i="1" smtClean="0">
                                <a:latin typeface="Cambria Math"/>
                              </a:rPr>
                              <m:t>,   </m:t>
                            </m:r>
                            <m:r>
                              <a:rPr lang="en-US" altLang="zh-CN" sz="2200" b="0" i="1" smtClean="0">
                                <a:latin typeface="Cambria Math"/>
                              </a:rPr>
                              <m:t>𝐴</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r>
                              <a:rPr lang="en-US" altLang="zh-CN" sz="2200" b="0" i="1" smtClean="0">
                                <a:latin typeface="Cambria Math"/>
                                <a:ea typeface="Cambria Math"/>
                              </a:rPr>
                              <m:t>𝐵</m:t>
                            </m:r>
                          </m:e>
                          <m:e>
                            <m:r>
                              <a:rPr lang="en-US" altLang="zh-CN" sz="2200" b="0" i="1" smtClean="0">
                                <a:latin typeface="Cambria Math"/>
                              </a:rPr>
                              <m:t>0,     </m:t>
                            </m:r>
                            <m:r>
                              <a:rPr lang="en-US" altLang="zh-CN" sz="2200" b="0" i="1" smtClean="0">
                                <a:latin typeface="Cambria Math"/>
                              </a:rPr>
                              <m:t>𝑜𝑡h𝑒𝑟𝑤𝑖𝑠𝑒</m:t>
                            </m:r>
                          </m:e>
                        </m:eqArr>
                      </m:e>
                    </m:d>
                  </m:oMath>
                </a14:m>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707249" y="3381634"/>
                <a:ext cx="3937809" cy="895373"/>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Slide Number Placeholder 1"/>
          <p:cNvSpPr>
            <a:spLocks noGrp="1"/>
          </p:cNvSpPr>
          <p:nvPr>
            <p:ph type="sldNum" sz="quarter" idx="11"/>
          </p:nvPr>
        </p:nvSpPr>
        <p:spPr/>
        <p:txBody>
          <a:bodyPr/>
          <a:lstStyle/>
          <a:p>
            <a:pPr>
              <a:defRPr/>
            </a:pPr>
            <a:fld id="{DF2308B0-52A9-437D-9700-D7B37876F5B1}" type="slidenum">
              <a:rPr lang="zh-CN" altLang="en-US" smtClean="0"/>
              <a:pPr>
                <a:defRPr/>
              </a:pPr>
              <a:t>8</a:t>
            </a:fld>
            <a:endParaRPr lang="en-US" altLang="zh-CN" dirty="0"/>
          </a:p>
        </p:txBody>
      </p:sp>
    </p:spTree>
    <p:extLst>
      <p:ext uri="{BB962C8B-B14F-4D97-AF65-F5344CB8AC3E}">
        <p14:creationId xmlns:p14="http://schemas.microsoft.com/office/powerpoint/2010/main" val="4127808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619085" y="1403775"/>
                <a:ext cx="7821640" cy="2264018"/>
              </a:xfrm>
              <a:prstGeom prst="rect">
                <a:avLst/>
              </a:prstGeom>
              <a:noFill/>
            </p:spPr>
            <p:txBody>
              <a:bodyPr wrap="square" rtlCol="0">
                <a:spAutoFit/>
              </a:bodyPr>
              <a:lstStyle/>
              <a:p>
                <a:r>
                  <a:rPr lang="en-US" altLang="zh-CN" sz="2100" b="1" dirty="0">
                    <a:latin typeface="Times New Roman" charset="0"/>
                    <a:ea typeface="Times New Roman" charset="0"/>
                    <a:cs typeface="Times New Roman" charset="0"/>
                  </a:rPr>
                  <a:t>Remark</a:t>
                </a:r>
                <a:r>
                  <a:rPr lang="zh-CN" altLang="en-US" sz="2100" b="1" dirty="0">
                    <a:latin typeface="Times New Roman" charset="0"/>
                    <a:ea typeface="Times New Roman" charset="0"/>
                    <a:cs typeface="Times New Roman" charset="0"/>
                  </a:rPr>
                  <a:t> </a:t>
                </a:r>
                <a:r>
                  <a:rPr lang="en-US" altLang="zh-CN" sz="2100" b="1" dirty="0">
                    <a:latin typeface="Times New Roman" charset="0"/>
                    <a:ea typeface="Times New Roman" charset="0"/>
                    <a:cs typeface="Times New Roman" charset="0"/>
                  </a:rPr>
                  <a:t>1</a:t>
                </a:r>
                <a:r>
                  <a:rPr lang="en-US" altLang="zh-CN" sz="2100" b="1" dirty="0">
                    <a:latin typeface="Cambria Math" charset="0"/>
                    <a:ea typeface="Times New Roman" charset="0"/>
                    <a:cs typeface="Times New Roman" charset="0"/>
                  </a:rPr>
                  <a:t>:</a:t>
                </a:r>
              </a:p>
              <a:p>
                <a:pPr/>
                <a14:m>
                  <m:oMathPara xmlns:m="http://schemas.openxmlformats.org/officeDocument/2006/math">
                    <m:oMathParaPr>
                      <m:jc m:val="centerGroup"/>
                    </m:oMathParaPr>
                    <m:oMath xmlns:m="http://schemas.openxmlformats.org/officeDocument/2006/math">
                      <m:r>
                        <a:rPr lang="en-US" altLang="zh-CN" sz="2100" i="1">
                          <a:latin typeface="Cambria Math" charset="0"/>
                          <a:ea typeface="Times New Roman" charset="0"/>
                          <a:cs typeface="Times New Roman" charset="0"/>
                        </a:rPr>
                        <m:t>𝜇</m:t>
                      </m:r>
                      <m:r>
                        <a:rPr lang="en-US" altLang="zh-CN" sz="2100" i="1">
                          <a:latin typeface="Cambria Math" charset="0"/>
                          <a:ea typeface="Times New Roman" charset="0"/>
                          <a:cs typeface="Times New Roman" charset="0"/>
                        </a:rPr>
                        <m:t>=</m:t>
                      </m:r>
                      <m:nary>
                        <m:naryPr>
                          <m:ctrlPr>
                            <a:rPr lang="en-US" altLang="zh-CN" sz="2100" b="0" i="1" smtClean="0">
                              <a:latin typeface="Cambria Math" panose="02040503050406030204" pitchFamily="18" charset="0"/>
                              <a:ea typeface="Times New Roman" charset="0"/>
                              <a:cs typeface="Times New Roman" charset="0"/>
                            </a:rPr>
                          </m:ctrlPr>
                        </m:naryPr>
                        <m:sub>
                          <m:r>
                            <a:rPr lang="en-US" altLang="zh-CN" sz="2100" b="0" i="1" smtClean="0">
                              <a:latin typeface="Cambria Math" panose="02040503050406030204" pitchFamily="18" charset="0"/>
                              <a:ea typeface="Times New Roman" charset="0"/>
                              <a:cs typeface="Times New Roman" charset="0"/>
                            </a:rPr>
                            <m:t>0</m:t>
                          </m:r>
                        </m:sub>
                        <m:sup>
                          <m:r>
                            <a:rPr lang="en-US" altLang="zh-CN" sz="2100" b="0" i="1" smtClean="0">
                              <a:latin typeface="Cambria Math" panose="02040503050406030204" pitchFamily="18" charset="0"/>
                              <a:ea typeface="Times New Roman" charset="0"/>
                              <a:cs typeface="Times New Roman" charset="0"/>
                            </a:rPr>
                            <m:t>+∞</m:t>
                          </m:r>
                        </m:sup>
                        <m:e>
                          <m:r>
                            <a:rPr lang="en-US" altLang="zh-CN" sz="2100" b="0" i="1" smtClean="0">
                              <a:latin typeface="Cambria Math" panose="02040503050406030204" pitchFamily="18" charset="0"/>
                              <a:ea typeface="Times New Roman" charset="0"/>
                              <a:cs typeface="Times New Roman" charset="0"/>
                            </a:rPr>
                            <m:t>𝛼</m:t>
                          </m:r>
                          <m:sSup>
                            <m:sSupPr>
                              <m:ctrlPr>
                                <a:rPr lang="en-US" altLang="zh-CN" sz="2100" i="1">
                                  <a:latin typeface="Cambria Math" panose="02040503050406030204" pitchFamily="18" charset="0"/>
                                  <a:ea typeface="Times New Roman" charset="0"/>
                                  <a:cs typeface="Times New Roman" charset="0"/>
                                </a:rPr>
                              </m:ctrlPr>
                            </m:sSupPr>
                            <m:e>
                              <m:d>
                                <m:dPr>
                                  <m:ctrlPr>
                                    <a:rPr lang="en-US" altLang="zh-CN" sz="2100" i="1">
                                      <a:latin typeface="Cambria Math" panose="02040503050406030204" pitchFamily="18" charset="0"/>
                                      <a:ea typeface="Times New Roman" charset="0"/>
                                      <a:cs typeface="Times New Roman" charset="0"/>
                                    </a:rPr>
                                  </m:ctrlPr>
                                </m:dPr>
                                <m:e>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panose="02040503050406030204" pitchFamily="18" charset="0"/>
                                          <a:ea typeface="Times New Roman" charset="0"/>
                                          <a:cs typeface="Times New Roman" charset="0"/>
                                        </a:rPr>
                                        <m:t>𝑥</m:t>
                                      </m:r>
                                    </m:num>
                                    <m:den>
                                      <m:r>
                                        <a:rPr lang="en-US" altLang="zh-CN" sz="2100" i="1">
                                          <a:latin typeface="Cambria Math" panose="02040503050406030204" pitchFamily="18" charset="0"/>
                                          <a:ea typeface="Times New Roman" charset="0"/>
                                          <a:cs typeface="Times New Roman" charset="0"/>
                                        </a:rPr>
                                        <m:t>𝛽</m:t>
                                      </m:r>
                                    </m:den>
                                  </m:f>
                                </m:e>
                              </m:d>
                            </m:e>
                            <m:sup>
                              <m:r>
                                <a:rPr lang="en-US" altLang="zh-CN" sz="2100" i="1">
                                  <a:latin typeface="Cambria Math" panose="02040503050406030204" pitchFamily="18" charset="0"/>
                                  <a:ea typeface="Times New Roman" charset="0"/>
                                  <a:cs typeface="Times New Roman" charset="0"/>
                                </a:rPr>
                                <m:t>𝛼</m:t>
                              </m:r>
                            </m:sup>
                          </m:sSup>
                          <m:sSup>
                            <m:sSupPr>
                              <m:ctrlPr>
                                <a:rPr lang="en-US" altLang="zh-CN" sz="2100" b="0" i="1" smtClean="0">
                                  <a:latin typeface="Cambria Math" panose="02040503050406030204" pitchFamily="18" charset="0"/>
                                  <a:ea typeface="Times New Roman" charset="0"/>
                                  <a:cs typeface="Times New Roman" charset="0"/>
                                </a:rPr>
                              </m:ctrlPr>
                            </m:sSupPr>
                            <m:e>
                              <m:r>
                                <a:rPr lang="en-US" altLang="zh-CN" sz="2100" b="0" i="1" smtClean="0">
                                  <a:latin typeface="Cambria Math" panose="02040503050406030204" pitchFamily="18" charset="0"/>
                                  <a:ea typeface="Times New Roman" charset="0"/>
                                  <a:cs typeface="Times New Roman" charset="0"/>
                                </a:rPr>
                                <m:t>𝑒</m:t>
                              </m:r>
                            </m:e>
                            <m:sup>
                              <m:r>
                                <a:rPr lang="en-US" altLang="zh-CN" sz="2100" b="0" i="1" smtClean="0">
                                  <a:latin typeface="Cambria Math" panose="02040503050406030204" pitchFamily="18" charset="0"/>
                                  <a:ea typeface="Times New Roman" charset="0"/>
                                  <a:cs typeface="Times New Roman" charset="0"/>
                                </a:rPr>
                                <m:t>−</m:t>
                              </m:r>
                              <m:sSup>
                                <m:sSupPr>
                                  <m:ctrlPr>
                                    <a:rPr lang="en-US" altLang="zh-CN" sz="2100" b="0" i="1" smtClean="0">
                                      <a:latin typeface="Cambria Math" panose="02040503050406030204" pitchFamily="18" charset="0"/>
                                      <a:ea typeface="Times New Roman" charset="0"/>
                                      <a:cs typeface="Times New Roman" charset="0"/>
                                    </a:rPr>
                                  </m:ctrlPr>
                                </m:sSupPr>
                                <m:e>
                                  <m:d>
                                    <m:dPr>
                                      <m:ctrlPr>
                                        <a:rPr lang="en-US" altLang="zh-CN" sz="2100" b="0" i="1" smtClean="0">
                                          <a:latin typeface="Cambria Math" panose="02040503050406030204" pitchFamily="18" charset="0"/>
                                          <a:ea typeface="Times New Roman" charset="0"/>
                                          <a:cs typeface="Times New Roman" charset="0"/>
                                        </a:rPr>
                                      </m:ctrlPr>
                                    </m:dPr>
                                    <m:e>
                                      <m:f>
                                        <m:fPr>
                                          <m:ctrlPr>
                                            <a:rPr lang="en-US" altLang="zh-CN" sz="2100" b="0" i="1" smtClean="0">
                                              <a:latin typeface="Cambria Math" panose="02040503050406030204" pitchFamily="18" charset="0"/>
                                              <a:ea typeface="Times New Roman" charset="0"/>
                                              <a:cs typeface="Times New Roman" charset="0"/>
                                            </a:rPr>
                                          </m:ctrlPr>
                                        </m:fPr>
                                        <m:num>
                                          <m:r>
                                            <a:rPr lang="en-US" altLang="zh-CN" sz="2100" b="0" i="1" smtClean="0">
                                              <a:latin typeface="Cambria Math" panose="02040503050406030204" pitchFamily="18" charset="0"/>
                                              <a:ea typeface="Times New Roman" charset="0"/>
                                              <a:cs typeface="Times New Roman" charset="0"/>
                                            </a:rPr>
                                            <m:t>𝑥</m:t>
                                          </m:r>
                                        </m:num>
                                        <m:den>
                                          <m:r>
                                            <a:rPr lang="en-US" altLang="zh-CN" sz="2100" b="0" i="1" smtClean="0">
                                              <a:latin typeface="Cambria Math" panose="02040503050406030204" pitchFamily="18" charset="0"/>
                                              <a:ea typeface="Times New Roman" charset="0"/>
                                              <a:cs typeface="Times New Roman" charset="0"/>
                                            </a:rPr>
                                            <m:t>𝛽</m:t>
                                          </m:r>
                                        </m:den>
                                      </m:f>
                                    </m:e>
                                  </m:d>
                                </m:e>
                                <m:sup>
                                  <m:r>
                                    <a:rPr lang="en-US" altLang="zh-CN" sz="2100" b="0" i="1" smtClean="0">
                                      <a:latin typeface="Cambria Math" panose="02040503050406030204" pitchFamily="18" charset="0"/>
                                      <a:ea typeface="Times New Roman" charset="0"/>
                                      <a:cs typeface="Times New Roman" charset="0"/>
                                    </a:rPr>
                                    <m:t>𝛼</m:t>
                                  </m:r>
                                </m:sup>
                              </m:sSup>
                            </m:sup>
                          </m:sSup>
                          <m:r>
                            <a:rPr lang="en-US" altLang="zh-CN" sz="2100" b="0" i="1" smtClean="0">
                              <a:latin typeface="Cambria Math" panose="02040503050406030204" pitchFamily="18" charset="0"/>
                              <a:ea typeface="Times New Roman" charset="0"/>
                              <a:cs typeface="Times New Roman" charset="0"/>
                            </a:rPr>
                            <m:t>𝑑𝑥</m:t>
                          </m:r>
                          <m:r>
                            <a:rPr lang="en-US" altLang="zh-CN" sz="2100" b="0" i="1" smtClean="0">
                              <a:latin typeface="Cambria Math" panose="02040503050406030204" pitchFamily="18" charset="0"/>
                              <a:ea typeface="Times New Roman" charset="0"/>
                              <a:cs typeface="Times New Roman" charset="0"/>
                            </a:rPr>
                            <m:t>           </m:t>
                          </m:r>
                          <m:d>
                            <m:dPr>
                              <m:ctrlPr>
                                <a:rPr lang="en-US" altLang="zh-CN" sz="2100" b="0" i="1" smtClean="0">
                                  <a:latin typeface="Cambria Math" panose="02040503050406030204" pitchFamily="18" charset="0"/>
                                  <a:cs typeface="Times New Roman" charset="0"/>
                                </a:rPr>
                              </m:ctrlPr>
                            </m:dPr>
                            <m:e>
                              <m:r>
                                <a:rPr lang="en-US" altLang="zh-CN" sz="2100" b="0" i="1" smtClean="0">
                                  <a:latin typeface="Cambria Math" panose="02040503050406030204" pitchFamily="18" charset="0"/>
                                  <a:cs typeface="Times New Roman" charset="0"/>
                                </a:rPr>
                                <m:t>𝑡</m:t>
                              </m:r>
                              <m:r>
                                <a:rPr lang="en-US" altLang="zh-CN" sz="2100" b="0" i="1" smtClean="0">
                                  <a:latin typeface="Cambria Math" panose="02040503050406030204" pitchFamily="18" charset="0"/>
                                  <a:cs typeface="Times New Roman" charset="0"/>
                                </a:rPr>
                                <m:t>=</m:t>
                              </m:r>
                              <m:sSup>
                                <m:sSupPr>
                                  <m:ctrlPr>
                                    <a:rPr lang="en-US" altLang="zh-CN" sz="2100" i="1">
                                      <a:latin typeface="Cambria Math" panose="02040503050406030204" pitchFamily="18" charset="0"/>
                                      <a:ea typeface="Times New Roman" charset="0"/>
                                      <a:cs typeface="Times New Roman" charset="0"/>
                                    </a:rPr>
                                  </m:ctrlPr>
                                </m:sSupPr>
                                <m:e>
                                  <m:d>
                                    <m:dPr>
                                      <m:ctrlPr>
                                        <a:rPr lang="en-US" altLang="zh-CN" sz="2100" i="1">
                                          <a:latin typeface="Cambria Math" panose="02040503050406030204" pitchFamily="18" charset="0"/>
                                          <a:ea typeface="Times New Roman" charset="0"/>
                                          <a:cs typeface="Times New Roman" charset="0"/>
                                        </a:rPr>
                                      </m:ctrlPr>
                                    </m:dPr>
                                    <m:e>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panose="02040503050406030204" pitchFamily="18" charset="0"/>
                                              <a:ea typeface="Times New Roman" charset="0"/>
                                              <a:cs typeface="Times New Roman" charset="0"/>
                                            </a:rPr>
                                            <m:t>𝑥</m:t>
                                          </m:r>
                                        </m:num>
                                        <m:den>
                                          <m:r>
                                            <a:rPr lang="en-US" altLang="zh-CN" sz="2100" i="1">
                                              <a:latin typeface="Cambria Math" panose="02040503050406030204" pitchFamily="18" charset="0"/>
                                              <a:ea typeface="Times New Roman" charset="0"/>
                                              <a:cs typeface="Times New Roman" charset="0"/>
                                            </a:rPr>
                                            <m:t>𝛽</m:t>
                                          </m:r>
                                        </m:den>
                                      </m:f>
                                    </m:e>
                                  </m:d>
                                </m:e>
                                <m:sup>
                                  <m:r>
                                    <a:rPr lang="en-US" altLang="zh-CN" sz="2100" i="1">
                                      <a:latin typeface="Cambria Math" panose="02040503050406030204" pitchFamily="18" charset="0"/>
                                      <a:ea typeface="Times New Roman" charset="0"/>
                                      <a:cs typeface="Times New Roman" charset="0"/>
                                    </a:rPr>
                                    <m:t>𝛼</m:t>
                                  </m:r>
                                </m:sup>
                              </m:sSup>
                            </m:e>
                          </m:d>
                        </m:e>
                      </m:nary>
                    </m:oMath>
                  </m:oMathPara>
                </a14:m>
                <a:endParaRPr lang="en-US" altLang="zh-CN" sz="2100" i="1" dirty="0">
                  <a:latin typeface="Cambria Math" charset="0"/>
                  <a:ea typeface="Times New Roman" charset="0"/>
                  <a:cs typeface="Times New Roman" charset="0"/>
                </a:endParaRPr>
              </a:p>
              <a:p>
                <a:r>
                  <a:rPr lang="en-US" altLang="zh-CN" sz="2100" b="0" dirty="0">
                    <a:ea typeface="Times New Roman" charset="0"/>
                    <a:cs typeface="Times New Roman" charset="0"/>
                  </a:rPr>
                  <a:t>                    </a:t>
                </a:r>
                <a14:m>
                  <m:oMath xmlns:m="http://schemas.openxmlformats.org/officeDocument/2006/math">
                    <m:r>
                      <a:rPr lang="en-US" altLang="zh-CN" sz="2100" b="0" i="1" smtClean="0">
                        <a:latin typeface="Cambria Math" panose="02040503050406030204" pitchFamily="18" charset="0"/>
                        <a:ea typeface="Times New Roman" charset="0"/>
                        <a:cs typeface="Times New Roman" charset="0"/>
                      </a:rPr>
                      <m:t>=</m:t>
                    </m:r>
                    <m:r>
                      <a:rPr lang="en-US" altLang="zh-CN" sz="2100" i="1">
                        <a:latin typeface="Cambria Math" charset="0"/>
                        <a:ea typeface="Times New Roman" charset="0"/>
                        <a:cs typeface="Times New Roman" charset="0"/>
                      </a:rPr>
                      <m:t>𝛽</m:t>
                    </m:r>
                    <m:r>
                      <a:rPr lang="zh-CN" altLang="en-US" sz="2100" i="1">
                        <a:latin typeface="Cambria Math" charset="0"/>
                        <a:ea typeface="Times New Roman" charset="0"/>
                        <a:cs typeface="Times New Roman" charset="0"/>
                      </a:rPr>
                      <m:t> </m:t>
                    </m:r>
                    <m:r>
                      <m:rPr>
                        <m:sty m:val="p"/>
                      </m:rPr>
                      <a:rPr lang="en-US" altLang="zh-CN" sz="2100">
                        <a:latin typeface="Cambria Math" charset="0"/>
                        <a:ea typeface="Times New Roman" charset="0"/>
                        <a:cs typeface="Times New Roman" charset="0"/>
                      </a:rPr>
                      <m:t>Γ</m:t>
                    </m:r>
                    <m:d>
                      <m:dPr>
                        <m:ctrlPr>
                          <a:rPr lang="mr-IN" altLang="zh-CN" sz="2100" i="1">
                            <a:latin typeface="Cambria Math" panose="02040503050406030204" pitchFamily="18" charset="0"/>
                            <a:ea typeface="Times New Roman" charset="0"/>
                            <a:cs typeface="Times New Roman" charset="0"/>
                          </a:rPr>
                        </m:ctrlPr>
                      </m:dPr>
                      <m:e>
                        <m:r>
                          <a:rPr lang="en-US" altLang="zh-CN" sz="2100" i="1">
                            <a:latin typeface="Cambria Math" charset="0"/>
                            <a:ea typeface="Times New Roman" charset="0"/>
                            <a:cs typeface="Times New Roman" charset="0"/>
                          </a:rPr>
                          <m:t>1+</m:t>
                        </m:r>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charset="0"/>
                                <a:ea typeface="Times New Roman" charset="0"/>
                                <a:cs typeface="Times New Roman" charset="0"/>
                              </a:rPr>
                              <m:t>1</m:t>
                            </m:r>
                          </m:num>
                          <m:den>
                            <m:r>
                              <a:rPr lang="en-US" altLang="zh-CN" sz="2100" i="1">
                                <a:latin typeface="Cambria Math" charset="0"/>
                                <a:ea typeface="Times New Roman" charset="0"/>
                                <a:cs typeface="Times New Roman" charset="0"/>
                              </a:rPr>
                              <m:t>𝛼</m:t>
                            </m:r>
                          </m:den>
                        </m:f>
                      </m:e>
                    </m:d>
                    <m:r>
                      <a:rPr lang="en-US" altLang="zh-CN" sz="2100" i="1">
                        <a:latin typeface="Cambria Math" charset="0"/>
                        <a:ea typeface="Times New Roman" charset="0"/>
                        <a:cs typeface="Times New Roman" charset="0"/>
                      </a:rPr>
                      <m:t>,</m:t>
                    </m:r>
                    <m:r>
                      <a:rPr lang="zh-CN" altLang="en-US" sz="2100" i="1">
                        <a:latin typeface="Cambria Math" charset="0"/>
                        <a:ea typeface="Times New Roman" charset="0"/>
                        <a:cs typeface="Times New Roman" charset="0"/>
                      </a:rPr>
                      <m:t>   </m:t>
                    </m:r>
                  </m:oMath>
                </a14:m>
                <a:endParaRPr lang="en-US" altLang="zh-CN" sz="2100" i="1" dirty="0">
                  <a:latin typeface="Cambria Math" charset="0"/>
                  <a:ea typeface="Times New Roman" charset="0"/>
                  <a:cs typeface="Times New Roman" charset="0"/>
                </a:endParaRPr>
              </a:p>
              <a:p>
                <a:r>
                  <a:rPr lang="en-US" altLang="zh-CN" sz="2100" i="1" dirty="0">
                    <a:latin typeface="Cambria Math" panose="02040503050406030204" pitchFamily="18" charset="0"/>
                    <a:ea typeface="Times New Roman" charset="0"/>
                    <a:cs typeface="Times New Roman" charset="0"/>
                  </a:rPr>
                  <a:t>                   </a:t>
                </a:r>
                <a14:m>
                  <m:oMath xmlns:m="http://schemas.openxmlformats.org/officeDocument/2006/math">
                    <m:sSup>
                      <m:sSupPr>
                        <m:ctrlPr>
                          <a:rPr lang="en-US" altLang="zh-CN" sz="2100" i="1">
                            <a:latin typeface="Cambria Math" panose="02040503050406030204" pitchFamily="18" charset="0"/>
                            <a:ea typeface="Times New Roman" charset="0"/>
                            <a:cs typeface="Times New Roman" charset="0"/>
                          </a:rPr>
                        </m:ctrlPr>
                      </m:sSupPr>
                      <m:e>
                        <m:r>
                          <a:rPr lang="en-US" altLang="zh-CN" sz="2100" i="1">
                            <a:latin typeface="Cambria Math" charset="0"/>
                            <a:ea typeface="Times New Roman" charset="0"/>
                            <a:cs typeface="Times New Roman" charset="0"/>
                          </a:rPr>
                          <m:t>𝜎</m:t>
                        </m:r>
                      </m:e>
                      <m:sup>
                        <m:r>
                          <a:rPr lang="en-US" altLang="zh-CN" sz="2100" i="1">
                            <a:latin typeface="Cambria Math" charset="0"/>
                            <a:ea typeface="Times New Roman" charset="0"/>
                            <a:cs typeface="Times New Roman" charset="0"/>
                          </a:rPr>
                          <m:t>2</m:t>
                        </m:r>
                      </m:sup>
                    </m:sSup>
                    <m:r>
                      <a:rPr lang="en-US" altLang="zh-CN" sz="2100" i="1">
                        <a:latin typeface="Cambria Math" charset="0"/>
                        <a:ea typeface="Times New Roman" charset="0"/>
                        <a:cs typeface="Times New Roman" charset="0"/>
                      </a:rPr>
                      <m:t>=</m:t>
                    </m:r>
                    <m:sSup>
                      <m:sSupPr>
                        <m:ctrlPr>
                          <a:rPr lang="en-US" altLang="zh-CN" sz="2100" i="1">
                            <a:latin typeface="Cambria Math" panose="02040503050406030204" pitchFamily="18" charset="0"/>
                            <a:ea typeface="Times New Roman" charset="0"/>
                            <a:cs typeface="Times New Roman" charset="0"/>
                          </a:rPr>
                        </m:ctrlPr>
                      </m:sSupPr>
                      <m:e>
                        <m:r>
                          <a:rPr lang="en-US" altLang="zh-CN" sz="2100" i="1">
                            <a:latin typeface="Cambria Math" charset="0"/>
                            <a:ea typeface="Times New Roman" charset="0"/>
                            <a:cs typeface="Times New Roman" charset="0"/>
                          </a:rPr>
                          <m:t>𝛽</m:t>
                        </m:r>
                      </m:e>
                      <m:sup>
                        <m:r>
                          <a:rPr lang="en-US" altLang="zh-CN" sz="2100" i="1">
                            <a:latin typeface="Cambria Math" charset="0"/>
                            <a:ea typeface="Times New Roman" charset="0"/>
                            <a:cs typeface="Times New Roman" charset="0"/>
                          </a:rPr>
                          <m:t>2</m:t>
                        </m:r>
                      </m:sup>
                    </m:sSup>
                    <m:d>
                      <m:dPr>
                        <m:begChr m:val="{"/>
                        <m:endChr m:val="}"/>
                        <m:ctrlPr>
                          <a:rPr lang="en-US" altLang="zh-CN" sz="2100" i="1">
                            <a:latin typeface="Cambria Math" panose="02040503050406030204" pitchFamily="18" charset="0"/>
                            <a:ea typeface="Times New Roman" charset="0"/>
                            <a:cs typeface="Times New Roman" charset="0"/>
                          </a:rPr>
                        </m:ctrlPr>
                      </m:dPr>
                      <m:e>
                        <m:r>
                          <m:rPr>
                            <m:sty m:val="p"/>
                          </m:rPr>
                          <a:rPr lang="en-US" altLang="zh-CN" sz="2100">
                            <a:latin typeface="Cambria Math" charset="0"/>
                            <a:ea typeface="Times New Roman" charset="0"/>
                            <a:cs typeface="Times New Roman" charset="0"/>
                          </a:rPr>
                          <m:t>Γ</m:t>
                        </m:r>
                        <m:d>
                          <m:dPr>
                            <m:ctrlPr>
                              <a:rPr lang="mr-IN" altLang="zh-CN" sz="2100" i="1">
                                <a:latin typeface="Cambria Math" panose="02040503050406030204" pitchFamily="18" charset="0"/>
                                <a:ea typeface="Times New Roman" charset="0"/>
                                <a:cs typeface="Times New Roman" charset="0"/>
                              </a:rPr>
                            </m:ctrlPr>
                          </m:dPr>
                          <m:e>
                            <m:r>
                              <a:rPr lang="en-US" altLang="zh-CN" sz="2100" i="1">
                                <a:latin typeface="Cambria Math" charset="0"/>
                                <a:ea typeface="Times New Roman" charset="0"/>
                                <a:cs typeface="Times New Roman" charset="0"/>
                              </a:rPr>
                              <m:t>1+</m:t>
                            </m:r>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charset="0"/>
                                    <a:ea typeface="Times New Roman" charset="0"/>
                                    <a:cs typeface="Times New Roman" charset="0"/>
                                  </a:rPr>
                                  <m:t>2</m:t>
                                </m:r>
                              </m:num>
                              <m:den>
                                <m:r>
                                  <a:rPr lang="en-US" altLang="zh-CN" sz="2100" i="1">
                                    <a:latin typeface="Cambria Math" charset="0"/>
                                    <a:ea typeface="Times New Roman" charset="0"/>
                                    <a:cs typeface="Times New Roman" charset="0"/>
                                  </a:rPr>
                                  <m:t>𝛼</m:t>
                                </m:r>
                              </m:den>
                            </m:f>
                          </m:e>
                        </m:d>
                        <m:r>
                          <a:rPr lang="en-US" altLang="zh-CN" sz="2100" i="1">
                            <a:latin typeface="Cambria Math" charset="0"/>
                            <a:ea typeface="Times New Roman" charset="0"/>
                            <a:cs typeface="Times New Roman" charset="0"/>
                          </a:rPr>
                          <m:t>−</m:t>
                        </m:r>
                        <m:sSup>
                          <m:sSupPr>
                            <m:ctrlPr>
                              <a:rPr lang="en-US" altLang="zh-CN" sz="2100" i="1">
                                <a:latin typeface="Cambria Math" panose="02040503050406030204" pitchFamily="18" charset="0"/>
                                <a:ea typeface="Times New Roman" charset="0"/>
                                <a:cs typeface="Times New Roman" charset="0"/>
                              </a:rPr>
                            </m:ctrlPr>
                          </m:sSupPr>
                          <m:e>
                            <m:d>
                              <m:dPr>
                                <m:begChr m:val="["/>
                                <m:endChr m:val="]"/>
                                <m:ctrlPr>
                                  <a:rPr lang="mr-IN" altLang="zh-CN" sz="2100" i="1">
                                    <a:latin typeface="Cambria Math" panose="02040503050406030204" pitchFamily="18" charset="0"/>
                                    <a:ea typeface="Times New Roman" charset="0"/>
                                    <a:cs typeface="Times New Roman" charset="0"/>
                                  </a:rPr>
                                </m:ctrlPr>
                              </m:dPr>
                              <m:e>
                                <m:r>
                                  <m:rPr>
                                    <m:sty m:val="p"/>
                                  </m:rPr>
                                  <a:rPr lang="en-US" altLang="zh-CN" sz="2100">
                                    <a:latin typeface="Cambria Math" charset="0"/>
                                    <a:ea typeface="Times New Roman" charset="0"/>
                                    <a:cs typeface="Times New Roman" charset="0"/>
                                  </a:rPr>
                                  <m:t>Γ</m:t>
                                </m:r>
                                <m:d>
                                  <m:dPr>
                                    <m:ctrlPr>
                                      <a:rPr lang="mr-IN" altLang="zh-CN" sz="2100" i="1">
                                        <a:latin typeface="Cambria Math" panose="02040503050406030204" pitchFamily="18" charset="0"/>
                                        <a:ea typeface="Times New Roman" charset="0"/>
                                        <a:cs typeface="Times New Roman" charset="0"/>
                                      </a:rPr>
                                    </m:ctrlPr>
                                  </m:dPr>
                                  <m:e>
                                    <m:r>
                                      <a:rPr lang="en-US" altLang="zh-CN" sz="2100" i="1">
                                        <a:latin typeface="Cambria Math" charset="0"/>
                                        <a:ea typeface="Times New Roman" charset="0"/>
                                        <a:cs typeface="Times New Roman" charset="0"/>
                                      </a:rPr>
                                      <m:t>1+</m:t>
                                    </m:r>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charset="0"/>
                                            <a:ea typeface="Times New Roman" charset="0"/>
                                            <a:cs typeface="Times New Roman" charset="0"/>
                                          </a:rPr>
                                          <m:t>1</m:t>
                                        </m:r>
                                      </m:num>
                                      <m:den>
                                        <m:r>
                                          <a:rPr lang="en-US" altLang="zh-CN" sz="2100" i="1">
                                            <a:latin typeface="Cambria Math" charset="0"/>
                                            <a:ea typeface="Times New Roman" charset="0"/>
                                            <a:cs typeface="Times New Roman" charset="0"/>
                                          </a:rPr>
                                          <m:t>𝛼</m:t>
                                        </m:r>
                                      </m:den>
                                    </m:f>
                                  </m:e>
                                </m:d>
                              </m:e>
                            </m:d>
                          </m:e>
                          <m:sup>
                            <m:r>
                              <a:rPr lang="en-US" altLang="zh-CN" sz="2100" i="1">
                                <a:latin typeface="Cambria Math" charset="0"/>
                                <a:ea typeface="Times New Roman" charset="0"/>
                                <a:cs typeface="Times New Roman" charset="0"/>
                              </a:rPr>
                              <m:t>2</m:t>
                            </m:r>
                          </m:sup>
                        </m:sSup>
                      </m:e>
                    </m:d>
                  </m:oMath>
                </a14:m>
                <a:endParaRPr lang="en-US" sz="2100" dirty="0">
                  <a:latin typeface="Times New Roman" charset="0"/>
                  <a:ea typeface="Times New Roman" charset="0"/>
                  <a:cs typeface="Times New Roman"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19085" y="1403775"/>
                <a:ext cx="7821640" cy="2264018"/>
              </a:xfrm>
              <a:prstGeom prst="rect">
                <a:avLst/>
              </a:prstGeom>
              <a:blipFill>
                <a:blip r:embed="rId2"/>
                <a:stretch>
                  <a:fillRect l="-935" t="-1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19085" y="4014065"/>
                <a:ext cx="7695855" cy="1061829"/>
              </a:xfrm>
              <a:prstGeom prst="rect">
                <a:avLst/>
              </a:prstGeom>
              <a:solidFill>
                <a:schemeClr val="bg1"/>
              </a:solidFill>
            </p:spPr>
            <p:txBody>
              <a:bodyPr wrap="square">
                <a:spAutoFit/>
              </a:bodyPr>
              <a:lstStyle/>
              <a:p>
                <a:pPr algn="just"/>
                <a:r>
                  <a:rPr lang="en-US" altLang="zh-CN" sz="2100" b="1" dirty="0">
                    <a:latin typeface="Times" charset="0"/>
                  </a:rPr>
                  <a:t>Remark</a:t>
                </a:r>
                <a:r>
                  <a:rPr lang="zh-CN" altLang="en-US" sz="2100" b="1" dirty="0">
                    <a:latin typeface="Times" charset="0"/>
                  </a:rPr>
                  <a:t> </a:t>
                </a:r>
                <a:r>
                  <a:rPr lang="en-US" altLang="zh-CN" sz="2100" b="1" dirty="0">
                    <a:latin typeface="Times" charset="0"/>
                  </a:rPr>
                  <a:t>2:</a:t>
                </a:r>
                <a:r>
                  <a:rPr lang="zh-CN" altLang="en-US" sz="2100" b="1" dirty="0">
                    <a:latin typeface="Times" charset="0"/>
                  </a:rPr>
                  <a:t>     </a:t>
                </a:r>
                <a:r>
                  <a:rPr lang="en-US" sz="2100" dirty="0">
                    <a:latin typeface="Times" charset="0"/>
                  </a:rPr>
                  <a:t>When </a:t>
                </a:r>
                <a14:m>
                  <m:oMath xmlns:m="http://schemas.openxmlformats.org/officeDocument/2006/math">
                    <m:r>
                      <a:rPr lang="en-US" altLang="zh-CN" sz="2100" i="1">
                        <a:latin typeface="Cambria Math" charset="0"/>
                      </a:rPr>
                      <m:t>𝛼</m:t>
                    </m:r>
                    <m:r>
                      <a:rPr lang="en-US" altLang="zh-CN" sz="2100" i="1">
                        <a:latin typeface="Cambria Math" charset="0"/>
                      </a:rPr>
                      <m:t>=1</m:t>
                    </m:r>
                  </m:oMath>
                </a14:m>
                <a:r>
                  <a:rPr lang="en-US" sz="2100" dirty="0">
                    <a:latin typeface="Times" charset="0"/>
                  </a:rPr>
                  <a:t>, the pdf reduces to the exponential distribution (with </a:t>
                </a:r>
                <a14:m>
                  <m:oMath xmlns:m="http://schemas.openxmlformats.org/officeDocument/2006/math">
                    <m:r>
                      <a:rPr lang="en-US" altLang="zh-CN" sz="2100" i="1">
                        <a:latin typeface="Cambria Math" charset="0"/>
                      </a:rPr>
                      <m:t>𝜆</m:t>
                    </m:r>
                    <m:r>
                      <a:rPr lang="en-US" altLang="zh-CN" sz="2100" i="1">
                        <a:latin typeface="Cambria Math" charset="0"/>
                      </a:rPr>
                      <m:t>=1/</m:t>
                    </m:r>
                    <m:r>
                      <a:rPr lang="en-US" altLang="zh-CN" sz="2100" i="1">
                        <a:latin typeface="Cambria Math" charset="0"/>
                      </a:rPr>
                      <m:t>𝛽</m:t>
                    </m:r>
                  </m:oMath>
                </a14:m>
                <a:r>
                  <a:rPr lang="en-US" sz="2100" dirty="0">
                    <a:latin typeface="Times" charset="0"/>
                  </a:rPr>
                  <a:t>), so the exponential distribution is </a:t>
                </a:r>
                <a:r>
                  <a:rPr lang="en-US" sz="2100" dirty="0">
                    <a:solidFill>
                      <a:srgbClr val="FF0000"/>
                    </a:solidFill>
                    <a:latin typeface="Times" charset="0"/>
                  </a:rPr>
                  <a:t>a special case of both the gamma and Weibull distributions. </a:t>
                </a:r>
                <a:endParaRPr lang="en-US" sz="2100"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19085" y="4014065"/>
                <a:ext cx="7695855" cy="1061829"/>
              </a:xfrm>
              <a:prstGeom prst="rect">
                <a:avLst/>
              </a:prstGeom>
              <a:blipFill>
                <a:blip r:embed="rId3"/>
                <a:stretch>
                  <a:fillRect l="-951" t="-4000" r="-951" b="-1028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A4B7AA3-68F2-4159-9838-D4A6F0345436}"/>
              </a:ext>
            </a:extLst>
          </p:cNvPr>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1170684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374716" y="941059"/>
                <a:ext cx="8630424" cy="2354491"/>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Example1: </a:t>
                </a:r>
                <a:r>
                  <a:rPr lang="en-US" altLang="zh-CN" sz="2100" dirty="0">
                    <a:latin typeface="Times New Roman" charset="0"/>
                    <a:ea typeface="Times New Roman" charset="0"/>
                    <a:cs typeface="Times New Roman" charset="0"/>
                  </a:rPr>
                  <a:t>In recent years the </a:t>
                </a:r>
                <a:r>
                  <a:rPr lang="en-US" altLang="zh-CN" sz="2100" dirty="0">
                    <a:solidFill>
                      <a:srgbClr val="FF0000"/>
                    </a:solidFill>
                    <a:latin typeface="Times New Roman" charset="0"/>
                    <a:ea typeface="Times New Roman" charset="0"/>
                    <a:cs typeface="Times New Roman" charset="0"/>
                  </a:rPr>
                  <a:t>Weibull distribution has been used to model engine emissions of various pollutants (</a:t>
                </a:r>
                <a:r>
                  <a:rPr lang="zh-CN" altLang="en-US" sz="2100" dirty="0">
                    <a:solidFill>
                      <a:srgbClr val="FF0000"/>
                    </a:solidFill>
                    <a:latin typeface="Times New Roman" charset="0"/>
                    <a:ea typeface="Times New Roman" charset="0"/>
                    <a:cs typeface="Times New Roman" charset="0"/>
                  </a:rPr>
                  <a:t>污染物</a:t>
                </a:r>
                <a:r>
                  <a:rPr lang="en-US" altLang="zh-CN" sz="2100" dirty="0">
                    <a:solidFill>
                      <a:srgbClr val="FF0000"/>
                    </a:solidFill>
                    <a:latin typeface="Times New Roman" charset="0"/>
                    <a:ea typeface="Times New Roman" charset="0"/>
                    <a:cs typeface="Times New Roman" charset="0"/>
                  </a:rPr>
                  <a:t>)</a:t>
                </a:r>
                <a:r>
                  <a:rPr lang="en-US" altLang="zh-CN" sz="2100" dirty="0">
                    <a:latin typeface="Times New Roman" charset="0"/>
                    <a:ea typeface="Times New Roman" charset="0"/>
                    <a:cs typeface="Times New Roman" charset="0"/>
                  </a:rPr>
                  <a:t>. Let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𝑋</m:t>
                    </m:r>
                  </m:oMath>
                </a14:m>
                <a:r>
                  <a:rPr lang="en-US" altLang="zh-CN" sz="2100" dirty="0">
                    <a:latin typeface="Times New Roman" charset="0"/>
                    <a:ea typeface="Times New Roman" charset="0"/>
                    <a:cs typeface="Times New Roman" charset="0"/>
                  </a:rPr>
                  <a:t> denote the amount of </a:t>
                </a:r>
                <a14:m>
                  <m:oMath xmlns:m="http://schemas.openxmlformats.org/officeDocument/2006/math">
                    <m:r>
                      <m:rPr>
                        <m:sty m:val="p"/>
                      </m:rPr>
                      <a:rPr lang="en-US" altLang="zh-CN" sz="2100" dirty="0">
                        <a:latin typeface="Cambria Math" panose="02040503050406030204" pitchFamily="18" charset="0"/>
                        <a:cs typeface="Times New Roman" charset="0"/>
                      </a:rPr>
                      <m:t>N</m:t>
                    </m:r>
                    <m:sSub>
                      <m:sSubPr>
                        <m:ctrlPr>
                          <a:rPr lang="en-US" altLang="zh-CN" sz="2100" i="1" dirty="0">
                            <a:latin typeface="Cambria Math" panose="02040503050406030204" pitchFamily="18" charset="0"/>
                            <a:cs typeface="Times New Roman" charset="0"/>
                          </a:rPr>
                        </m:ctrlPr>
                      </m:sSubPr>
                      <m:e>
                        <m:r>
                          <m:rPr>
                            <m:sty m:val="p"/>
                          </m:rPr>
                          <a:rPr lang="en-US" altLang="zh-CN" sz="2100" dirty="0">
                            <a:latin typeface="Cambria Math" panose="02040503050406030204" pitchFamily="18" charset="0"/>
                            <a:cs typeface="Times New Roman" charset="0"/>
                          </a:rPr>
                          <m:t>O</m:t>
                        </m:r>
                      </m:e>
                      <m:sub>
                        <m:r>
                          <m:rPr>
                            <m:sty m:val="p"/>
                          </m:rPr>
                          <a:rPr lang="en-US" altLang="zh-CN" sz="2100" dirty="0">
                            <a:latin typeface="Cambria Math" panose="02040503050406030204" pitchFamily="18" charset="0"/>
                            <a:cs typeface="Times New Roman" charset="0"/>
                          </a:rPr>
                          <m:t>x</m:t>
                        </m:r>
                      </m:sub>
                    </m:sSub>
                  </m:oMath>
                </a14:m>
                <a:r>
                  <a:rPr lang="en-US" altLang="zh-CN" sz="2100" dirty="0">
                    <a:latin typeface="Times New Roman" charset="0"/>
                    <a:ea typeface="Times New Roman" charset="0"/>
                    <a:cs typeface="Times New Roman" charset="0"/>
                  </a:rPr>
                  <a:t> emission (g/gal) from a randomly selected four-stroke</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四冲程的</a:t>
                </a:r>
                <a:r>
                  <a:rPr lang="en-US" altLang="zh-CN" sz="2100" dirty="0">
                    <a:latin typeface="Times New Roman" charset="0"/>
                    <a:ea typeface="Times New Roman" charset="0"/>
                    <a:cs typeface="Times New Roman" charset="0"/>
                  </a:rPr>
                  <a:t>) engine of a certain type, and suppose that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𝑋</m:t>
                    </m:r>
                  </m:oMath>
                </a14:m>
                <a:r>
                  <a:rPr lang="en-US" altLang="zh-CN" sz="2100" dirty="0">
                    <a:latin typeface="Times New Roman" charset="0"/>
                    <a:ea typeface="Times New Roman" charset="0"/>
                    <a:cs typeface="Times New Roman" charset="0"/>
                  </a:rPr>
                  <a:t> has a Weibull distribution with </a:t>
                </a:r>
                <a14:m>
                  <m:oMath xmlns:m="http://schemas.openxmlformats.org/officeDocument/2006/math">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=2</m:t>
                    </m:r>
                  </m:oMath>
                </a14:m>
                <a:r>
                  <a:rPr lang="en-US" altLang="zh-CN" sz="2100" dirty="0">
                    <a:latin typeface="Times New Roman" charset="0"/>
                    <a:ea typeface="Times New Roman" charset="0"/>
                    <a:cs typeface="Times New Roman" charset="0"/>
                  </a:rPr>
                  <a:t> and </a:t>
                </a:r>
                <a14:m>
                  <m:oMath xmlns:m="http://schemas.openxmlformats.org/officeDocument/2006/math">
                    <m:r>
                      <a:rPr lang="zh-CN" altLang="en-US" sz="2100" i="1">
                        <a:latin typeface="Cambria Math" panose="02040503050406030204" pitchFamily="18" charset="0"/>
                        <a:ea typeface="Times New Roman" charset="0"/>
                        <a:cs typeface="Times New Roman" charset="0"/>
                      </a:rPr>
                      <m:t>𝛽</m:t>
                    </m:r>
                    <m:r>
                      <a:rPr lang="en-US" altLang="zh-CN" sz="2100" i="1">
                        <a:latin typeface="Cambria Math" panose="02040503050406030204" pitchFamily="18" charset="0"/>
                        <a:ea typeface="Times New Roman" charset="0"/>
                        <a:cs typeface="Times New Roman" charset="0"/>
                      </a:rPr>
                      <m:t>=10</m:t>
                    </m:r>
                  </m:oMath>
                </a14:m>
                <a:r>
                  <a:rPr lang="en-US" altLang="zh-CN" sz="2100" dirty="0">
                    <a:latin typeface="Times New Roman" charset="0"/>
                    <a:ea typeface="Times New Roman" charset="0"/>
                    <a:cs typeface="Times New Roman" charset="0"/>
                  </a:rPr>
                  <a:t>. The corresponding density curve looks exactly like the one in Figure below for </a:t>
                </a:r>
                <a14:m>
                  <m:oMath xmlns:m="http://schemas.openxmlformats.org/officeDocument/2006/math">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=2</m:t>
                    </m:r>
                  </m:oMath>
                </a14:m>
                <a:r>
                  <a:rPr lang="en-US" altLang="zh-CN" sz="2100" dirty="0">
                    <a:latin typeface="Times New Roman" charset="0"/>
                    <a:ea typeface="Times New Roman" charset="0"/>
                    <a:cs typeface="Times New Roman" charset="0"/>
                  </a:rPr>
                  <a:t> and </a:t>
                </a:r>
                <a14:m>
                  <m:oMath xmlns:m="http://schemas.openxmlformats.org/officeDocument/2006/math">
                    <m:r>
                      <a:rPr lang="zh-CN" altLang="en-US" sz="2100" i="1">
                        <a:latin typeface="Cambria Math" panose="02040503050406030204" pitchFamily="18" charset="0"/>
                        <a:ea typeface="Times New Roman" charset="0"/>
                        <a:cs typeface="Times New Roman" charset="0"/>
                      </a:rPr>
                      <m:t>𝛽</m:t>
                    </m:r>
                    <m:r>
                      <a:rPr lang="en-US" altLang="zh-CN" sz="2100" i="1">
                        <a:latin typeface="Cambria Math" panose="02040503050406030204" pitchFamily="18" charset="0"/>
                        <a:ea typeface="Times New Roman" charset="0"/>
                        <a:cs typeface="Times New Roman" charset="0"/>
                      </a:rPr>
                      <m:t>=1</m:t>
                    </m:r>
                  </m:oMath>
                </a14:m>
                <a:r>
                  <a:rPr lang="en-US" altLang="zh-CN" sz="2100" dirty="0">
                    <a:latin typeface="Times New Roman" charset="0"/>
                    <a:ea typeface="Times New Roman" charset="0"/>
                    <a:cs typeface="Times New Roman" charset="0"/>
                  </a:rPr>
                  <a:t>, except that now the values </a:t>
                </a:r>
                <a:r>
                  <a:rPr lang="en-US" altLang="zh-CN" sz="2100" dirty="0">
                    <a:solidFill>
                      <a:srgbClr val="FF0000"/>
                    </a:solidFill>
                    <a:latin typeface="Times New Roman" charset="0"/>
                    <a:ea typeface="Times New Roman" charset="0"/>
                    <a:cs typeface="Times New Roman" charset="0"/>
                  </a:rPr>
                  <a:t>50 and 100 </a:t>
                </a:r>
                <a:r>
                  <a:rPr lang="en-US" altLang="zh-CN" sz="2100" dirty="0">
                    <a:latin typeface="Times New Roman" charset="0"/>
                    <a:ea typeface="Times New Roman" charset="0"/>
                    <a:cs typeface="Times New Roman" charset="0"/>
                  </a:rPr>
                  <a:t>replace</a:t>
                </a:r>
                <a:r>
                  <a:rPr lang="en-US" altLang="zh-CN" sz="2100" dirty="0">
                    <a:solidFill>
                      <a:srgbClr val="00B050"/>
                    </a:solidFill>
                    <a:latin typeface="Times New Roman" charset="0"/>
                    <a:ea typeface="Times New Roman" charset="0"/>
                    <a:cs typeface="Times New Roman" charset="0"/>
                  </a:rPr>
                  <a:t> 5 and 10 </a:t>
                </a:r>
                <a:r>
                  <a:rPr lang="en-US" altLang="zh-CN" sz="2100" dirty="0">
                    <a:latin typeface="Times New Roman" charset="0"/>
                    <a:ea typeface="Times New Roman" charset="0"/>
                    <a:cs typeface="Times New Roman" charset="0"/>
                  </a:rPr>
                  <a:t>on the horizontal axis (because </a:t>
                </a:r>
                <a14:m>
                  <m:oMath xmlns:m="http://schemas.openxmlformats.org/officeDocument/2006/math">
                    <m:r>
                      <a:rPr lang="zh-CN" altLang="en-US" sz="2100" i="1">
                        <a:latin typeface="Cambria Math" panose="02040503050406030204" pitchFamily="18" charset="0"/>
                        <a:ea typeface="Times New Roman" charset="0"/>
                        <a:cs typeface="Times New Roman" charset="0"/>
                      </a:rPr>
                      <m:t>𝛽</m:t>
                    </m:r>
                  </m:oMath>
                </a14:m>
                <a:r>
                  <a:rPr lang="en-US" altLang="zh-CN" sz="2100" dirty="0">
                    <a:latin typeface="Times New Roman" charset="0"/>
                    <a:ea typeface="Times New Roman" charset="0"/>
                    <a:cs typeface="Times New Roman" charset="0"/>
                  </a:rPr>
                  <a:t> is a “scale parameter”). </a:t>
                </a: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374716" y="941059"/>
                <a:ext cx="8630424" cy="2354491"/>
              </a:xfrm>
              <a:prstGeom prst="rect">
                <a:avLst/>
              </a:prstGeom>
              <a:blipFill>
                <a:blip r:embed="rId2"/>
                <a:stretch>
                  <a:fillRect l="-847" t="-1550" r="-847" b="-413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D21E57D-D62B-475E-9505-AE397A110DE8}"/>
              </a:ext>
            </a:extLst>
          </p:cNvPr>
          <p:cNvPicPr>
            <a:picLocks noChangeAspect="1"/>
          </p:cNvPicPr>
          <p:nvPr/>
        </p:nvPicPr>
        <p:blipFill>
          <a:blip r:embed="rId3"/>
          <a:stretch>
            <a:fillRect/>
          </a:stretch>
        </p:blipFill>
        <p:spPr>
          <a:xfrm>
            <a:off x="1100613" y="3709459"/>
            <a:ext cx="3379448" cy="2291291"/>
          </a:xfrm>
          <a:prstGeom prst="rect">
            <a:avLst/>
          </a:prstGeom>
        </p:spPr>
      </p:pic>
      <p:pic>
        <p:nvPicPr>
          <p:cNvPr id="4" name="图片 3">
            <a:extLst>
              <a:ext uri="{FF2B5EF4-FFF2-40B4-BE49-F238E27FC236}">
                <a16:creationId xmlns:a16="http://schemas.microsoft.com/office/drawing/2014/main" id="{9FC1FCD1-9683-4008-88FE-DB79194D2F76}"/>
              </a:ext>
            </a:extLst>
          </p:cNvPr>
          <p:cNvPicPr>
            <a:picLocks noChangeAspect="1"/>
          </p:cNvPicPr>
          <p:nvPr/>
        </p:nvPicPr>
        <p:blipFill>
          <a:blip r:embed="rId4"/>
          <a:stretch>
            <a:fillRect/>
          </a:stretch>
        </p:blipFill>
        <p:spPr>
          <a:xfrm>
            <a:off x="4982100" y="3707649"/>
            <a:ext cx="3280466" cy="2293102"/>
          </a:xfrm>
          <a:prstGeom prst="rect">
            <a:avLst/>
          </a:prstGeom>
        </p:spPr>
      </p:pic>
      <p:sp>
        <p:nvSpPr>
          <p:cNvPr id="2" name="灯片编号占位符 1">
            <a:extLst>
              <a:ext uri="{FF2B5EF4-FFF2-40B4-BE49-F238E27FC236}">
                <a16:creationId xmlns:a16="http://schemas.microsoft.com/office/drawing/2014/main" id="{E04F5DD6-3629-4432-8777-AD374D98C005}"/>
              </a:ext>
            </a:extLst>
          </p:cNvPr>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473383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707010" y="1612719"/>
                <a:ext cx="8008255" cy="3412473"/>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dirty="0">
                    <a:latin typeface="Times New Roman" charset="0"/>
                    <a:ea typeface="Times New Roman" charset="0"/>
                    <a:cs typeface="Times New Roman" charset="0"/>
                  </a:rPr>
                  <a:t>Then</a:t>
                </a:r>
                <a:endParaRPr lang="en-US" altLang="zh-CN" sz="2100" i="1" dirty="0">
                  <a:latin typeface="Cambria Math" panose="02040503050406030204" pitchFamily="18" charset="0"/>
                  <a:ea typeface="Times New Roman" charset="0"/>
                  <a:cs typeface="Times New Roman" charset="0"/>
                </a:endParaRP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≤10</m:t>
                          </m:r>
                        </m:e>
                      </m:d>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10;2,10</m:t>
                          </m:r>
                        </m:e>
                      </m:d>
                      <m:r>
                        <a:rPr lang="en-US" altLang="zh-CN" sz="2100" i="1">
                          <a:latin typeface="Cambria Math" panose="02040503050406030204" pitchFamily="18" charset="0"/>
                          <a:ea typeface="Times New Roman" charset="0"/>
                          <a:cs typeface="Times New Roman" charset="0"/>
                        </a:rPr>
                        <m:t>=1−</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10/10</m:t>
                                  </m:r>
                                </m:e>
                              </m:d>
                            </m:e>
                            <m:sup>
                              <m:r>
                                <a:rPr lang="en-US" altLang="zh-CN" sz="2100" i="1">
                                  <a:latin typeface="Cambria Math" panose="02040503050406030204" pitchFamily="18" charset="0"/>
                                  <a:cs typeface="Times New Roman" charset="0"/>
                                </a:rPr>
                                <m:t>2</m:t>
                              </m:r>
                            </m:sup>
                          </m:sSup>
                        </m:sup>
                      </m:sSup>
                      <m:r>
                        <a:rPr lang="en-US" altLang="zh-CN" sz="2100" i="1">
                          <a:latin typeface="Cambria Math" panose="02040503050406030204" pitchFamily="18" charset="0"/>
                          <a:ea typeface="Times New Roman" charset="0"/>
                          <a:cs typeface="Times New Roman" charset="0"/>
                        </a:rPr>
                        <m:t>=1−</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−1</m:t>
                          </m:r>
                        </m:sup>
                      </m:sSup>
                      <m:r>
                        <a:rPr lang="en-US" altLang="zh-CN" sz="2100" i="1">
                          <a:latin typeface="Cambria Math" panose="02040503050406030204" pitchFamily="18" charset="0"/>
                          <a:cs typeface="Times New Roman" charset="0"/>
                        </a:rPr>
                        <m:t>=.632</m:t>
                      </m:r>
                    </m:oMath>
                  </m:oMathPara>
                </a14:m>
                <a:endParaRPr lang="en-US" altLang="zh-CN" sz="2100" i="1" dirty="0">
                  <a:latin typeface="Cambria Math" panose="02040503050406030204" pitchFamily="18" charset="0"/>
                  <a:ea typeface="Times New Roman" charset="0"/>
                  <a:cs typeface="Times New Roman" charset="0"/>
                </a:endParaRPr>
              </a:p>
              <a:p>
                <a:pPr algn="just"/>
                <a:r>
                  <a:rPr lang="en-US" altLang="zh-CN" sz="2100" dirty="0">
                    <a:latin typeface="Times New Roman" charset="0"/>
                    <a:cs typeface="Times New Roman" charset="0"/>
                  </a:rPr>
                  <a:t>Similarly,</a:t>
                </a:r>
                <a:r>
                  <a:rPr lang="en-US" altLang="zh-CN" sz="2100" dirty="0">
                    <a:ea typeface="Times New Roman" charset="0"/>
                    <a:cs typeface="Times New Roman" charset="0"/>
                  </a:rPr>
                  <a:t> </a:t>
                </a:r>
                <a14:m>
                  <m:oMath xmlns:m="http://schemas.openxmlformats.org/officeDocument/2006/math">
                    <m:r>
                      <a:rPr lang="en-US" altLang="zh-CN" sz="2100" i="1">
                        <a:solidFill>
                          <a:srgbClr val="FF0000"/>
                        </a:solidFill>
                        <a:latin typeface="Cambria Math" panose="02040503050406030204" pitchFamily="18" charset="0"/>
                        <a:ea typeface="Times New Roman" charset="0"/>
                        <a:cs typeface="Times New Roman" charset="0"/>
                      </a:rPr>
                      <m:t>𝑃</m:t>
                    </m:r>
                    <m:d>
                      <m:dPr>
                        <m:ctrlPr>
                          <a:rPr lang="en-US" altLang="zh-CN" sz="2100" i="1">
                            <a:solidFill>
                              <a:srgbClr val="FF0000"/>
                            </a:solidFill>
                            <a:latin typeface="Cambria Math" panose="02040503050406030204" pitchFamily="18" charset="0"/>
                            <a:ea typeface="Times New Roman" charset="0"/>
                            <a:cs typeface="Times New Roman" charset="0"/>
                          </a:rPr>
                        </m:ctrlPr>
                      </m:dPr>
                      <m:e>
                        <m:r>
                          <a:rPr lang="en-US" altLang="zh-CN" sz="2100" i="1">
                            <a:solidFill>
                              <a:srgbClr val="FF0000"/>
                            </a:solidFill>
                            <a:latin typeface="Cambria Math" panose="02040503050406030204" pitchFamily="18" charset="0"/>
                            <a:ea typeface="Times New Roman" charset="0"/>
                            <a:cs typeface="Times New Roman" charset="0"/>
                          </a:rPr>
                          <m:t>𝑋</m:t>
                        </m:r>
                        <m:r>
                          <a:rPr lang="en-US" altLang="zh-CN" sz="2100" i="1">
                            <a:solidFill>
                              <a:srgbClr val="FF0000"/>
                            </a:solidFill>
                            <a:latin typeface="Cambria Math" panose="02040503050406030204" pitchFamily="18" charset="0"/>
                            <a:ea typeface="Times New Roman" charset="0"/>
                            <a:cs typeface="Times New Roman" charset="0"/>
                          </a:rPr>
                          <m:t>≤25</m:t>
                        </m:r>
                      </m:e>
                    </m:d>
                    <m:r>
                      <a:rPr lang="en-US" altLang="zh-CN" sz="2100" i="1">
                        <a:solidFill>
                          <a:srgbClr val="FF0000"/>
                        </a:solidFill>
                        <a:latin typeface="Cambria Math" panose="02040503050406030204" pitchFamily="18" charset="0"/>
                        <a:ea typeface="Times New Roman" charset="0"/>
                        <a:cs typeface="Times New Roman" charset="0"/>
                      </a:rPr>
                      <m:t>=.998</m:t>
                    </m:r>
                  </m:oMath>
                </a14:m>
                <a:r>
                  <a:rPr lang="en-US" altLang="zh-CN" sz="2100" dirty="0">
                    <a:solidFill>
                      <a:srgbClr val="FF0000"/>
                    </a:solidFill>
                    <a:latin typeface="Times New Roman" charset="0"/>
                    <a:cs typeface="Times New Roman" charset="0"/>
                  </a:rPr>
                  <a:t> </a:t>
                </a:r>
                <a:r>
                  <a:rPr lang="en-US" altLang="zh-CN" sz="2100" dirty="0">
                    <a:latin typeface="Times New Roman" charset="0"/>
                    <a:cs typeface="Times New Roman" charset="0"/>
                  </a:rPr>
                  <a:t>, so the distribution is almost entirely concentrated on values between 0 and 25. The value </a:t>
                </a:r>
                <a14:m>
                  <m:oMath xmlns:m="http://schemas.openxmlformats.org/officeDocument/2006/math">
                    <m:r>
                      <a:rPr lang="en-US" altLang="zh-CN" sz="2100" i="1" dirty="0">
                        <a:latin typeface="Cambria Math" panose="02040503050406030204" pitchFamily="18" charset="0"/>
                        <a:cs typeface="Times New Roman" charset="0"/>
                      </a:rPr>
                      <m:t>𝑐</m:t>
                    </m:r>
                  </m:oMath>
                </a14:m>
                <a:r>
                  <a:rPr lang="en-US" altLang="zh-CN" sz="2100" dirty="0">
                    <a:latin typeface="Times New Roman" charset="0"/>
                    <a:cs typeface="Times New Roman" charset="0"/>
                  </a:rPr>
                  <a:t> which separates the 5% of all engines having the largest amounts of </a:t>
                </a:r>
                <a14:m>
                  <m:oMath xmlns:m="http://schemas.openxmlformats.org/officeDocument/2006/math">
                    <m:r>
                      <m:rPr>
                        <m:sty m:val="p"/>
                      </m:rPr>
                      <a:rPr lang="en-US" altLang="zh-CN" sz="2100" dirty="0">
                        <a:latin typeface="Cambria Math" panose="02040503050406030204" pitchFamily="18" charset="0"/>
                        <a:cs typeface="Times New Roman" charset="0"/>
                      </a:rPr>
                      <m:t>N</m:t>
                    </m:r>
                    <m:sSub>
                      <m:sSubPr>
                        <m:ctrlPr>
                          <a:rPr lang="en-US" altLang="zh-CN" sz="2100" i="1" dirty="0">
                            <a:latin typeface="Cambria Math" panose="02040503050406030204" pitchFamily="18" charset="0"/>
                            <a:cs typeface="Times New Roman" charset="0"/>
                          </a:rPr>
                        </m:ctrlPr>
                      </m:sSubPr>
                      <m:e>
                        <m:r>
                          <m:rPr>
                            <m:sty m:val="p"/>
                          </m:rPr>
                          <a:rPr lang="en-US" altLang="zh-CN" sz="2100" dirty="0">
                            <a:latin typeface="Cambria Math" panose="02040503050406030204" pitchFamily="18" charset="0"/>
                            <a:cs typeface="Times New Roman" charset="0"/>
                          </a:rPr>
                          <m:t>O</m:t>
                        </m:r>
                      </m:e>
                      <m:sub>
                        <m:r>
                          <m:rPr>
                            <m:sty m:val="p"/>
                          </m:rPr>
                          <a:rPr lang="en-US" altLang="zh-CN" sz="2100" dirty="0">
                            <a:latin typeface="Cambria Math" panose="02040503050406030204" pitchFamily="18" charset="0"/>
                            <a:cs typeface="Times New Roman" charset="0"/>
                          </a:rPr>
                          <m:t>x</m:t>
                        </m:r>
                      </m:sub>
                    </m:sSub>
                  </m:oMath>
                </a14:m>
                <a:r>
                  <a:rPr lang="en-US" altLang="zh-CN" sz="2100" dirty="0">
                    <a:latin typeface="Times New Roman" charset="0"/>
                    <a:ea typeface="Times New Roman" charset="0"/>
                    <a:cs typeface="Times New Roman" charset="0"/>
                  </a:rPr>
                  <a:t> </a:t>
                </a:r>
                <a:r>
                  <a:rPr lang="en-US" altLang="zh-CN" sz="2100" dirty="0">
                    <a:latin typeface="Times New Roman" charset="0"/>
                    <a:cs typeface="Times New Roman" charset="0"/>
                  </a:rPr>
                  <a:t>emissions from the remaining 95% satisfies</a:t>
                </a: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cs typeface="Times New Roman" charset="0"/>
                        </a:rPr>
                        <m:t>.95=1−</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𝑐</m:t>
                                  </m:r>
                                  <m:r>
                                    <a:rPr lang="en-US" altLang="zh-CN" sz="2100" i="1">
                                      <a:latin typeface="Cambria Math" panose="02040503050406030204" pitchFamily="18" charset="0"/>
                                      <a:cs typeface="Times New Roman" charset="0"/>
                                    </a:rPr>
                                    <m:t>/10</m:t>
                                  </m:r>
                                </m:e>
                              </m:d>
                            </m:e>
                            <m:sup>
                              <m:r>
                                <a:rPr lang="en-US" altLang="zh-CN" sz="2100" i="1">
                                  <a:latin typeface="Cambria Math" panose="02040503050406030204" pitchFamily="18" charset="0"/>
                                  <a:cs typeface="Times New Roman" charset="0"/>
                                </a:rPr>
                                <m:t>2</m:t>
                              </m:r>
                            </m:sup>
                          </m:sSup>
                        </m:sup>
                      </m:sSup>
                    </m:oMath>
                  </m:oMathPara>
                </a14:m>
                <a:endParaRPr lang="en-US" altLang="zh-CN" sz="2100" dirty="0">
                  <a:latin typeface="Times New Roman" charset="0"/>
                  <a:cs typeface="Times New Roman" charset="0"/>
                </a:endParaRPr>
              </a:p>
              <a:p>
                <a:pPr algn="just"/>
                <a:r>
                  <a:rPr lang="en-US" altLang="zh-CN" sz="2100" dirty="0">
                    <a:latin typeface="Times New Roman" charset="0"/>
                    <a:cs typeface="Times New Roman" charset="0"/>
                  </a:rPr>
                  <a:t>Isolating the exponential term on one side, taking logarithms, and solving the resulting equation </a:t>
                </a:r>
                <a:r>
                  <a:rPr lang="en-US" altLang="zh-CN" sz="2100" dirty="0">
                    <a:solidFill>
                      <a:srgbClr val="FF0000"/>
                    </a:solidFill>
                    <a:latin typeface="Times New Roman" charset="0"/>
                    <a:cs typeface="Times New Roman" charset="0"/>
                  </a:rPr>
                  <a:t>gives</a:t>
                </a:r>
                <a14:m>
                  <m:oMath xmlns:m="http://schemas.openxmlformats.org/officeDocument/2006/math">
                    <m:r>
                      <a:rPr lang="en-US" altLang="zh-CN" sz="2100" i="1">
                        <a:solidFill>
                          <a:srgbClr val="FF0000"/>
                        </a:solidFill>
                        <a:latin typeface="Cambria Math" panose="02040503050406030204" pitchFamily="18" charset="0"/>
                        <a:cs typeface="Times New Roman" charset="0"/>
                      </a:rPr>
                      <m:t>𝑐</m:t>
                    </m:r>
                    <m:r>
                      <a:rPr lang="en-US" altLang="zh-CN" sz="2100" i="1">
                        <a:solidFill>
                          <a:srgbClr val="FF0000"/>
                        </a:solidFill>
                        <a:latin typeface="Cambria Math" panose="02040503050406030204" pitchFamily="18" charset="0"/>
                        <a:ea typeface="Cambria Math" panose="02040503050406030204" pitchFamily="18" charset="0"/>
                        <a:cs typeface="Times New Roman" charset="0"/>
                      </a:rPr>
                      <m:t>≈17.3</m:t>
                    </m:r>
                  </m:oMath>
                </a14:m>
                <a:r>
                  <a:rPr lang="en-US" altLang="zh-CN" sz="2100" dirty="0">
                    <a:latin typeface="Times New Roman" charset="0"/>
                    <a:cs typeface="Times New Roman" charset="0"/>
                  </a:rPr>
                  <a:t>as the </a:t>
                </a:r>
                <a:r>
                  <a:rPr lang="en-US" altLang="zh-CN" sz="2100" dirty="0">
                    <a:solidFill>
                      <a:srgbClr val="00B050"/>
                    </a:solidFill>
                    <a:latin typeface="Times New Roman" charset="0"/>
                    <a:cs typeface="Times New Roman" charset="0"/>
                  </a:rPr>
                  <a:t>95th percentile of the emission distribution. </a:t>
                </a: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707010" y="1612719"/>
                <a:ext cx="8008255" cy="3412473"/>
              </a:xfrm>
              <a:prstGeom prst="rect">
                <a:avLst/>
              </a:prstGeom>
              <a:blipFill>
                <a:blip r:embed="rId2"/>
                <a:stretch>
                  <a:fillRect l="-913" t="-1252" r="-913" b="-268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C0725012-C7E1-4356-83DA-A01B2353E666}"/>
              </a:ext>
            </a:extLst>
          </p:cNvPr>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3311489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707011" y="1484884"/>
                <a:ext cx="8192078" cy="3368230"/>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Example2: </a:t>
                </a:r>
                <a:r>
                  <a:rPr lang="en-US" altLang="zh-CN" sz="2100" dirty="0">
                    <a:latin typeface="Times New Roman" charset="0"/>
                    <a:ea typeface="Times New Roman" charset="0"/>
                    <a:cs typeface="Times New Roman" charset="0"/>
                  </a:rPr>
                  <a:t> An understanding of the volumetric</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zh-CN" altLang="en-US" sz="2100" dirty="0">
                    <a:latin typeface="Times New Roman" charset="0"/>
                    <a:ea typeface="Times New Roman" charset="0"/>
                    <a:cs typeface="Times New Roman" charset="0"/>
                  </a:rPr>
                  <a:t>容积的</a:t>
                </a:r>
                <a:r>
                  <a:rPr lang="en-US" altLang="zh-CN" sz="2100" dirty="0">
                    <a:latin typeface="Times New Roman" charset="0"/>
                    <a:ea typeface="Times New Roman" charset="0"/>
                    <a:cs typeface="Times New Roman" charset="0"/>
                  </a:rPr>
                  <a:t>) properties of asphalt</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a:t>
                </a:r>
                <a:r>
                  <a:rPr lang="en-US" sz="2100" dirty="0">
                    <a:latin typeface="Times New Roman" panose="02020603050405020304" pitchFamily="18" charset="0"/>
                    <a:cs typeface="Times New Roman" panose="02020603050405020304" pitchFamily="18" charset="0"/>
                  </a:rPr>
                  <a:t>沥青</a:t>
                </a:r>
                <a:r>
                  <a:rPr lang="en-US" altLang="zh-CN" sz="2100" dirty="0">
                    <a:latin typeface="Times New Roman" charset="0"/>
                    <a:ea typeface="Times New Roman" charset="0"/>
                    <a:cs typeface="Times New Roman" charset="0"/>
                  </a:rPr>
                  <a:t>) is important in designing mixtures which will result in high-durability pavement. The article “Is a Normal Distribution the Most Appropriate Statistical Distribution for Volumetric Properties in Asphalt Mixtures?” used the analysis of some sample data to recommend that for a particular mixture, </a:t>
                </a:r>
                <a14:m>
                  <m:oMath xmlns:m="http://schemas.openxmlformats.org/officeDocument/2006/math">
                    <m:r>
                      <a:rPr lang="en-US" altLang="zh-CN" sz="2100" i="1" dirty="0">
                        <a:solidFill>
                          <a:srgbClr val="FF0000"/>
                        </a:solidFill>
                        <a:latin typeface="Cambria Math" panose="02040503050406030204" pitchFamily="18" charset="0"/>
                        <a:ea typeface="Times New Roman" charset="0"/>
                        <a:cs typeface="Times New Roman" charset="0"/>
                      </a:rPr>
                      <m:t>𝑋</m:t>
                    </m:r>
                    <m:r>
                      <a:rPr lang="en-US" altLang="zh-CN" sz="2100" i="1" dirty="0">
                        <a:solidFill>
                          <a:srgbClr val="FF0000"/>
                        </a:solidFill>
                        <a:latin typeface="Cambria Math" panose="02040503050406030204" pitchFamily="18" charset="0"/>
                        <a:ea typeface="Times New Roman" charset="0"/>
                        <a:cs typeface="Times New Roman" charset="0"/>
                      </a:rPr>
                      <m:t> =</m:t>
                    </m:r>
                  </m:oMath>
                </a14:m>
                <a:r>
                  <a:rPr lang="en-US" altLang="zh-CN" sz="2100" dirty="0">
                    <a:solidFill>
                      <a:srgbClr val="FF0000"/>
                    </a:solidFill>
                    <a:latin typeface="Times New Roman" charset="0"/>
                    <a:ea typeface="Times New Roman" charset="0"/>
                    <a:cs typeface="Times New Roman" charset="0"/>
                  </a:rPr>
                  <a:t> air void volume (%) be modeled with a three-parameter Weibull distribution</a:t>
                </a:r>
                <a:r>
                  <a:rPr lang="en-US" altLang="zh-CN" sz="2100" dirty="0">
                    <a:latin typeface="Times New Roman" charset="0"/>
                    <a:ea typeface="Times New Roman" charset="0"/>
                    <a:cs typeface="Times New Roman" charset="0"/>
                  </a:rPr>
                  <a:t>. Suppose the values of the parameters are </a:t>
                </a:r>
                <a14:m>
                  <m:oMath xmlns:m="http://schemas.openxmlformats.org/officeDocument/2006/math">
                    <m:r>
                      <a:rPr lang="el-GR" altLang="zh-CN" sz="2100" i="1" dirty="0">
                        <a:latin typeface="Cambria Math" panose="02040503050406030204" pitchFamily="18" charset="0"/>
                        <a:ea typeface="Cambria Math" panose="02040503050406030204" pitchFamily="18" charset="0"/>
                        <a:cs typeface="Times New Roman" charset="0"/>
                      </a:rPr>
                      <m:t>𝛾</m:t>
                    </m:r>
                    <m:r>
                      <a:rPr lang="en-US" altLang="zh-CN" sz="2100" i="1" dirty="0">
                        <a:latin typeface="Cambria Math" panose="02040503050406030204" pitchFamily="18" charset="0"/>
                        <a:ea typeface="Times New Roman" charset="0"/>
                        <a:cs typeface="Times New Roman" charset="0"/>
                      </a:rPr>
                      <m:t>=4, </m:t>
                    </m:r>
                    <m:r>
                      <a:rPr lang="zh-CN" altLang="en-US" sz="2100" i="1" dirty="0">
                        <a:latin typeface="Cambria Math" panose="02040503050406030204" pitchFamily="18" charset="0"/>
                        <a:ea typeface="Times New Roman" charset="0"/>
                        <a:cs typeface="Times New Roman" charset="0"/>
                      </a:rPr>
                      <m:t>𝛼</m:t>
                    </m:r>
                    <m:r>
                      <a:rPr lang="en-US" altLang="zh-CN" sz="2100" i="1" dirty="0">
                        <a:latin typeface="Cambria Math" panose="02040503050406030204" pitchFamily="18" charset="0"/>
                        <a:ea typeface="Times New Roman" charset="0"/>
                        <a:cs typeface="Times New Roman" charset="0"/>
                      </a:rPr>
                      <m:t>=1.3, </m:t>
                    </m:r>
                    <m:r>
                      <m:rPr>
                        <m:sty m:val="p"/>
                      </m:rPr>
                      <a:rPr lang="en-US" altLang="zh-CN" sz="2100" dirty="0">
                        <a:latin typeface="Cambria Math" panose="02040503050406030204" pitchFamily="18" charset="0"/>
                        <a:ea typeface="Times New Roman" charset="0"/>
                        <a:cs typeface="Times New Roman" charset="0"/>
                      </a:rPr>
                      <m:t>and</m:t>
                    </m:r>
                    <m:r>
                      <a:rPr lang="en-US" altLang="zh-CN" sz="2100" i="1" dirty="0">
                        <a:latin typeface="Cambria Math" panose="02040503050406030204" pitchFamily="18" charset="0"/>
                        <a:ea typeface="Times New Roman" charset="0"/>
                        <a:cs typeface="Times New Roman" charset="0"/>
                      </a:rPr>
                      <m:t> </m:t>
                    </m:r>
                    <m:r>
                      <a:rPr lang="zh-CN" altLang="en-US" sz="2100" i="1" dirty="0">
                        <a:latin typeface="Cambria Math" panose="02040503050406030204" pitchFamily="18" charset="0"/>
                        <a:ea typeface="Times New Roman" charset="0"/>
                        <a:cs typeface="Times New Roman" charset="0"/>
                      </a:rPr>
                      <m:t>𝛽</m:t>
                    </m:r>
                    <m:r>
                      <a:rPr lang="en-US" altLang="zh-CN" sz="2100" i="1" dirty="0">
                        <a:latin typeface="Cambria Math" panose="02040503050406030204" pitchFamily="18" charset="0"/>
                        <a:ea typeface="Times New Roman" charset="0"/>
                        <a:cs typeface="Times New Roman" charset="0"/>
                      </a:rPr>
                      <m:t>=.8</m:t>
                    </m:r>
                  </m:oMath>
                </a14:m>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(quite close to estimates given in the article). </a:t>
                </a:r>
              </a:p>
              <a:p>
                <a:pPr algn="just"/>
                <a:r>
                  <a:rPr lang="en-US" altLang="zh-CN" sz="2100" dirty="0">
                    <a:latin typeface="Times New Roman" charset="0"/>
                    <a:ea typeface="Times New Roman" charset="0"/>
                    <a:cs typeface="Times New Roman" charset="0"/>
                  </a:rPr>
                  <a:t>For </a:t>
                </a:r>
                <a14:m>
                  <m:oMath xmlns:m="http://schemas.openxmlformats.org/officeDocument/2006/math">
                    <m:r>
                      <a:rPr lang="en-US" altLang="zh-CN" sz="2100" i="1">
                        <a:latin typeface="Cambria Math" panose="02040503050406030204" pitchFamily="18" charset="0"/>
                        <a:ea typeface="Times New Roman" charset="0"/>
                        <a:cs typeface="Times New Roman" charset="0"/>
                      </a:rPr>
                      <m:t>𝑥</m:t>
                    </m:r>
                    <m:r>
                      <a:rPr lang="en-US" altLang="zh-CN" sz="2100" i="1">
                        <a:latin typeface="Cambria Math" panose="02040503050406030204" pitchFamily="18" charset="0"/>
                        <a:ea typeface="Times New Roman" charset="0"/>
                        <a:cs typeface="Times New Roman" charset="0"/>
                      </a:rPr>
                      <m:t>&gt;4</m:t>
                    </m:r>
                  </m:oMath>
                </a14:m>
                <a:r>
                  <a:rPr lang="en-US" altLang="zh-CN" sz="2100" i="1" dirty="0">
                    <a:latin typeface="Cambria Math" panose="02040503050406030204" pitchFamily="18" charset="0"/>
                    <a:ea typeface="Times New Roman" charset="0"/>
                    <a:cs typeface="Times New Roman" charset="0"/>
                  </a:rPr>
                  <a:t>, </a:t>
                </a:r>
                <a:r>
                  <a:rPr lang="en-US" altLang="zh-CN" sz="2100" dirty="0">
                    <a:latin typeface="Times New Roman" charset="0"/>
                    <a:ea typeface="Times New Roman" charset="0"/>
                    <a:cs typeface="Times New Roman" charset="0"/>
                  </a:rPr>
                  <a:t>the cumulative distribution function is</a:t>
                </a: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𝑥</m:t>
                          </m:r>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𝛽</m:t>
                          </m:r>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𝛾</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𝑥</m:t>
                          </m:r>
                          <m:r>
                            <a:rPr lang="en-US" altLang="zh-CN" sz="2100" i="1">
                              <a:latin typeface="Cambria Math" panose="02040503050406030204" pitchFamily="18" charset="0"/>
                              <a:ea typeface="Times New Roman" charset="0"/>
                              <a:cs typeface="Times New Roman" charset="0"/>
                            </a:rPr>
                            <m:t>;1.3,.8,4</m:t>
                          </m:r>
                        </m:e>
                      </m:d>
                      <m:r>
                        <a:rPr lang="en-US" altLang="zh-CN" sz="2100" i="1">
                          <a:latin typeface="Cambria Math" panose="02040503050406030204" pitchFamily="18" charset="0"/>
                          <a:ea typeface="Times New Roman" charset="0"/>
                          <a:cs typeface="Times New Roman" charset="0"/>
                        </a:rPr>
                        <m:t>=1−</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m:t>
                              </m:r>
                              <m:r>
                                <a:rPr lang="en-US" altLang="zh-CN" sz="2100" i="1">
                                  <a:latin typeface="Cambria Math" panose="02040503050406030204" pitchFamily="18" charset="0"/>
                                  <a:cs typeface="Times New Roman" charset="0"/>
                                </a:rPr>
                                <m:t>𝑥</m:t>
                              </m:r>
                              <m:r>
                                <a:rPr lang="en-US" altLang="zh-CN" sz="2100" i="1">
                                  <a:latin typeface="Cambria Math" panose="02040503050406030204" pitchFamily="18" charset="0"/>
                                  <a:cs typeface="Times New Roman" charset="0"/>
                                </a:rPr>
                                <m:t>−4)/.8]</m:t>
                              </m:r>
                            </m:e>
                            <m:sup>
                              <m:r>
                                <a:rPr lang="en-US" altLang="zh-CN" sz="2100" i="1">
                                  <a:latin typeface="Cambria Math" panose="02040503050406030204" pitchFamily="18" charset="0"/>
                                  <a:cs typeface="Times New Roman" charset="0"/>
                                </a:rPr>
                                <m:t>1.3</m:t>
                              </m:r>
                            </m:sup>
                          </m:sSup>
                        </m:sup>
                      </m:sSup>
                    </m:oMath>
                  </m:oMathPara>
                </a14:m>
                <a:endParaRPr lang="en-US" altLang="zh-CN" sz="2100" i="1" dirty="0">
                  <a:latin typeface="Cambria Math" panose="02040503050406030204" pitchFamily="18"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707011" y="1484884"/>
                <a:ext cx="8192078" cy="3368230"/>
              </a:xfrm>
              <a:prstGeom prst="rect">
                <a:avLst/>
              </a:prstGeom>
              <a:blipFill>
                <a:blip r:embed="rId2"/>
                <a:stretch>
                  <a:fillRect l="-893" t="-1812" r="-893" b="-126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76B97DB-C78A-4056-B578-2E4E22A2B61A}"/>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2721847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466627" y="989975"/>
                <a:ext cx="8526544" cy="2398734"/>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dirty="0">
                    <a:latin typeface="Times New Roman" charset="0"/>
                    <a:cs typeface="Times New Roman" charset="0"/>
                  </a:rPr>
                  <a:t>The probability that the air void volume of a specimen is </a:t>
                </a:r>
                <a:r>
                  <a:rPr lang="en-US" altLang="zh-CN" sz="2100" dirty="0">
                    <a:solidFill>
                      <a:srgbClr val="FF0000"/>
                    </a:solidFill>
                    <a:latin typeface="Times New Roman" charset="0"/>
                    <a:cs typeface="Times New Roman" charset="0"/>
                  </a:rPr>
                  <a:t>between 5% and 6% </a:t>
                </a:r>
                <a:r>
                  <a:rPr lang="en-US" altLang="zh-CN" sz="2100" dirty="0">
                    <a:latin typeface="Times New Roman" charset="0"/>
                    <a:cs typeface="Times New Roman" charset="0"/>
                  </a:rPr>
                  <a:t>is</a:t>
                </a:r>
              </a:p>
              <a:p>
                <a:pPr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5≤</m:t>
                          </m:r>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≤6</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6;1.3,.8,4</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𝐹</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5;1.3,.8,4</m:t>
                          </m:r>
                        </m:e>
                      </m:d>
                    </m:oMath>
                  </m:oMathPara>
                </a14:m>
                <a:endParaRPr lang="en-US" altLang="zh-CN" sz="2100" i="1" dirty="0">
                  <a:latin typeface="Cambria Math" panose="02040503050406030204" pitchFamily="18" charset="0"/>
                  <a:ea typeface="Times New Roman" charset="0"/>
                  <a:cs typeface="Times New Roman" charset="0"/>
                </a:endParaRPr>
              </a:p>
              <a:p>
                <a:pPr marL="108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[(5−4)/.8]</m:t>
                              </m:r>
                            </m:e>
                            <m:sup>
                              <m:r>
                                <a:rPr lang="en-US" altLang="zh-CN" sz="2100" i="1">
                                  <a:latin typeface="Cambria Math" panose="02040503050406030204" pitchFamily="18" charset="0"/>
                                  <a:cs typeface="Times New Roman" charset="0"/>
                                </a:rPr>
                                <m:t>1.3</m:t>
                              </m:r>
                            </m:sup>
                          </m:sSup>
                        </m:sup>
                      </m:s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[(6−4)/.8]</m:t>
                              </m:r>
                            </m:e>
                            <m:sup>
                              <m:r>
                                <a:rPr lang="en-US" altLang="zh-CN" sz="2100" i="1">
                                  <a:latin typeface="Cambria Math" panose="02040503050406030204" pitchFamily="18" charset="0"/>
                                  <a:cs typeface="Times New Roman" charset="0"/>
                                </a:rPr>
                                <m:t>1.3</m:t>
                              </m:r>
                            </m:sup>
                          </m:sSup>
                        </m:sup>
                      </m:sSup>
                    </m:oMath>
                  </m:oMathPara>
                </a14:m>
                <a:endParaRPr lang="en-US" altLang="zh-CN" sz="2100" dirty="0">
                  <a:latin typeface="Times New Roman" charset="0"/>
                  <a:ea typeface="Times New Roman" charset="0"/>
                  <a:cs typeface="Times New Roman" charset="0"/>
                </a:endParaRPr>
              </a:p>
              <a:p>
                <a:pPr marL="162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=.263−.037=.226</m:t>
                      </m:r>
                    </m:oMath>
                  </m:oMathPara>
                </a14:m>
                <a:endParaRPr lang="en-US" altLang="zh-CN" sz="2100" dirty="0">
                  <a:latin typeface="Times New Roman" charset="0"/>
                  <a:ea typeface="Times New Roman" charset="0"/>
                  <a:cs typeface="Times New Roman" charset="0"/>
                </a:endParaRPr>
              </a:p>
              <a:p>
                <a:pPr algn="just"/>
                <a:r>
                  <a:rPr lang="en-US" altLang="zh-CN" sz="2100" dirty="0">
                    <a:latin typeface="Times New Roman" charset="0"/>
                    <a:ea typeface="Times New Roman" charset="0"/>
                    <a:cs typeface="Times New Roman" charset="0"/>
                  </a:rPr>
                  <a:t>Figure below shows a graph of the corresponding Weibull density function in which the shaded area corresponds to the probability just calculated.</a:t>
                </a: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466627" y="989975"/>
                <a:ext cx="8526544" cy="2398734"/>
              </a:xfrm>
              <a:prstGeom prst="rect">
                <a:avLst/>
              </a:prstGeom>
              <a:blipFill>
                <a:blip r:embed="rId2"/>
                <a:stretch>
                  <a:fillRect l="-858" t="-1523" r="-858" b="-40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3EB0BFB-FDA9-44CF-AA67-748187EE7429}"/>
              </a:ext>
            </a:extLst>
          </p:cNvPr>
          <p:cNvPicPr>
            <a:picLocks noChangeAspect="1"/>
          </p:cNvPicPr>
          <p:nvPr/>
        </p:nvPicPr>
        <p:blipFill>
          <a:blip r:embed="rId3"/>
          <a:stretch>
            <a:fillRect/>
          </a:stretch>
        </p:blipFill>
        <p:spPr>
          <a:xfrm>
            <a:off x="2122910" y="3297321"/>
            <a:ext cx="4898180" cy="2703429"/>
          </a:xfrm>
          <a:prstGeom prst="rect">
            <a:avLst/>
          </a:prstGeom>
        </p:spPr>
      </p:pic>
      <p:sp>
        <p:nvSpPr>
          <p:cNvPr id="2" name="灯片编号占位符 1">
            <a:extLst>
              <a:ext uri="{FF2B5EF4-FFF2-40B4-BE49-F238E27FC236}">
                <a16:creationId xmlns:a16="http://schemas.microsoft.com/office/drawing/2014/main" id="{2ED8BCB5-8744-4C53-AF8E-B278867FB40A}"/>
              </a:ext>
            </a:extLst>
          </p:cNvPr>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20795613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450056" y="1378257"/>
                <a:ext cx="8407214" cy="2550542"/>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A nonnegative </a:t>
                </a:r>
                <a:r>
                  <a:rPr lang="en-US" altLang="zh-CN" sz="2100" dirty="0" err="1">
                    <a:solidFill>
                      <a:schemeClr val="tx1"/>
                    </a:solidFill>
                    <a:latin typeface="Times New Roman" charset="0"/>
                    <a:ea typeface="Times New Roman" charset="0"/>
                    <a:cs typeface="Times New Roman" charset="0"/>
                  </a:rPr>
                  <a:t>rv</a:t>
                </a:r>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 said to have a </a:t>
                </a:r>
                <a:r>
                  <a:rPr lang="en-US" altLang="zh-CN" sz="2100" b="1" dirty="0">
                    <a:solidFill>
                      <a:schemeClr val="tx1"/>
                    </a:solidFill>
                    <a:latin typeface="Times New Roman" charset="0"/>
                    <a:ea typeface="Times New Roman" charset="0"/>
                    <a:cs typeface="Times New Roman" charset="0"/>
                  </a:rPr>
                  <a:t>lognormal distribution </a:t>
                </a:r>
                <a:r>
                  <a:rPr lang="en-US" altLang="zh-CN" sz="2100" dirty="0">
                    <a:solidFill>
                      <a:schemeClr val="tx1"/>
                    </a:solidFill>
                    <a:latin typeface="Times New Roman" charset="0"/>
                    <a:ea typeface="Times New Roman" charset="0"/>
                    <a:cs typeface="Times New Roman" charset="0"/>
                  </a:rPr>
                  <a:t>if the </a:t>
                </a:r>
                <a:r>
                  <a:rPr lang="en-US" altLang="zh-CN" sz="2100" dirty="0" err="1">
                    <a:solidFill>
                      <a:schemeClr val="tx1"/>
                    </a:solidFill>
                    <a:latin typeface="Times New Roman" charset="0"/>
                    <a:ea typeface="Times New Roman" charset="0"/>
                    <a:cs typeface="Times New Roman" charset="0"/>
                  </a:rPr>
                  <a:t>rv</a:t>
                </a:r>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𝑌</m:t>
                    </m:r>
                    <m:r>
                      <a:rPr lang="en-US" altLang="zh-CN" sz="2100" i="1">
                        <a:solidFill>
                          <a:schemeClr val="tx1"/>
                        </a:solidFill>
                        <a:latin typeface="Cambria Math" panose="02040503050406030204" pitchFamily="18" charset="0"/>
                        <a:ea typeface="Times New Roman" charset="0"/>
                        <a:cs typeface="Times New Roman" charset="0"/>
                      </a:rPr>
                      <m:t>=</m:t>
                    </m:r>
                    <m:r>
                      <m:rPr>
                        <m:sty m:val="p"/>
                      </m:rPr>
                      <a:rPr lang="en-US" altLang="zh-CN" sz="2100">
                        <a:solidFill>
                          <a:schemeClr val="tx1"/>
                        </a:solidFill>
                        <a:latin typeface="Cambria Math" panose="02040503050406030204" pitchFamily="18" charset="0"/>
                        <a:ea typeface="Times New Roman" charset="0"/>
                        <a:cs typeface="Times New Roman" charset="0"/>
                      </a:rPr>
                      <m:t>ln</m:t>
                    </m:r>
                    <m:r>
                      <a:rPr lang="en-US" altLang="zh-CN" sz="2100" i="1">
                        <a:solidFill>
                          <a:schemeClr val="tx1"/>
                        </a:solidFill>
                        <a:latin typeface="Cambria Math" panose="02040503050406030204" pitchFamily="18" charset="0"/>
                        <a:ea typeface="Times New Roman" charset="0"/>
                        <a:cs typeface="Times New Roman" charset="0"/>
                      </a:rPr>
                      <m:t>⁡(</m:t>
                    </m:r>
                    <m:r>
                      <a:rPr lang="en-US" altLang="zh-CN" sz="2100" i="1">
                        <a:solidFill>
                          <a:schemeClr val="tx1"/>
                        </a:solidFill>
                        <a:latin typeface="Cambria Math" panose="02040503050406030204" pitchFamily="18" charset="0"/>
                        <a:ea typeface="Times New Roman" charset="0"/>
                        <a:cs typeface="Times New Roman" charset="0"/>
                      </a:rPr>
                      <m:t>𝑋</m:t>
                    </m:r>
                    <m:r>
                      <a:rPr lang="en-US" altLang="zh-CN" sz="2100" i="1">
                        <a:solidFill>
                          <a:schemeClr val="tx1"/>
                        </a:solidFill>
                        <a:latin typeface="Cambria Math" panose="02040503050406030204" pitchFamily="18" charset="0"/>
                        <a:ea typeface="Times New Roman" charset="0"/>
                        <a:cs typeface="Times New Roman" charset="0"/>
                      </a:rPr>
                      <m:t>)</m:t>
                    </m:r>
                  </m:oMath>
                </a14:m>
                <a:r>
                  <a:rPr lang="en-US" altLang="zh-CN" sz="2100" dirty="0">
                    <a:solidFill>
                      <a:schemeClr val="tx1"/>
                    </a:solidFill>
                    <a:latin typeface="Times New Roman" charset="0"/>
                    <a:ea typeface="Times New Roman" charset="0"/>
                    <a:cs typeface="Times New Roman" charset="0"/>
                  </a:rPr>
                  <a:t> has a normal distribution. The resulting pdf of a lognormal </a:t>
                </a:r>
                <a:r>
                  <a:rPr lang="en-US" altLang="zh-CN" sz="2100" dirty="0" err="1">
                    <a:solidFill>
                      <a:schemeClr val="tx1"/>
                    </a:solidFill>
                    <a:latin typeface="Times New Roman" charset="0"/>
                    <a:ea typeface="Times New Roman" charset="0"/>
                    <a:cs typeface="Times New Roman" charset="0"/>
                  </a:rPr>
                  <a:t>rv</a:t>
                </a:r>
                <a:r>
                  <a:rPr lang="en-US" altLang="zh-CN" sz="2100" dirty="0">
                    <a:solidFill>
                      <a:schemeClr val="tx1"/>
                    </a:solidFill>
                    <a:latin typeface="Times New Roman" charset="0"/>
                    <a:ea typeface="Times New Roman" charset="0"/>
                    <a:cs typeface="Times New Roman" charset="0"/>
                  </a:rPr>
                  <a:t> when ln(</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 normally distributed with parameters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𝜇</m:t>
                    </m:r>
                  </m:oMath>
                </a14:m>
                <a:r>
                  <a:rPr lang="en-US" altLang="zh-CN" sz="2100" dirty="0">
                    <a:solidFill>
                      <a:schemeClr val="tx1"/>
                    </a:solidFill>
                    <a:latin typeface="Times New Roman" charset="0"/>
                    <a:ea typeface="Times New Roman" charset="0"/>
                    <a:cs typeface="Times New Roman" charset="0"/>
                  </a:rPr>
                  <a:t> and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𝜎</m:t>
                    </m:r>
                  </m:oMath>
                </a14:m>
                <a:r>
                  <a:rPr lang="en-US" altLang="zh-CN" sz="2100" dirty="0">
                    <a:solidFill>
                      <a:schemeClr val="tx1"/>
                    </a:solidFill>
                    <a:latin typeface="Times New Roman" charset="0"/>
                    <a:ea typeface="Times New Roman" charset="0"/>
                    <a:cs typeface="Times New Roman" charset="0"/>
                  </a:rPr>
                  <a:t> is</a:t>
                </a: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zh-CN" altLang="en-US" sz="2100" i="1">
                          <a:solidFill>
                            <a:schemeClr val="tx1"/>
                          </a:solidFill>
                          <a:latin typeface="Cambria Math" charset="0"/>
                          <a:ea typeface="Times New Roman" charset="0"/>
                          <a:cs typeface="Times New Roman" charset="0"/>
                        </a:rPr>
                        <m:t>                  </m:t>
                      </m:r>
                      <m:r>
                        <a:rPr lang="en-US" altLang="zh-CN" sz="2100" i="1">
                          <a:solidFill>
                            <a:schemeClr val="tx1"/>
                          </a:solidFill>
                          <a:latin typeface="Cambria Math" panose="02040503050406030204" pitchFamily="18" charset="0"/>
                          <a:ea typeface="Times New Roman" charset="0"/>
                          <a:cs typeface="Times New Roman" charset="0"/>
                        </a:rPr>
                        <m:t>𝑓</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𝑥</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𝜇</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𝜎</m:t>
                          </m:r>
                        </m:e>
                      </m:d>
                      <m:r>
                        <a:rPr lang="en-US" altLang="zh-CN" sz="2100" i="1">
                          <a:solidFill>
                            <a:schemeClr val="tx1"/>
                          </a:solidFill>
                          <a:latin typeface="Cambria Math" panose="02040503050406030204" pitchFamily="18" charset="0"/>
                          <a:ea typeface="Times New Roman" charset="0"/>
                          <a:cs typeface="Times New Roman" charset="0"/>
                        </a:rPr>
                        <m:t>=</m:t>
                      </m:r>
                      <m:d>
                        <m:dPr>
                          <m:begChr m:val="{"/>
                          <m:endChr m:val=""/>
                          <m:ctrlPr>
                            <a:rPr lang="en-US" altLang="zh-CN" sz="2100" i="1">
                              <a:solidFill>
                                <a:schemeClr val="tx1"/>
                              </a:solidFill>
                              <a:latin typeface="Cambria Math" panose="02040503050406030204" pitchFamily="18" charset="0"/>
                              <a:cs typeface="Times New Roman" charset="0"/>
                            </a:rPr>
                          </m:ctrlPr>
                        </m:dPr>
                        <m:e>
                          <m:eqArr>
                            <m:eqArrPr>
                              <m:ctrlPr>
                                <a:rPr lang="en-US" altLang="zh-CN" sz="2100" i="1">
                                  <a:solidFill>
                                    <a:schemeClr val="tx1"/>
                                  </a:solidFill>
                                  <a:latin typeface="Cambria Math" panose="02040503050406030204" pitchFamily="18" charset="0"/>
                                  <a:cs typeface="Times New Roman" charset="0"/>
                                </a:rPr>
                              </m:ctrlPr>
                            </m:eqArrPr>
                            <m:e>
                              <m:f>
                                <m:fPr>
                                  <m:ctrlPr>
                                    <a:rPr lang="en-US" altLang="zh-CN" sz="2100" i="1">
                                      <a:solidFill>
                                        <a:schemeClr val="tx1"/>
                                      </a:solidFill>
                                      <a:latin typeface="Cambria Math" panose="02040503050406030204" pitchFamily="18" charset="0"/>
                                      <a:cs typeface="Times New Roman" charset="0"/>
                                    </a:rPr>
                                  </m:ctrlPr>
                                </m:fPr>
                                <m:num>
                                  <m:r>
                                    <a:rPr lang="en-US" altLang="zh-CN" sz="2100" i="1">
                                      <a:solidFill>
                                        <a:schemeClr val="tx1"/>
                                      </a:solidFill>
                                      <a:latin typeface="Cambria Math" panose="02040503050406030204" pitchFamily="18" charset="0"/>
                                      <a:cs typeface="Times New Roman" charset="0"/>
                                    </a:rPr>
                                    <m:t>1</m:t>
                                  </m:r>
                                </m:num>
                                <m:den>
                                  <m:rad>
                                    <m:radPr>
                                      <m:degHide m:val="on"/>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radPr>
                                    <m:deg/>
                                    <m:e>
                                      <m:r>
                                        <a:rPr lang="en-US" altLang="zh-CN" sz="2100" i="1">
                                          <a:solidFill>
                                            <a:schemeClr val="tx1"/>
                                          </a:solidFill>
                                          <a:latin typeface="Cambria Math" panose="02040503050406030204" pitchFamily="18" charset="0"/>
                                          <a:ea typeface="Cambria Math" panose="02040503050406030204" pitchFamily="18" charset="0"/>
                                          <a:cs typeface="Times New Roman" charset="0"/>
                                        </a:rPr>
                                        <m:t>2</m:t>
                                      </m:r>
                                      <m:r>
                                        <a:rPr lang="zh-CN" altLang="en-US" sz="2100" i="1">
                                          <a:solidFill>
                                            <a:schemeClr val="tx1"/>
                                          </a:solidFill>
                                          <a:latin typeface="Cambria Math" panose="02040503050406030204" pitchFamily="18" charset="0"/>
                                          <a:ea typeface="Cambria Math" panose="02040503050406030204" pitchFamily="18" charset="0"/>
                                          <a:cs typeface="Times New Roman" charset="0"/>
                                        </a:rPr>
                                        <m:t>𝜋</m:t>
                                      </m:r>
                                    </m:e>
                                  </m:rad>
                                  <m:r>
                                    <a:rPr lang="zh-CN" altLang="en-US" sz="2100" i="1">
                                      <a:solidFill>
                                        <a:schemeClr val="tx1"/>
                                      </a:solidFill>
                                      <a:latin typeface="Cambria Math" panose="02040503050406030204" pitchFamily="18" charset="0"/>
                                      <a:ea typeface="Cambria Math" panose="02040503050406030204" pitchFamily="18" charset="0"/>
                                      <a:cs typeface="Times New Roman" charset="0"/>
                                    </a:rPr>
                                    <m:t>𝜎</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𝑥</m:t>
                                  </m:r>
                                </m:den>
                              </m:f>
                              <m:sSup>
                                <m:sSupPr>
                                  <m:ctrlPr>
                                    <a:rPr lang="en-US" altLang="zh-CN" sz="2100" i="1">
                                      <a:solidFill>
                                        <a:schemeClr val="tx1"/>
                                      </a:solidFill>
                                      <a:latin typeface="Cambria Math" panose="02040503050406030204" pitchFamily="18" charset="0"/>
                                      <a:cs typeface="Times New Roman" charset="0"/>
                                    </a:rPr>
                                  </m:ctrlPr>
                                </m:sSupPr>
                                <m:e>
                                  <m:r>
                                    <a:rPr lang="en-US" altLang="zh-CN" sz="2100" i="1">
                                      <a:solidFill>
                                        <a:schemeClr val="tx1"/>
                                      </a:solidFill>
                                      <a:latin typeface="Cambria Math" panose="02040503050406030204" pitchFamily="18" charset="0"/>
                                      <a:cs typeface="Times New Roman" charset="0"/>
                                    </a:rPr>
                                    <m:t>𝑒</m:t>
                                  </m:r>
                                </m:e>
                                <m:sup>
                                  <m:r>
                                    <a:rPr lang="en-US" altLang="zh-CN" sz="2100" i="1">
                                      <a:solidFill>
                                        <a:schemeClr val="tx1"/>
                                      </a:solidFill>
                                      <a:latin typeface="Cambria Math" panose="02040503050406030204" pitchFamily="18" charset="0"/>
                                      <a:cs typeface="Times New Roman" charset="0"/>
                                    </a:rPr>
                                    <m:t>−</m:t>
                                  </m:r>
                                  <m:sSup>
                                    <m:sSupPr>
                                      <m:ctrlPr>
                                        <a:rPr lang="en-US" altLang="zh-CN" sz="2100" i="1">
                                          <a:solidFill>
                                            <a:schemeClr val="tx1"/>
                                          </a:solidFill>
                                          <a:latin typeface="Cambria Math" panose="02040503050406030204" pitchFamily="18" charset="0"/>
                                          <a:cs typeface="Times New Roman" charset="0"/>
                                        </a:rPr>
                                      </m:ctrlPr>
                                    </m:sSupPr>
                                    <m:e>
                                      <m:d>
                                        <m:dPr>
                                          <m:begChr m:val="["/>
                                          <m:endChr m:val="]"/>
                                          <m:ctrlPr>
                                            <a:rPr lang="en-US" altLang="zh-CN" sz="2100" i="1">
                                              <a:solidFill>
                                                <a:schemeClr val="tx1"/>
                                              </a:solidFill>
                                              <a:latin typeface="Cambria Math" panose="02040503050406030204" pitchFamily="18" charset="0"/>
                                              <a:cs typeface="Times New Roman" charset="0"/>
                                            </a:rPr>
                                          </m:ctrlPr>
                                        </m:dPr>
                                        <m:e>
                                          <m:func>
                                            <m:funcPr>
                                              <m:ctrlPr>
                                                <a:rPr lang="en-US" altLang="zh-CN" sz="2100" i="1">
                                                  <a:solidFill>
                                                    <a:schemeClr val="tx1"/>
                                                  </a:solidFill>
                                                  <a:latin typeface="Cambria Math" panose="02040503050406030204" pitchFamily="18" charset="0"/>
                                                  <a:cs typeface="Times New Roman" charset="0"/>
                                                </a:rPr>
                                              </m:ctrlPr>
                                            </m:funcPr>
                                            <m:fName>
                                              <m:r>
                                                <m:rPr>
                                                  <m:sty m:val="p"/>
                                                </m:rPr>
                                                <a:rPr lang="en-US" altLang="zh-CN" sz="2100">
                                                  <a:solidFill>
                                                    <a:schemeClr val="tx1"/>
                                                  </a:solidFill>
                                                  <a:latin typeface="Cambria Math" panose="02040503050406030204" pitchFamily="18" charset="0"/>
                                                  <a:cs typeface="Times New Roman" charset="0"/>
                                                </a:rPr>
                                                <m:t>ln</m:t>
                                              </m:r>
                                            </m:fName>
                                            <m:e>
                                              <m:d>
                                                <m:dPr>
                                                  <m:ctrlPr>
                                                    <a:rPr lang="en-US" altLang="zh-CN" sz="2100" i="1">
                                                      <a:solidFill>
                                                        <a:schemeClr val="tx1"/>
                                                      </a:solidFill>
                                                      <a:latin typeface="Cambria Math" panose="02040503050406030204" pitchFamily="18" charset="0"/>
                                                      <a:cs typeface="Times New Roman" charset="0"/>
                                                    </a:rPr>
                                                  </m:ctrlPr>
                                                </m:dPr>
                                                <m:e>
                                                  <m:r>
                                                    <a:rPr lang="en-US" altLang="zh-CN" sz="2100" i="1">
                                                      <a:solidFill>
                                                        <a:schemeClr val="tx1"/>
                                                      </a:solidFill>
                                                      <a:latin typeface="Cambria Math" panose="02040503050406030204" pitchFamily="18" charset="0"/>
                                                      <a:cs typeface="Times New Roman" charset="0"/>
                                                    </a:rPr>
                                                    <m:t>𝑥</m:t>
                                                  </m:r>
                                                </m:e>
                                              </m:d>
                                            </m:e>
                                          </m:func>
                                          <m:r>
                                            <a:rPr lang="en-US" altLang="zh-CN" sz="2100" i="1">
                                              <a:solidFill>
                                                <a:schemeClr val="tx1"/>
                                              </a:solidFill>
                                              <a:latin typeface="Cambria Math" panose="02040503050406030204" pitchFamily="18" charset="0"/>
                                              <a:cs typeface="Times New Roman" charset="0"/>
                                            </a:rPr>
                                            <m:t>−</m:t>
                                          </m:r>
                                          <m:r>
                                            <a:rPr lang="zh-CN" altLang="en-US" sz="2100" i="1">
                                              <a:solidFill>
                                                <a:schemeClr val="tx1"/>
                                              </a:solidFill>
                                              <a:latin typeface="Cambria Math" panose="02040503050406030204" pitchFamily="18" charset="0"/>
                                              <a:cs typeface="Times New Roman" charset="0"/>
                                            </a:rPr>
                                            <m:t>𝜇</m:t>
                                          </m:r>
                                        </m:e>
                                      </m:d>
                                    </m:e>
                                    <m:sup>
                                      <m:r>
                                        <a:rPr lang="en-US" altLang="zh-CN" sz="2100" i="1">
                                          <a:solidFill>
                                            <a:schemeClr val="tx1"/>
                                          </a:solidFill>
                                          <a:latin typeface="Cambria Math" panose="02040503050406030204" pitchFamily="18" charset="0"/>
                                          <a:cs typeface="Times New Roman" charset="0"/>
                                        </a:rPr>
                                        <m:t>2</m:t>
                                      </m:r>
                                    </m:sup>
                                  </m:sSup>
                                  <m:r>
                                    <a:rPr lang="en-US" altLang="zh-CN" sz="2100" i="1">
                                      <a:solidFill>
                                        <a:schemeClr val="tx1"/>
                                      </a:solidFill>
                                      <a:latin typeface="Cambria Math" panose="02040503050406030204" pitchFamily="18" charset="0"/>
                                      <a:cs typeface="Times New Roman" charset="0"/>
                                    </a:rPr>
                                    <m:t>/(2</m:t>
                                  </m:r>
                                  <m:sSup>
                                    <m:sSupPr>
                                      <m:ctrlPr>
                                        <a:rPr lang="en-US" altLang="zh-CN" sz="2100" i="1">
                                          <a:solidFill>
                                            <a:schemeClr val="tx1"/>
                                          </a:solidFill>
                                          <a:latin typeface="Cambria Math" panose="02040503050406030204" pitchFamily="18" charset="0"/>
                                          <a:cs typeface="Times New Roman" charset="0"/>
                                        </a:rPr>
                                      </m:ctrlPr>
                                    </m:sSupPr>
                                    <m:e>
                                      <m:r>
                                        <a:rPr lang="zh-CN" altLang="en-US" sz="2100" i="1">
                                          <a:solidFill>
                                            <a:schemeClr val="tx1"/>
                                          </a:solidFill>
                                          <a:latin typeface="Cambria Math" panose="02040503050406030204" pitchFamily="18" charset="0"/>
                                          <a:cs typeface="Times New Roman" charset="0"/>
                                        </a:rPr>
                                        <m:t>𝜎</m:t>
                                      </m:r>
                                    </m:e>
                                    <m:sup>
                                      <m:r>
                                        <a:rPr lang="en-US" altLang="zh-CN" sz="2100" i="1">
                                          <a:solidFill>
                                            <a:schemeClr val="tx1"/>
                                          </a:solidFill>
                                          <a:latin typeface="Cambria Math" panose="02040503050406030204" pitchFamily="18" charset="0"/>
                                          <a:cs typeface="Times New Roman" charset="0"/>
                                        </a:rPr>
                                        <m:t>2</m:t>
                                      </m:r>
                                    </m:sup>
                                  </m:sSup>
                                  <m:r>
                                    <a:rPr lang="en-US" altLang="zh-CN" sz="2100" i="1">
                                      <a:solidFill>
                                        <a:schemeClr val="tx1"/>
                                      </a:solidFill>
                                      <a:latin typeface="Cambria Math" panose="02040503050406030204" pitchFamily="18" charset="0"/>
                                      <a:cs typeface="Times New Roman" charset="0"/>
                                    </a:rPr>
                                    <m:t>)</m:t>
                                  </m:r>
                                </m:sup>
                              </m:sSup>
                              <m:r>
                                <a:rPr lang="en-US" altLang="zh-CN" sz="2100" i="1">
                                  <a:solidFill>
                                    <a:schemeClr val="tx1"/>
                                  </a:solidFill>
                                  <a:latin typeface="Cambria Math" panose="02040503050406030204" pitchFamily="18" charset="0"/>
                                  <a:cs typeface="Times New Roman" charset="0"/>
                                </a:rPr>
                                <m:t>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≥0</m:t>
                              </m:r>
                            </m:e>
                            <m:e>
                              <m:r>
                                <a:rPr lang="en-US" altLang="zh-CN" sz="2100" i="1">
                                  <a:solidFill>
                                    <a:schemeClr val="tx1"/>
                                  </a:solidFill>
                                  <a:latin typeface="Cambria Math" panose="02040503050406030204" pitchFamily="18" charset="0"/>
                                  <a:cs typeface="Times New Roman" charset="0"/>
                                </a:rPr>
                                <m:t>                    0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&lt;0</m:t>
                              </m:r>
                            </m:e>
                          </m:eqArr>
                        </m:e>
                      </m:d>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br>
                  <a:rPr lang="en-US" altLang="zh-CN" sz="2100" dirty="0">
                    <a:solidFill>
                      <a:schemeClr val="tx1"/>
                    </a:solidFill>
                    <a:latin typeface="Times New Roman" charset="0"/>
                    <a:ea typeface="Times New Roman" charset="0"/>
                    <a:cs typeface="Times New Roman" charset="0"/>
                  </a:rPr>
                </a:br>
                <a:endParaRPr lang="en-US" altLang="zh-CN" sz="2100" dirty="0">
                  <a:solidFill>
                    <a:schemeClr val="tx1"/>
                  </a:solidFill>
                  <a:latin typeface="Times New Roman" charset="0"/>
                  <a:ea typeface="Times New Roman" charset="0"/>
                  <a:cs typeface="Times New Roman" charset="0"/>
                </a:endParaRPr>
              </a:p>
              <a:p>
                <a:pPr marL="0" indent="0" defTabSz="685800">
                  <a:spcBef>
                    <a:spcPts val="0"/>
                  </a:spcBef>
                  <a:buClrTx/>
                  <a:buNone/>
                </a:pPr>
                <a:r>
                  <a:rPr lang="en-US" altLang="zh-CN" sz="2100" dirty="0">
                    <a:solidFill>
                      <a:schemeClr val="tx1"/>
                    </a:solidFill>
                    <a:latin typeface="Times New Roman" charset="0"/>
                    <a:ea typeface="Times New Roman" charset="0"/>
                    <a:cs typeface="Times New Roman" charset="0"/>
                  </a:rPr>
                  <a:t> </a:t>
                </a: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450056" y="1378257"/>
                <a:ext cx="8407214" cy="2550542"/>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Rectangle 2"/>
          <p:cNvSpPr/>
          <p:nvPr/>
        </p:nvSpPr>
        <p:spPr>
          <a:xfrm>
            <a:off x="450056" y="857250"/>
            <a:ext cx="3259226" cy="415498"/>
          </a:xfrm>
          <a:prstGeom prst="rect">
            <a:avLst/>
          </a:prstGeom>
          <a:solidFill>
            <a:schemeClr val="bg1"/>
          </a:solidFill>
        </p:spPr>
        <p:txBody>
          <a:bodyPr wrap="none">
            <a:spAutoFit/>
          </a:bodyPr>
          <a:lstStyle/>
          <a:p>
            <a:r>
              <a:rPr lang="en-US" altLang="zh-CN" sz="2100" b="1" dirty="0">
                <a:latin typeface="Times New Roman" charset="0"/>
                <a:ea typeface="Times New Roman" charset="0"/>
                <a:cs typeface="Times New Roman" charset="0"/>
              </a:rPr>
              <a:t>2)</a:t>
            </a:r>
            <a:r>
              <a:rPr lang="zh-CN" altLang="en-US" sz="2100" b="1" dirty="0">
                <a:latin typeface="Times New Roman" charset="0"/>
                <a:ea typeface="Times New Roman" charset="0"/>
                <a:cs typeface="Times New Roman" charset="0"/>
              </a:rPr>
              <a:t> </a:t>
            </a:r>
            <a:r>
              <a:rPr lang="en-US" altLang="zh-CN" sz="2100" b="1" dirty="0">
                <a:latin typeface="Times New Roman" charset="0"/>
                <a:ea typeface="Times New Roman" charset="0"/>
                <a:cs typeface="Times New Roman" charset="0"/>
              </a:rPr>
              <a:t>Lognormal distribution </a:t>
            </a:r>
            <a:endParaRPr lang="en-US" sz="2100" dirty="0"/>
          </a:p>
        </p:txBody>
      </p:sp>
      <p:pic>
        <p:nvPicPr>
          <p:cNvPr id="5" name="Picture 4"/>
          <p:cNvPicPr>
            <a:picLocks noChangeAspect="1"/>
          </p:cNvPicPr>
          <p:nvPr/>
        </p:nvPicPr>
        <p:blipFill>
          <a:blip r:embed="rId3"/>
          <a:stretch>
            <a:fillRect/>
          </a:stretch>
        </p:blipFill>
        <p:spPr>
          <a:xfrm>
            <a:off x="188365" y="3506127"/>
            <a:ext cx="3613053" cy="2494623"/>
          </a:xfrm>
          <a:prstGeom prst="rect">
            <a:avLst/>
          </a:prstGeom>
        </p:spPr>
      </p:pic>
      <p:sp>
        <p:nvSpPr>
          <p:cNvPr id="4" name="灯片编号占位符 3">
            <a:extLst>
              <a:ext uri="{FF2B5EF4-FFF2-40B4-BE49-F238E27FC236}">
                <a16:creationId xmlns:a16="http://schemas.microsoft.com/office/drawing/2014/main" id="{F5345446-5512-4967-8682-C1E62FA9F187}"/>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4193408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525064" y="1692847"/>
                <a:ext cx="8407214" cy="3354213"/>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zh-CN" altLang="en-US" sz="2100" b="1" dirty="0">
                    <a:solidFill>
                      <a:schemeClr val="tx1"/>
                    </a:solidFill>
                    <a:latin typeface="Times New Roman" charset="0"/>
                    <a:ea typeface="Times New Roman" charset="0"/>
                    <a:cs typeface="Times New Roman" charset="0"/>
                  </a:rPr>
                  <a:t>  </a:t>
                </a:r>
                <a:r>
                  <a:rPr lang="en-US" altLang="zh-CN" sz="2100" b="1" dirty="0">
                    <a:solidFill>
                      <a:schemeClr val="tx1"/>
                    </a:solidFill>
                    <a:latin typeface="Times New Roman" charset="0"/>
                    <a:ea typeface="Times New Roman" charset="0"/>
                    <a:cs typeface="Times New Roman" charset="0"/>
                  </a:rPr>
                  <a:t>Proposition:</a:t>
                </a:r>
                <a:r>
                  <a:rPr lang="zh-CN" altLang="en-US" sz="2100" b="1" dirty="0">
                    <a:solidFill>
                      <a:schemeClr val="tx1"/>
                    </a:solidFill>
                    <a:latin typeface="Times New Roman" charset="0"/>
                    <a:ea typeface="Times New Roman" charset="0"/>
                    <a:cs typeface="Times New Roman" charset="0"/>
                  </a:rPr>
                  <a:t>       </a:t>
                </a: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The</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expected</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value</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and</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variance</a:t>
                </a:r>
                <a:r>
                  <a:rPr lang="zh-CN" altLang="en-US" sz="2100" dirty="0">
                    <a:solidFill>
                      <a:schemeClr val="tx1"/>
                    </a:solidFill>
                    <a:latin typeface="Times New Roman" charset="0"/>
                    <a:ea typeface="Times New Roman" charset="0"/>
                    <a:cs typeface="Times New Roman" charset="0"/>
                  </a:rPr>
                  <a:t> </a:t>
                </a:r>
                <a:endParaRPr lang="en-US" altLang="zh-CN" sz="2100" dirty="0">
                  <a:solidFill>
                    <a:schemeClr val="tx1"/>
                  </a:solidFill>
                  <a:latin typeface="Times New Roman" charset="0"/>
                  <a:ea typeface="Times New Roman" charset="0"/>
                  <a:cs typeface="Times New Roman" charset="0"/>
                </a:endParaRPr>
              </a:p>
              <a:p>
                <a:pPr marL="0" indent="0" algn="ctr" defTabSz="685800">
                  <a:spcBef>
                    <a:spcPts val="0"/>
                  </a:spcBef>
                  <a:buClrTx/>
                  <a:buNone/>
                </a:pPr>
                <a:r>
                  <a:rPr lang="zh-CN" altLang="en-US" sz="2100" dirty="0">
                    <a:solidFill>
                      <a:schemeClr val="tx1"/>
                    </a:solidFill>
                    <a:ea typeface="Times New Roman" charset="0"/>
                    <a:cs typeface="Times New Roman" charset="0"/>
                  </a:rPr>
                  <a:t> </a:t>
                </a:r>
                <a14:m>
                  <m:oMath xmlns:m="http://schemas.openxmlformats.org/officeDocument/2006/math">
                    <m:r>
                      <a:rPr lang="en-US" altLang="zh-CN" sz="2100" i="1">
                        <a:solidFill>
                          <a:schemeClr val="tx1"/>
                        </a:solidFill>
                        <a:latin typeface="Cambria Math" charset="0"/>
                        <a:ea typeface="Times New Roman" charset="0"/>
                        <a:cs typeface="Times New Roman" charset="0"/>
                      </a:rPr>
                      <m:t>𝐸</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charset="0"/>
                            <a:ea typeface="Times New Roman" charset="0"/>
                            <a:cs typeface="Times New Roman" charset="0"/>
                          </a:rPr>
                          <m:t>𝑋</m:t>
                        </m:r>
                      </m:e>
                    </m:d>
                    <m:r>
                      <a:rPr lang="en-US" altLang="zh-CN" sz="2100" i="1">
                        <a:solidFill>
                          <a:schemeClr val="tx1"/>
                        </a:solidFill>
                        <a:latin typeface="Cambria Math" charset="0"/>
                        <a:ea typeface="Times New Roman" charset="0"/>
                        <a:cs typeface="Times New Roman" charset="0"/>
                      </a:rPr>
                      <m:t>=</m:t>
                    </m:r>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𝑒</m:t>
                        </m:r>
                      </m:e>
                      <m:sup>
                        <m:r>
                          <a:rPr lang="en-US" altLang="zh-CN" sz="2100" i="1">
                            <a:solidFill>
                              <a:schemeClr val="tx1"/>
                            </a:solidFill>
                            <a:latin typeface="Cambria Math" charset="0"/>
                            <a:ea typeface="Times New Roman" charset="0"/>
                            <a:cs typeface="Times New Roman" charset="0"/>
                          </a:rPr>
                          <m:t>𝜇</m:t>
                        </m:r>
                        <m:r>
                          <a:rPr lang="en-US" altLang="zh-CN" sz="2100" i="1">
                            <a:solidFill>
                              <a:schemeClr val="tx1"/>
                            </a:solidFill>
                            <a:latin typeface="Cambria Math" charset="0"/>
                            <a:ea typeface="Times New Roman" charset="0"/>
                            <a:cs typeface="Times New Roman" charset="0"/>
                          </a:rPr>
                          <m:t>+</m:t>
                        </m:r>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𝜎</m:t>
                            </m:r>
                          </m:e>
                          <m:sup>
                            <m:r>
                              <a:rPr lang="en-US" altLang="zh-CN" sz="2100" i="1">
                                <a:solidFill>
                                  <a:schemeClr val="tx1"/>
                                </a:solidFill>
                                <a:latin typeface="Cambria Math" charset="0"/>
                                <a:ea typeface="Times New Roman" charset="0"/>
                                <a:cs typeface="Times New Roman" charset="0"/>
                              </a:rPr>
                              <m:t>2</m:t>
                            </m:r>
                          </m:sup>
                        </m:sSup>
                        <m:r>
                          <a:rPr lang="en-US" altLang="zh-CN" sz="2100" i="1">
                            <a:solidFill>
                              <a:schemeClr val="tx1"/>
                            </a:solidFill>
                            <a:latin typeface="Cambria Math" charset="0"/>
                            <a:ea typeface="Times New Roman" charset="0"/>
                            <a:cs typeface="Times New Roman" charset="0"/>
                          </a:rPr>
                          <m:t>/2</m:t>
                        </m:r>
                      </m:sup>
                    </m:sSup>
                    <m:r>
                      <a:rPr lang="en-US" altLang="zh-CN" sz="2100" i="1">
                        <a:solidFill>
                          <a:schemeClr val="tx1"/>
                        </a:solidFill>
                        <a:latin typeface="Cambria Math" charset="0"/>
                        <a:ea typeface="Times New Roman" charset="0"/>
                        <a:cs typeface="Times New Roman" charset="0"/>
                      </a:rPr>
                      <m:t>,</m:t>
                    </m:r>
                    <m:r>
                      <a:rPr lang="zh-CN" altLang="en-US" sz="2100" i="1">
                        <a:solidFill>
                          <a:schemeClr val="tx1"/>
                        </a:solidFill>
                        <a:latin typeface="Cambria Math" charset="0"/>
                        <a:ea typeface="Times New Roman" charset="0"/>
                        <a:cs typeface="Times New Roman" charset="0"/>
                      </a:rPr>
                      <m:t>     </m:t>
                    </m:r>
                    <m:r>
                      <a:rPr lang="en-US" altLang="zh-CN" sz="2100" i="1">
                        <a:solidFill>
                          <a:schemeClr val="tx1"/>
                        </a:solidFill>
                        <a:latin typeface="Cambria Math" charset="0"/>
                        <a:ea typeface="Times New Roman" charset="0"/>
                        <a:cs typeface="Times New Roman" charset="0"/>
                      </a:rPr>
                      <m:t>𝑉</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charset="0"/>
                            <a:ea typeface="Times New Roman" charset="0"/>
                            <a:cs typeface="Times New Roman" charset="0"/>
                          </a:rPr>
                          <m:t>𝑋</m:t>
                        </m:r>
                      </m:e>
                    </m:d>
                    <m:r>
                      <a:rPr lang="en-US" altLang="zh-CN" sz="2100" i="1">
                        <a:solidFill>
                          <a:schemeClr val="tx1"/>
                        </a:solidFill>
                        <a:latin typeface="Cambria Math" charset="0"/>
                        <a:ea typeface="Times New Roman" charset="0"/>
                        <a:cs typeface="Times New Roman" charset="0"/>
                      </a:rPr>
                      <m:t>=</m:t>
                    </m:r>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𝑒</m:t>
                        </m:r>
                      </m:e>
                      <m:sup>
                        <m:r>
                          <a:rPr lang="en-US" altLang="zh-CN" sz="2100" i="1">
                            <a:solidFill>
                              <a:schemeClr val="tx1"/>
                            </a:solidFill>
                            <a:latin typeface="Cambria Math" charset="0"/>
                            <a:ea typeface="Times New Roman" charset="0"/>
                            <a:cs typeface="Times New Roman" charset="0"/>
                          </a:rPr>
                          <m:t>2</m:t>
                        </m:r>
                        <m:r>
                          <a:rPr lang="en-US" altLang="zh-CN" sz="2100" i="1">
                            <a:solidFill>
                              <a:schemeClr val="tx1"/>
                            </a:solidFill>
                            <a:latin typeface="Cambria Math" charset="0"/>
                            <a:ea typeface="Times New Roman" charset="0"/>
                            <a:cs typeface="Times New Roman" charset="0"/>
                          </a:rPr>
                          <m:t>𝜇</m:t>
                        </m:r>
                        <m:r>
                          <a:rPr lang="en-US" altLang="zh-CN" sz="2100" i="1">
                            <a:solidFill>
                              <a:schemeClr val="tx1"/>
                            </a:solidFill>
                            <a:latin typeface="Cambria Math" charset="0"/>
                            <a:ea typeface="Times New Roman" charset="0"/>
                            <a:cs typeface="Times New Roman" charset="0"/>
                          </a:rPr>
                          <m:t>+</m:t>
                        </m:r>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𝜎</m:t>
                            </m:r>
                          </m:e>
                          <m:sup>
                            <m:r>
                              <a:rPr lang="en-US" altLang="zh-CN" sz="2100" i="1">
                                <a:solidFill>
                                  <a:schemeClr val="tx1"/>
                                </a:solidFill>
                                <a:latin typeface="Cambria Math" charset="0"/>
                                <a:ea typeface="Times New Roman" charset="0"/>
                                <a:cs typeface="Times New Roman" charset="0"/>
                              </a:rPr>
                              <m:t>2</m:t>
                            </m:r>
                          </m:sup>
                        </m:sSup>
                      </m:sup>
                    </m:sSup>
                    <m:r>
                      <a:rPr lang="en-US" altLang="zh-CN" sz="2100" i="1">
                        <a:solidFill>
                          <a:schemeClr val="tx1"/>
                        </a:solidFill>
                        <a:latin typeface="Cambria Math" charset="0"/>
                        <a:ea typeface="Times New Roman" charset="0"/>
                        <a:cs typeface="Times New Roman" charset="0"/>
                      </a:rPr>
                      <m:t>(</m:t>
                    </m:r>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𝑒</m:t>
                        </m:r>
                      </m:e>
                      <m:sup>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𝜎</m:t>
                            </m:r>
                          </m:e>
                          <m:sup>
                            <m:r>
                              <a:rPr lang="en-US" altLang="zh-CN" sz="2100" i="1">
                                <a:solidFill>
                                  <a:schemeClr val="tx1"/>
                                </a:solidFill>
                                <a:latin typeface="Cambria Math" charset="0"/>
                                <a:ea typeface="Times New Roman" charset="0"/>
                                <a:cs typeface="Times New Roman" charset="0"/>
                              </a:rPr>
                              <m:t>2</m:t>
                            </m:r>
                          </m:sup>
                        </m:sSup>
                        <m:r>
                          <a:rPr lang="zh-CN" altLang="en-US" sz="2100" i="1">
                            <a:solidFill>
                              <a:schemeClr val="tx1"/>
                            </a:solidFill>
                            <a:latin typeface="Cambria Math" charset="0"/>
                            <a:ea typeface="Times New Roman" charset="0"/>
                            <a:cs typeface="Times New Roman" charset="0"/>
                          </a:rPr>
                          <m:t>  </m:t>
                        </m:r>
                      </m:sup>
                    </m:sSup>
                    <m:r>
                      <a:rPr lang="en-US" altLang="zh-CN" sz="2100" i="1">
                        <a:solidFill>
                          <a:schemeClr val="tx1"/>
                        </a:solidFill>
                        <a:latin typeface="Cambria Math" charset="0"/>
                        <a:ea typeface="Times New Roman" charset="0"/>
                        <a:cs typeface="Times New Roman" charset="0"/>
                      </a:rPr>
                      <m:t>−1)</m:t>
                    </m:r>
                  </m:oMath>
                </a14:m>
                <a:r>
                  <a:rPr lang="en-US" altLang="zh-CN" sz="2100" dirty="0">
                    <a:solidFill>
                      <a:schemeClr val="tx1"/>
                    </a:solidFill>
                    <a:latin typeface="Times New Roman" charset="0"/>
                    <a:ea typeface="Times New Roman" charset="0"/>
                    <a:cs typeface="Times New Roman" charset="0"/>
                  </a:rPr>
                  <a:t>.</a:t>
                </a:r>
              </a:p>
              <a:p>
                <a:pPr marL="0" indent="0" algn="just" defTabSz="685800">
                  <a:spcBef>
                    <a:spcPts val="0"/>
                  </a:spcBef>
                  <a:buClrTx/>
                  <a:buNone/>
                </a:pP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Because </a:t>
                </a:r>
                <a14:m>
                  <m:oMath xmlns:m="http://schemas.openxmlformats.org/officeDocument/2006/math">
                    <m:r>
                      <m:rPr>
                        <m:sty m:val="p"/>
                      </m:rPr>
                      <a:rPr lang="en-US" altLang="zh-CN" sz="2100">
                        <a:solidFill>
                          <a:schemeClr val="tx1"/>
                        </a:solidFill>
                        <a:latin typeface="Cambria Math" panose="02040503050406030204" pitchFamily="18" charset="0"/>
                        <a:ea typeface="Times New Roman" charset="0"/>
                        <a:cs typeface="Times New Roman" charset="0"/>
                      </a:rPr>
                      <m:t>ln</m:t>
                    </m:r>
                    <m:r>
                      <a:rPr lang="en-US" altLang="zh-CN" sz="2100" i="1">
                        <a:solidFill>
                          <a:schemeClr val="tx1"/>
                        </a:solidFill>
                        <a:latin typeface="Cambria Math" panose="02040503050406030204" pitchFamily="18" charset="0"/>
                        <a:ea typeface="Times New Roman" charset="0"/>
                        <a:cs typeface="Times New Roman" charset="0"/>
                      </a:rPr>
                      <m:t>⁡(</m:t>
                    </m:r>
                    <m:r>
                      <a:rPr lang="en-US" altLang="zh-CN" sz="2100" i="1">
                        <a:solidFill>
                          <a:schemeClr val="tx1"/>
                        </a:solidFill>
                        <a:latin typeface="Cambria Math" panose="02040503050406030204" pitchFamily="18" charset="0"/>
                        <a:ea typeface="Times New Roman" charset="0"/>
                        <a:cs typeface="Times New Roman" charset="0"/>
                      </a:rPr>
                      <m:t>𝑋</m:t>
                    </m:r>
                    <m:r>
                      <a:rPr lang="en-US" altLang="zh-CN" sz="2100" i="1">
                        <a:solidFill>
                          <a:schemeClr val="tx1"/>
                        </a:solidFill>
                        <a:latin typeface="Cambria Math" panose="02040503050406030204" pitchFamily="18" charset="0"/>
                        <a:ea typeface="Times New Roman" charset="0"/>
                        <a:cs typeface="Times New Roman" charset="0"/>
                      </a:rPr>
                      <m:t>)</m:t>
                    </m:r>
                  </m:oMath>
                </a14:m>
                <a:r>
                  <a:rPr lang="en-US" altLang="zh-CN" sz="2100" dirty="0">
                    <a:solidFill>
                      <a:schemeClr val="tx1"/>
                    </a:solidFill>
                    <a:latin typeface="Times New Roman" charset="0"/>
                    <a:ea typeface="Times New Roman" charset="0"/>
                    <a:cs typeface="Times New Roman" charset="0"/>
                  </a:rPr>
                  <a:t> has a normal distribution, the </a:t>
                </a:r>
                <a:r>
                  <a:rPr lang="en-US" altLang="zh-CN" sz="2100" dirty="0" err="1">
                    <a:solidFill>
                      <a:schemeClr val="tx1"/>
                    </a:solidFill>
                    <a:latin typeface="Times New Roman" charset="0"/>
                    <a:ea typeface="Times New Roman" charset="0"/>
                    <a:cs typeface="Times New Roman" charset="0"/>
                  </a:rPr>
                  <a:t>cdf</a:t>
                </a:r>
                <a:r>
                  <a:rPr lang="en-US" altLang="zh-CN" sz="2100" dirty="0">
                    <a:solidFill>
                      <a:schemeClr val="tx1"/>
                    </a:solidFill>
                    <a:latin typeface="Times New Roman" charset="0"/>
                    <a:ea typeface="Times New Roman" charset="0"/>
                    <a:cs typeface="Times New Roman" charset="0"/>
                  </a:rPr>
                  <a:t> of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can be expressed in terms of the </a:t>
                </a:r>
                <a:r>
                  <a:rPr lang="en-US" altLang="zh-CN" sz="2100" dirty="0" err="1">
                    <a:solidFill>
                      <a:schemeClr val="tx1"/>
                    </a:solidFill>
                    <a:latin typeface="Times New Roman" charset="0"/>
                    <a:ea typeface="Times New Roman" charset="0"/>
                    <a:cs typeface="Times New Roman" charset="0"/>
                  </a:rPr>
                  <a:t>cdf</a:t>
                </a:r>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Φ</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𝑧</m:t>
                    </m:r>
                    <m:r>
                      <a:rPr lang="en-US" altLang="zh-CN" sz="2100" i="1">
                        <a:solidFill>
                          <a:schemeClr val="tx1"/>
                        </a:solidFill>
                        <a:latin typeface="Cambria Math" panose="02040503050406030204" pitchFamily="18" charset="0"/>
                        <a:ea typeface="Cambria Math" panose="02040503050406030204" pitchFamily="18" charset="0"/>
                        <a:cs typeface="Times New Roman" charset="0"/>
                      </a:rPr>
                      <m:t>)</m:t>
                    </m:r>
                  </m:oMath>
                </a14:m>
                <a:r>
                  <a:rPr lang="en-US" altLang="zh-CN" sz="2100" dirty="0">
                    <a:solidFill>
                      <a:schemeClr val="tx1"/>
                    </a:solidFill>
                    <a:latin typeface="Times New Roman" charset="0"/>
                    <a:ea typeface="Times New Roman" charset="0"/>
                    <a:cs typeface="Times New Roman" charset="0"/>
                  </a:rPr>
                  <a:t> of a standard normal </a:t>
                </a:r>
                <a:r>
                  <a:rPr lang="en-US" altLang="zh-CN" sz="2100" dirty="0" err="1">
                    <a:solidFill>
                      <a:schemeClr val="tx1"/>
                    </a:solidFill>
                    <a:latin typeface="Times New Roman" charset="0"/>
                    <a:ea typeface="Times New Roman" charset="0"/>
                    <a:cs typeface="Times New Roman" charset="0"/>
                  </a:rPr>
                  <a:t>rv</a:t>
                </a:r>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𝑍</m:t>
                    </m:r>
                  </m:oMath>
                </a14:m>
                <a:r>
                  <a:rPr lang="en-US" altLang="zh-CN" sz="2100" dirty="0">
                    <a:solidFill>
                      <a:schemeClr val="tx1"/>
                    </a:solidFill>
                    <a:latin typeface="Times New Roman" charset="0"/>
                    <a:ea typeface="Times New Roman" charset="0"/>
                    <a:cs typeface="Times New Roman" charset="0"/>
                  </a:rPr>
                  <a:t>.</a:t>
                </a:r>
              </a:p>
              <a:p>
                <a:pPr marL="594000" indent="0" algn="just" defTabSz="685800">
                  <a:spcBef>
                    <a:spcPts val="0"/>
                  </a:spcBef>
                  <a:buClrTx/>
                  <a:buNone/>
                </a:pPr>
                <a14:m>
                  <m:oMathPara xmlns:m="http://schemas.openxmlformats.org/officeDocument/2006/math">
                    <m:oMathParaPr>
                      <m:jc m:val="left"/>
                    </m:oMathParaPr>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𝐹</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𝑥</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𝜇</m:t>
                          </m:r>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𝜎</m:t>
                          </m:r>
                        </m:e>
                      </m:d>
                      <m:r>
                        <a:rPr lang="en-US" altLang="zh-CN" sz="2100" i="1">
                          <a:solidFill>
                            <a:schemeClr val="tx1"/>
                          </a:solidFill>
                          <a:latin typeface="Cambria Math" panose="02040503050406030204" pitchFamily="18" charset="0"/>
                          <a:ea typeface="Times New Roman" charset="0"/>
                          <a:cs typeface="Times New Roman" charset="0"/>
                        </a:rPr>
                        <m:t>=</m:t>
                      </m:r>
                      <m:r>
                        <a:rPr lang="en-US" altLang="zh-CN" sz="2100" i="1">
                          <a:solidFill>
                            <a:schemeClr val="tx1"/>
                          </a:solidFill>
                          <a:latin typeface="Cambria Math" panose="02040503050406030204" pitchFamily="18" charset="0"/>
                          <a:ea typeface="Times New Roman" charset="0"/>
                          <a:cs typeface="Times New Roman" charset="0"/>
                        </a:rPr>
                        <m:t>𝑃</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𝑋</m:t>
                          </m:r>
                          <m:r>
                            <a:rPr lang="en-US" altLang="zh-CN" sz="2100" i="1">
                              <a:solidFill>
                                <a:schemeClr val="tx1"/>
                              </a:solidFill>
                              <a:latin typeface="Cambria Math" panose="02040503050406030204" pitchFamily="18" charset="0"/>
                              <a:ea typeface="Times New Roman" charset="0"/>
                              <a:cs typeface="Times New Roman" charset="0"/>
                            </a:rPr>
                            <m:t>≤</m:t>
                          </m:r>
                          <m:r>
                            <a:rPr lang="en-US" altLang="zh-CN" sz="2100" i="1">
                              <a:solidFill>
                                <a:schemeClr val="tx1"/>
                              </a:solidFill>
                              <a:latin typeface="Cambria Math" panose="02040503050406030204" pitchFamily="18" charset="0"/>
                              <a:ea typeface="Times New Roman" charset="0"/>
                              <a:cs typeface="Times New Roman" charset="0"/>
                            </a:rPr>
                            <m:t>𝑥</m:t>
                          </m:r>
                        </m:e>
                      </m:d>
                      <m:r>
                        <a:rPr lang="en-US" altLang="zh-CN" sz="2100" i="1">
                          <a:solidFill>
                            <a:schemeClr val="tx1"/>
                          </a:solidFill>
                          <a:latin typeface="Cambria Math" panose="02040503050406030204" pitchFamily="18" charset="0"/>
                          <a:ea typeface="Times New Roman" charset="0"/>
                          <a:cs typeface="Times New Roman" charset="0"/>
                        </a:rPr>
                        <m:t>=</m:t>
                      </m:r>
                      <m:r>
                        <a:rPr lang="en-US" altLang="zh-CN" sz="2100" i="1">
                          <a:solidFill>
                            <a:srgbClr val="FF0000"/>
                          </a:solidFill>
                          <a:latin typeface="Cambria Math" panose="02040503050406030204" pitchFamily="18" charset="0"/>
                          <a:ea typeface="Times New Roman" charset="0"/>
                          <a:cs typeface="Times New Roman" charset="0"/>
                        </a:rPr>
                        <m:t>𝑃</m:t>
                      </m:r>
                      <m:d>
                        <m:dPr>
                          <m:begChr m:val="["/>
                          <m:endChr m:val="]"/>
                          <m:ctrlPr>
                            <a:rPr lang="en-US" altLang="zh-CN" sz="2100" i="1">
                              <a:solidFill>
                                <a:srgbClr val="FF0000"/>
                              </a:solidFill>
                              <a:latin typeface="Cambria Math" panose="02040503050406030204" pitchFamily="18" charset="0"/>
                              <a:ea typeface="Times New Roman" charset="0"/>
                              <a:cs typeface="Times New Roman" charset="0"/>
                            </a:rPr>
                          </m:ctrlPr>
                        </m:dPr>
                        <m:e>
                          <m:func>
                            <m:funcPr>
                              <m:ctrlPr>
                                <a:rPr lang="en-US" altLang="zh-CN" sz="2100" i="1">
                                  <a:solidFill>
                                    <a:srgbClr val="FF0000"/>
                                  </a:solidFill>
                                  <a:latin typeface="Cambria Math" panose="02040503050406030204" pitchFamily="18" charset="0"/>
                                  <a:ea typeface="Times New Roman" charset="0"/>
                                  <a:cs typeface="Times New Roman" charset="0"/>
                                </a:rPr>
                              </m:ctrlPr>
                            </m:funcPr>
                            <m:fName>
                              <m:r>
                                <m:rPr>
                                  <m:sty m:val="p"/>
                                </m:rPr>
                                <a:rPr lang="en-US" altLang="zh-CN" sz="2100">
                                  <a:solidFill>
                                    <a:srgbClr val="FF0000"/>
                                  </a:solidFill>
                                  <a:latin typeface="Cambria Math" panose="02040503050406030204" pitchFamily="18" charset="0"/>
                                  <a:ea typeface="Times New Roman" charset="0"/>
                                  <a:cs typeface="Times New Roman" charset="0"/>
                                </a:rPr>
                                <m:t>ln</m:t>
                              </m:r>
                            </m:fName>
                            <m:e>
                              <m:d>
                                <m:dPr>
                                  <m:ctrlPr>
                                    <a:rPr lang="en-US" altLang="zh-CN" sz="2100" i="1">
                                      <a:solidFill>
                                        <a:srgbClr val="FF0000"/>
                                      </a:solidFill>
                                      <a:latin typeface="Cambria Math" panose="02040503050406030204" pitchFamily="18" charset="0"/>
                                      <a:ea typeface="Times New Roman" charset="0"/>
                                      <a:cs typeface="Times New Roman" charset="0"/>
                                    </a:rPr>
                                  </m:ctrlPr>
                                </m:dPr>
                                <m:e>
                                  <m:r>
                                    <a:rPr lang="en-US" altLang="zh-CN" sz="2100" i="1">
                                      <a:solidFill>
                                        <a:srgbClr val="FF0000"/>
                                      </a:solidFill>
                                      <a:latin typeface="Cambria Math" panose="02040503050406030204" pitchFamily="18" charset="0"/>
                                      <a:ea typeface="Times New Roman" charset="0"/>
                                      <a:cs typeface="Times New Roman" charset="0"/>
                                    </a:rPr>
                                    <m:t>𝑋</m:t>
                                  </m:r>
                                </m:e>
                              </m:d>
                            </m:e>
                          </m:func>
                          <m:r>
                            <a:rPr lang="en-US" altLang="zh-CN" sz="2100" i="1">
                              <a:solidFill>
                                <a:srgbClr val="FF0000"/>
                              </a:solidFill>
                              <a:latin typeface="Cambria Math" panose="02040503050406030204" pitchFamily="18" charset="0"/>
                              <a:ea typeface="Times New Roman" charset="0"/>
                              <a:cs typeface="Times New Roman" charset="0"/>
                            </a:rPr>
                            <m:t>≤</m:t>
                          </m:r>
                          <m:func>
                            <m:funcPr>
                              <m:ctrlPr>
                                <a:rPr lang="en-US" altLang="zh-CN" sz="2100" i="1">
                                  <a:solidFill>
                                    <a:srgbClr val="FF0000"/>
                                  </a:solidFill>
                                  <a:latin typeface="Cambria Math" panose="02040503050406030204" pitchFamily="18" charset="0"/>
                                  <a:ea typeface="Times New Roman" charset="0"/>
                                  <a:cs typeface="Times New Roman" charset="0"/>
                                </a:rPr>
                              </m:ctrlPr>
                            </m:funcPr>
                            <m:fName>
                              <m:r>
                                <m:rPr>
                                  <m:sty m:val="p"/>
                                </m:rPr>
                                <a:rPr lang="en-US" altLang="zh-CN" sz="2100">
                                  <a:solidFill>
                                    <a:srgbClr val="FF0000"/>
                                  </a:solidFill>
                                  <a:latin typeface="Cambria Math" panose="02040503050406030204" pitchFamily="18" charset="0"/>
                                  <a:ea typeface="Times New Roman" charset="0"/>
                                  <a:cs typeface="Times New Roman" charset="0"/>
                                </a:rPr>
                                <m:t>ln</m:t>
                              </m:r>
                            </m:fName>
                            <m:e>
                              <m:d>
                                <m:dPr>
                                  <m:ctrlPr>
                                    <a:rPr lang="en-US" altLang="zh-CN" sz="2100" i="1">
                                      <a:solidFill>
                                        <a:srgbClr val="FF0000"/>
                                      </a:solidFill>
                                      <a:latin typeface="Cambria Math" panose="02040503050406030204" pitchFamily="18" charset="0"/>
                                      <a:ea typeface="Times New Roman" charset="0"/>
                                      <a:cs typeface="Times New Roman" charset="0"/>
                                    </a:rPr>
                                  </m:ctrlPr>
                                </m:dPr>
                                <m:e>
                                  <m:r>
                                    <a:rPr lang="en-US" altLang="zh-CN" sz="2100" i="1">
                                      <a:solidFill>
                                        <a:srgbClr val="FF0000"/>
                                      </a:solidFill>
                                      <a:latin typeface="Cambria Math" panose="02040503050406030204" pitchFamily="18" charset="0"/>
                                      <a:ea typeface="Times New Roman" charset="0"/>
                                      <a:cs typeface="Times New Roman" charset="0"/>
                                    </a:rPr>
                                    <m:t>𝑥</m:t>
                                  </m:r>
                                </m:e>
                              </m:d>
                            </m:e>
                          </m:func>
                        </m:e>
                      </m:d>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14:m>
                  <m:oMathPara xmlns:m="http://schemas.openxmlformats.org/officeDocument/2006/math">
                    <m:oMathParaPr>
                      <m:jc m:val="centerGroup"/>
                    </m:oMathParaPr>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         =</m:t>
                      </m:r>
                      <m:r>
                        <a:rPr lang="en-US" altLang="zh-CN" sz="2100" i="1">
                          <a:solidFill>
                            <a:schemeClr val="tx1"/>
                          </a:solidFill>
                          <a:latin typeface="Cambria Math" panose="02040503050406030204" pitchFamily="18" charset="0"/>
                          <a:ea typeface="Times New Roman" charset="0"/>
                          <a:cs typeface="Times New Roman" charset="0"/>
                        </a:rPr>
                        <m:t>𝑃</m:t>
                      </m:r>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𝑍</m:t>
                          </m:r>
                          <m:r>
                            <a:rPr lang="en-US" altLang="zh-CN" sz="2100" i="1">
                              <a:solidFill>
                                <a:schemeClr val="tx1"/>
                              </a:solidFill>
                              <a:latin typeface="Cambria Math" panose="02040503050406030204" pitchFamily="18" charset="0"/>
                              <a:ea typeface="Times New Roman" charset="0"/>
                              <a:cs typeface="Times New Roman" charset="0"/>
                            </a:rPr>
                            <m:t>≤</m:t>
                          </m:r>
                          <m:f>
                            <m:fPr>
                              <m:ctrlPr>
                                <a:rPr lang="en-US" altLang="zh-CN" sz="2100" i="1">
                                  <a:solidFill>
                                    <a:schemeClr val="tx1"/>
                                  </a:solidFill>
                                  <a:latin typeface="Cambria Math" panose="02040503050406030204" pitchFamily="18" charset="0"/>
                                  <a:cs typeface="Times New Roman" charset="0"/>
                                </a:rPr>
                              </m:ctrlPr>
                            </m:fPr>
                            <m:num>
                              <m:func>
                                <m:funcPr>
                                  <m:ctrlPr>
                                    <a:rPr lang="en-US" altLang="zh-CN" sz="2100" i="1">
                                      <a:solidFill>
                                        <a:schemeClr val="tx1"/>
                                      </a:solidFill>
                                      <a:latin typeface="Cambria Math" panose="02040503050406030204" pitchFamily="18" charset="0"/>
                                      <a:ea typeface="Times New Roman" charset="0"/>
                                      <a:cs typeface="Times New Roman" charset="0"/>
                                    </a:rPr>
                                  </m:ctrlPr>
                                </m:funcPr>
                                <m:fName>
                                  <m:r>
                                    <m:rPr>
                                      <m:sty m:val="p"/>
                                    </m:rPr>
                                    <a:rPr lang="en-US" altLang="zh-CN" sz="2100">
                                      <a:solidFill>
                                        <a:schemeClr val="tx1"/>
                                      </a:solidFill>
                                      <a:latin typeface="Cambria Math" panose="02040503050406030204" pitchFamily="18" charset="0"/>
                                      <a:ea typeface="Times New Roman" charset="0"/>
                                      <a:cs typeface="Times New Roman" charset="0"/>
                                    </a:rPr>
                                    <m:t>ln</m:t>
                                  </m:r>
                                </m:fName>
                                <m:e>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𝑋</m:t>
                                      </m:r>
                                    </m:e>
                                  </m:d>
                                </m:e>
                              </m:func>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𝜇</m:t>
                              </m:r>
                            </m:num>
                            <m:den>
                              <m:r>
                                <a:rPr lang="zh-CN" altLang="en-US" sz="2100" i="1">
                                  <a:solidFill>
                                    <a:schemeClr val="tx1"/>
                                  </a:solidFill>
                                  <a:latin typeface="Cambria Math" panose="02040503050406030204" pitchFamily="18" charset="0"/>
                                  <a:cs typeface="Times New Roman" charset="0"/>
                                </a:rPr>
                                <m:t>𝜎</m:t>
                              </m:r>
                            </m:den>
                          </m:f>
                        </m:e>
                      </m:d>
                      <m:r>
                        <a:rPr lang="en-US" altLang="zh-CN" sz="2100" i="1">
                          <a:solidFill>
                            <a:schemeClr val="tx1"/>
                          </a:solidFill>
                          <a:latin typeface="Cambria Math" panose="02040503050406030204" pitchFamily="18" charset="0"/>
                          <a:cs typeface="Times New Roman" charset="0"/>
                        </a:rPr>
                        <m:t>=</m:t>
                      </m:r>
                      <m:r>
                        <m:rPr>
                          <m:sty m:val="p"/>
                        </m:rPr>
                        <a:rPr lang="el-GR" altLang="zh-CN" sz="2100" i="1">
                          <a:solidFill>
                            <a:schemeClr val="tx1"/>
                          </a:solidFill>
                          <a:latin typeface="Cambria Math" panose="02040503050406030204" pitchFamily="18" charset="0"/>
                          <a:ea typeface="Cambria Math" panose="02040503050406030204" pitchFamily="18" charset="0"/>
                          <a:cs typeface="Times New Roman" charset="0"/>
                        </a:rPr>
                        <m:t>Φ</m:t>
                      </m:r>
                      <m:d>
                        <m:dPr>
                          <m:ctrlPr>
                            <a:rPr lang="en-US" altLang="zh-CN" sz="2100" i="1">
                              <a:solidFill>
                                <a:schemeClr val="tx1"/>
                              </a:solidFill>
                              <a:latin typeface="Cambria Math" panose="02040503050406030204" pitchFamily="18" charset="0"/>
                              <a:ea typeface="Cambria Math" panose="02040503050406030204" pitchFamily="18" charset="0"/>
                              <a:cs typeface="Times New Roman" charset="0"/>
                            </a:rPr>
                          </m:ctrlPr>
                        </m:dPr>
                        <m:e>
                          <m:f>
                            <m:fPr>
                              <m:ctrlPr>
                                <a:rPr lang="en-US" altLang="zh-CN" sz="2100" i="1">
                                  <a:solidFill>
                                    <a:schemeClr val="tx1"/>
                                  </a:solidFill>
                                  <a:latin typeface="Cambria Math" panose="02040503050406030204" pitchFamily="18" charset="0"/>
                                  <a:cs typeface="Times New Roman" charset="0"/>
                                </a:rPr>
                              </m:ctrlPr>
                            </m:fPr>
                            <m:num>
                              <m:func>
                                <m:funcPr>
                                  <m:ctrlPr>
                                    <a:rPr lang="en-US" altLang="zh-CN" sz="2100" i="1">
                                      <a:solidFill>
                                        <a:schemeClr val="tx1"/>
                                      </a:solidFill>
                                      <a:latin typeface="Cambria Math" panose="02040503050406030204" pitchFamily="18" charset="0"/>
                                      <a:ea typeface="Times New Roman" charset="0"/>
                                      <a:cs typeface="Times New Roman" charset="0"/>
                                    </a:rPr>
                                  </m:ctrlPr>
                                </m:funcPr>
                                <m:fName>
                                  <m:r>
                                    <m:rPr>
                                      <m:sty m:val="p"/>
                                    </m:rPr>
                                    <a:rPr lang="en-US" altLang="zh-CN" sz="2100">
                                      <a:solidFill>
                                        <a:schemeClr val="tx1"/>
                                      </a:solidFill>
                                      <a:latin typeface="Cambria Math" panose="02040503050406030204" pitchFamily="18" charset="0"/>
                                      <a:ea typeface="Times New Roman" charset="0"/>
                                      <a:cs typeface="Times New Roman" charset="0"/>
                                    </a:rPr>
                                    <m:t>ln</m:t>
                                  </m:r>
                                </m:fName>
                                <m:e>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panose="02040503050406030204" pitchFamily="18" charset="0"/>
                                          <a:ea typeface="Times New Roman" charset="0"/>
                                          <a:cs typeface="Times New Roman" charset="0"/>
                                        </a:rPr>
                                        <m:t>𝑋</m:t>
                                      </m:r>
                                    </m:e>
                                  </m:d>
                                </m:e>
                              </m:func>
                              <m:r>
                                <a:rPr lang="en-US" altLang="zh-CN" sz="2100" i="1">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𝜇</m:t>
                              </m:r>
                            </m:num>
                            <m:den>
                              <m:r>
                                <a:rPr lang="zh-CN" altLang="en-US" sz="2100" i="1">
                                  <a:solidFill>
                                    <a:schemeClr val="tx1"/>
                                  </a:solidFill>
                                  <a:latin typeface="Cambria Math" panose="02040503050406030204" pitchFamily="18" charset="0"/>
                                  <a:cs typeface="Times New Roman" charset="0"/>
                                </a:rPr>
                                <m:t>𝜎</m:t>
                              </m:r>
                            </m:den>
                          </m:f>
                        </m:e>
                      </m:d>
                      <m:r>
                        <a:rPr lang="en-US" altLang="zh-CN" sz="2100" i="1">
                          <a:solidFill>
                            <a:schemeClr val="tx1"/>
                          </a:solidFill>
                          <a:latin typeface="Cambria Math" panose="02040503050406030204" pitchFamily="18" charset="0"/>
                          <a:cs typeface="Times New Roman" charset="0"/>
                        </a:rPr>
                        <m:t>    </m:t>
                      </m:r>
                      <m:r>
                        <a:rPr lang="en-US" altLang="zh-CN" sz="2100" i="1">
                          <a:solidFill>
                            <a:schemeClr val="tx1"/>
                          </a:solidFill>
                          <a:latin typeface="Cambria Math" panose="02040503050406030204" pitchFamily="18" charset="0"/>
                          <a:cs typeface="Times New Roman" charset="0"/>
                        </a:rPr>
                        <m:t>𝑥</m:t>
                      </m:r>
                      <m:r>
                        <a:rPr lang="en-US" altLang="zh-CN" sz="2100" i="1">
                          <a:solidFill>
                            <a:schemeClr val="tx1"/>
                          </a:solidFill>
                          <a:latin typeface="Cambria Math" panose="02040503050406030204" pitchFamily="18" charset="0"/>
                          <a:cs typeface="Times New Roman" charset="0"/>
                        </a:rPr>
                        <m:t>≥0</m:t>
                      </m:r>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br>
                  <a:rPr lang="en-US" altLang="zh-CN" sz="2100" dirty="0">
                    <a:solidFill>
                      <a:schemeClr val="tx1"/>
                    </a:solidFill>
                    <a:latin typeface="Times New Roman" charset="0"/>
                    <a:ea typeface="Times New Roman" charset="0"/>
                    <a:cs typeface="Times New Roman" charset="0"/>
                  </a:rPr>
                </a:br>
                <a:endParaRPr lang="en-US" altLang="zh-CN" sz="2100" dirty="0">
                  <a:solidFill>
                    <a:schemeClr val="tx1"/>
                  </a:solidFill>
                  <a:latin typeface="Times New Roman" charset="0"/>
                  <a:ea typeface="Times New Roman" charset="0"/>
                  <a:cs typeface="Times New Roman" charset="0"/>
                </a:endParaRPr>
              </a:p>
              <a:p>
                <a:pPr marL="0" indent="0" defTabSz="685800">
                  <a:spcBef>
                    <a:spcPts val="0"/>
                  </a:spcBef>
                  <a:buClrTx/>
                  <a:buNone/>
                </a:pPr>
                <a:r>
                  <a:rPr lang="en-US" altLang="zh-CN" sz="2100" dirty="0">
                    <a:solidFill>
                      <a:schemeClr val="tx1"/>
                    </a:solidFill>
                    <a:latin typeface="Times New Roman" charset="0"/>
                    <a:ea typeface="Times New Roman" charset="0"/>
                    <a:cs typeface="Times New Roman" charset="0"/>
                  </a:rPr>
                  <a:t> </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25064" y="1692847"/>
                <a:ext cx="8407214" cy="3354213"/>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6A54283D-62FD-47FF-A0CB-17743914756C}"/>
              </a:ext>
            </a:extLst>
          </p:cNvPr>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71719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497701" y="1227335"/>
                <a:ext cx="7778929"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nonnegative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said to have a </a:t>
                </a:r>
                <a:r>
                  <a:rPr lang="en-US" altLang="zh-CN" sz="2200" dirty="0">
                    <a:solidFill>
                      <a:srgbClr val="FF0000"/>
                    </a:solidFill>
                    <a:latin typeface="Times New Roman" panose="02020603050405020304" pitchFamily="18" charset="0"/>
                    <a:cs typeface="Times New Roman" panose="02020603050405020304" pitchFamily="18" charset="0"/>
                  </a:rPr>
                  <a:t>lognormal distribution </a:t>
                </a:r>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𝑌</m:t>
                    </m:r>
                    <m:r>
                      <a:rPr lang="en-US" altLang="zh-CN" sz="2200" b="0" i="1" smtClean="0">
                        <a:latin typeface="Cambria Math"/>
                      </a:rPr>
                      <m:t>=</m:t>
                    </m:r>
                    <m:func>
                      <m:funcPr>
                        <m:ctrlPr>
                          <a:rPr lang="en-US" altLang="zh-CN" sz="2200" b="0" i="1" smtClean="0">
                            <a:latin typeface="Cambria Math" panose="02040503050406030204" pitchFamily="18" charset="0"/>
                          </a:rPr>
                        </m:ctrlPr>
                      </m:funcPr>
                      <m:fName>
                        <m:r>
                          <m:rPr>
                            <m:sty m:val="p"/>
                          </m:rPr>
                          <a:rPr lang="en-US" altLang="zh-CN" sz="2200" b="0" i="0" smtClean="0">
                            <a:latin typeface="Cambria Math"/>
                          </a:rPr>
                          <m:t>ln</m:t>
                        </m:r>
                      </m:fName>
                      <m:e>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func>
                    <m:r>
                      <a:rPr lang="en-US" altLang="zh-CN" sz="2200" b="0" i="1" smtClean="0">
                        <a:latin typeface="Cambria Math"/>
                      </a:rPr>
                      <m:t> </m:t>
                    </m:r>
                  </m:oMath>
                </a14:m>
                <a:r>
                  <a:rPr lang="en-US" altLang="zh-CN" sz="2200" dirty="0">
                    <a:latin typeface="Times New Roman" panose="02020603050405020304" pitchFamily="18" charset="0"/>
                    <a:cs typeface="Times New Roman" panose="02020603050405020304" pitchFamily="18" charset="0"/>
                  </a:rPr>
                  <a:t>has a normal distribution.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97701" y="1227335"/>
                <a:ext cx="7778929" cy="769441"/>
              </a:xfrm>
              <a:prstGeom prst="rect">
                <a:avLst/>
              </a:prstGeom>
              <a:blipFill>
                <a:blip r:embed="rId2"/>
                <a:stretch>
                  <a:fillRect l="-1019" t="-4724" r="-1019"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2274" y="2268439"/>
                <a:ext cx="4230453"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Suppose </a:t>
                </a:r>
                <a14:m>
                  <m:oMath xmlns:m="http://schemas.openxmlformats.org/officeDocument/2006/math">
                    <m:r>
                      <a:rPr lang="en-US" altLang="zh-CN" sz="2200" b="0" i="1" smtClean="0">
                        <a:latin typeface="Cambria Math"/>
                      </a:rPr>
                      <m:t>𝑌</m:t>
                    </m:r>
                    <m:r>
                      <a:rPr lang="en-US" altLang="zh-CN" sz="2200" b="0" i="1" smtClean="0">
                        <a:latin typeface="Cambria Math"/>
                        <a:ea typeface="Cambria Math"/>
                      </a:rPr>
                      <m:t>~</m:t>
                    </m:r>
                    <m:r>
                      <a:rPr lang="en-US" altLang="zh-CN" sz="2200" b="0" i="1" smtClean="0">
                        <a:latin typeface="Cambria Math"/>
                        <a:ea typeface="Cambria Math"/>
                      </a:rPr>
                      <m:t>𝑁</m:t>
                    </m:r>
                    <m:r>
                      <a:rPr lang="en-US" altLang="zh-CN" sz="2200" b="0" i="1" smtClean="0">
                        <a:latin typeface="Cambria Math"/>
                        <a:ea typeface="Cambria Math"/>
                      </a:rPr>
                      <m:t>(</m:t>
                    </m:r>
                    <m:r>
                      <a:rPr lang="en-US" altLang="zh-CN" sz="2200" b="0" i="1" smtClean="0">
                        <a:latin typeface="Cambria Math"/>
                        <a:ea typeface="Cambria Math"/>
                      </a:rPr>
                      <m:t>𝜇</m:t>
                    </m:r>
                    <m:r>
                      <a:rPr lang="en-US" altLang="zh-CN" sz="2200" b="0" i="1" smtClean="0">
                        <a:latin typeface="Cambria Math"/>
                        <a:ea typeface="Cambria Math"/>
                      </a:rPr>
                      <m:t>, </m:t>
                    </m:r>
                    <m:sSup>
                      <m:sSupPr>
                        <m:ctrlPr>
                          <a:rPr lang="en-US" altLang="zh-CN" sz="2200" b="0" i="1" smtClean="0">
                            <a:latin typeface="Cambria Math" panose="02040503050406030204" pitchFamily="18" charset="0"/>
                            <a:ea typeface="Cambria Math"/>
                          </a:rPr>
                        </m:ctrlPr>
                      </m:sSupPr>
                      <m:e>
                        <m:r>
                          <a:rPr lang="en-US" altLang="zh-CN" sz="2200" b="0" i="1" smtClean="0">
                            <a:latin typeface="Cambria Math"/>
                            <a:ea typeface="Cambria Math"/>
                          </a:rPr>
                          <m:t>𝜎</m:t>
                        </m:r>
                      </m:e>
                      <m:sup>
                        <m:r>
                          <a:rPr lang="en-US" altLang="zh-CN" sz="2200" b="0" i="1" smtClean="0">
                            <a:latin typeface="Cambria Math"/>
                            <a:ea typeface="Cambria Math"/>
                          </a:rPr>
                          <m:t>2</m:t>
                        </m:r>
                      </m:sup>
                    </m:sSup>
                    <m:r>
                      <a:rPr lang="en-US" altLang="zh-CN" sz="2200" b="0" i="1" smtClean="0">
                        <a:latin typeface="Cambria Math"/>
                        <a:ea typeface="Cambria Math"/>
                      </a:rPr>
                      <m:t>)</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𝑋</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𝑌</m:t>
                        </m:r>
                      </m:sup>
                    </m:sSup>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462274" y="2268439"/>
                <a:ext cx="4230453" cy="430887"/>
              </a:xfrm>
              <a:prstGeom prst="rect">
                <a:avLst/>
              </a:prstGeom>
              <a:blipFill>
                <a:blip r:embed="rId3"/>
                <a:stretch>
                  <a:fillRect l="-1873"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80967" y="3789040"/>
                <a:ext cx="2079800"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Is </a:t>
                </a:r>
                <a14:m>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𝜇</m:t>
                        </m:r>
                      </m:sup>
                    </m:sSup>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80967" y="3789040"/>
                <a:ext cx="2079800" cy="430887"/>
              </a:xfrm>
              <a:prstGeom prst="rect">
                <a:avLst/>
              </a:prstGeom>
              <a:blipFill>
                <a:blip r:embed="rId4"/>
                <a:stretch>
                  <a:fillRect l="-3812"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6535" y="2998113"/>
                <a:ext cx="335104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panose="02040503050406030204" pitchFamily="18" charset="0"/>
                            </a:rPr>
                          </m:ctrlPr>
                        </m:dPr>
                        <m:e>
                          <m:r>
                            <a:rPr lang="en-US" altLang="zh-CN" sz="2200" b="0" i="1" smtClean="0">
                              <a:latin typeface="Cambria Math"/>
                            </a:rPr>
                            <m:t>𝑌</m:t>
                          </m:r>
                          <m:r>
                            <a:rPr lang="en-US" altLang="zh-CN" sz="2200" b="0" i="1" smtClean="0">
                              <a:latin typeface="Cambria Math"/>
                              <a:ea typeface="Cambria Math"/>
                            </a:rPr>
                            <m:t>≤</m:t>
                          </m:r>
                          <m:func>
                            <m:funcPr>
                              <m:ctrlPr>
                                <a:rPr lang="en-US" altLang="zh-CN" sz="2200" b="0" i="1" smtClean="0">
                                  <a:latin typeface="Cambria Math" panose="02040503050406030204" pitchFamily="18" charset="0"/>
                                  <a:ea typeface="Cambria Math"/>
                                </a:rPr>
                              </m:ctrlPr>
                            </m:funcPr>
                            <m:fName>
                              <m:r>
                                <m:rPr>
                                  <m:sty m:val="p"/>
                                </m:rPr>
                                <a:rPr lang="en-US" altLang="zh-CN" sz="2200" b="0" i="0" smtClean="0">
                                  <a:latin typeface="Cambria Math"/>
                                  <a:ea typeface="Cambria Math"/>
                                </a:rPr>
                                <m:t>ln</m:t>
                              </m:r>
                            </m:fName>
                            <m:e>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𝑥</m:t>
                                  </m:r>
                                </m:e>
                              </m:d>
                            </m:e>
                          </m:func>
                        </m:e>
                      </m:d>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86535" y="2998113"/>
                <a:ext cx="335104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633057" y="2910941"/>
                <a:ext cx="1877886" cy="60523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m:rPr>
                        <m:sty m:val="p"/>
                      </m:rPr>
                      <a:rPr lang="el-GR" altLang="zh-CN" sz="2200" b="0" i="1" smtClean="0">
                        <a:latin typeface="Cambria Math"/>
                        <a:ea typeface="Cambria Math"/>
                      </a:rPr>
                      <m:t>Φ</m:t>
                    </m:r>
                    <m:d>
                      <m:dPr>
                        <m:ctrlPr>
                          <a:rPr lang="en-US" altLang="zh-CN" sz="2200" b="0" i="1" smtClean="0">
                            <a:latin typeface="Cambria Math" panose="02040503050406030204" pitchFamily="18" charset="0"/>
                            <a:ea typeface="Cambria Math"/>
                          </a:rPr>
                        </m:ctrlPr>
                      </m:dPr>
                      <m:e>
                        <m:f>
                          <m:fPr>
                            <m:ctrlPr>
                              <a:rPr lang="en-US" altLang="zh-CN" sz="2200" b="0" i="1" smtClean="0">
                                <a:latin typeface="Cambria Math" panose="02040503050406030204" pitchFamily="18" charset="0"/>
                                <a:ea typeface="Cambria Math"/>
                              </a:rPr>
                            </m:ctrlPr>
                          </m:fPr>
                          <m:num>
                            <m:func>
                              <m:funcPr>
                                <m:ctrlPr>
                                  <a:rPr lang="en-US" altLang="zh-CN" sz="2200" b="0" i="1" smtClean="0">
                                    <a:latin typeface="Cambria Math" panose="02040503050406030204" pitchFamily="18" charset="0"/>
                                    <a:ea typeface="Cambria Math"/>
                                  </a:rPr>
                                </m:ctrlPr>
                              </m:funcPr>
                              <m:fName>
                                <m:r>
                                  <m:rPr>
                                    <m:sty m:val="p"/>
                                  </m:rPr>
                                  <a:rPr lang="en-US" altLang="zh-CN" sz="2200" b="0" i="0" smtClean="0">
                                    <a:latin typeface="Cambria Math"/>
                                    <a:ea typeface="Cambria Math"/>
                                  </a:rPr>
                                  <m:t>ln</m:t>
                                </m:r>
                              </m:fName>
                              <m:e>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𝑥</m:t>
                                    </m:r>
                                  </m:e>
                                </m:d>
                              </m:e>
                            </m:func>
                            <m:r>
                              <a:rPr lang="en-US" altLang="zh-CN" sz="2200" b="0" i="1" smtClean="0">
                                <a:latin typeface="Cambria Math"/>
                                <a:ea typeface="Cambria Math"/>
                              </a:rPr>
                              <m:t>−</m:t>
                            </m:r>
                            <m:r>
                              <a:rPr lang="en-US" altLang="zh-CN" sz="2200" b="0" i="1" smtClean="0">
                                <a:latin typeface="Cambria Math"/>
                                <a:ea typeface="Cambria Math"/>
                              </a:rPr>
                              <m:t>𝜇</m:t>
                            </m:r>
                          </m:num>
                          <m:den>
                            <m:r>
                              <a:rPr lang="en-US" altLang="zh-CN" sz="2200" b="0" i="1" smtClean="0">
                                <a:latin typeface="Cambria Math"/>
                                <a:ea typeface="Cambria Math"/>
                              </a:rPr>
                              <m:t>𝜎</m:t>
                            </m:r>
                          </m:den>
                        </m:f>
                      </m:e>
                    </m:d>
                  </m:oMath>
                </a14:m>
                <a:r>
                  <a:rPr lang="en-US" altLang="zh-CN" sz="2200" dirty="0">
                    <a:latin typeface="+mj-lt"/>
                  </a:rPr>
                  <a:t>.</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633057" y="2910941"/>
                <a:ext cx="1877886" cy="605230"/>
              </a:xfrm>
              <a:prstGeom prst="rect">
                <a:avLst/>
              </a:prstGeom>
              <a:blipFill>
                <a:blip r:embed="rId6"/>
                <a:stretch>
                  <a:fillRect r="-3247" b="-6061"/>
                </a:stretch>
              </a:blipFill>
            </p:spPr>
            <p:txBody>
              <a:bodyPr/>
              <a:lstStyle/>
              <a:p>
                <a:r>
                  <a:rPr lang="zh-CN" altLang="en-US">
                    <a:noFill/>
                  </a:rPr>
                  <a:t> </a:t>
                </a:r>
              </a:p>
            </p:txBody>
          </p:sp>
        </mc:Fallback>
      </mc:AlternateContent>
      <p:sp>
        <p:nvSpPr>
          <p:cNvPr id="2" name="幻灯片编号占位符 1"/>
          <p:cNvSpPr>
            <a:spLocks noGrp="1"/>
          </p:cNvSpPr>
          <p:nvPr>
            <p:ph type="sldNum" sz="quarter" idx="11"/>
          </p:nvPr>
        </p:nvSpPr>
        <p:spPr/>
        <p:txBody>
          <a:bodyPr/>
          <a:lstStyle/>
          <a:p>
            <a:pPr>
              <a:defRPr/>
            </a:pPr>
            <a:fld id="{DF2308B0-52A9-437D-9700-D7B37876F5B1}" type="slidenum">
              <a:rPr lang="zh-CN" altLang="en-US" smtClean="0"/>
              <a:pPr>
                <a:defRPr/>
              </a:pPr>
              <a:t>87</a:t>
            </a:fld>
            <a:endParaRPr lang="en-US" altLang="zh-CN" dirty="0"/>
          </a:p>
        </p:txBody>
      </p:sp>
    </p:spTree>
    <p:extLst>
      <p:ext uri="{BB962C8B-B14F-4D97-AF65-F5344CB8AC3E}">
        <p14:creationId xmlns:p14="http://schemas.microsoft.com/office/powerpoint/2010/main" val="15079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972034" y="5409220"/>
                <a:ext cx="3204403"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2</m:t>
                          </m:r>
                          <m:r>
                            <a:rPr lang="en-US" altLang="zh-CN" sz="2200" b="0" i="1" smtClean="0">
                              <a:latin typeface="Cambria Math"/>
                            </a:rPr>
                            <m:t>𝜇</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sup>
                      </m:s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sup>
                      </m:sSup>
                      <m:r>
                        <a:rPr lang="en-US" altLang="zh-CN" sz="2200" b="0" i="1" smtClean="0">
                          <a:latin typeface="Cambria Math"/>
                        </a:rPr>
                        <m:t>−1)</m:t>
                      </m:r>
                    </m:oMath>
                  </m:oMathPara>
                </a14:m>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72034" y="5409220"/>
                <a:ext cx="3204403" cy="477438"/>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58435" y="1268760"/>
                <a:ext cx="4770857"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𝐸</m:t>
                      </m:r>
                      <m:d>
                        <m:dPr>
                          <m:ctrlPr>
                            <a:rPr lang="en-US" altLang="zh-CN" sz="2200" b="0" i="1" smtClean="0">
                              <a:latin typeface="Cambria Math" panose="02040503050406030204" pitchFamily="18" charset="0"/>
                            </a:rPr>
                          </m:ctrlPr>
                        </m:dPr>
                        <m:e>
                          <m:r>
                            <a:rPr lang="en-US" altLang="zh-CN" sz="2200" b="0" i="1" smtClean="0">
                              <a:latin typeface="Cambria Math"/>
                            </a:rPr>
                            <m:t>𝑋</m:t>
                          </m:r>
                        </m:e>
                      </m:d>
                      <m:r>
                        <a:rPr lang="en-US" altLang="zh-CN" sz="2200" b="0" i="1" smtClean="0">
                          <a:latin typeface="Cambria Math"/>
                        </a:rPr>
                        <m:t>=</m:t>
                      </m:r>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b="0" i="1" smtClean="0">
                                  <a:latin typeface="Cambria Math"/>
                                </a:rPr>
                                <m:t>𝑦</m:t>
                              </m:r>
                            </m:sup>
                          </m:sSup>
                          <m:r>
                            <a:rPr lang="en-US" altLang="zh-CN" sz="2200" i="1">
                              <a:latin typeface="Cambria Math"/>
                              <a:ea typeface="Cambria Math"/>
                            </a:rPr>
                            <m:t>∙</m:t>
                          </m:r>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𝑦</m:t>
                                      </m:r>
                                      <m:r>
                                        <a:rPr lang="en-US" altLang="zh-CN" sz="2200" b="0" i="1" smtClean="0">
                                          <a:latin typeface="Cambria Math"/>
                                        </a:rPr>
                                        <m:t>−</m:t>
                                      </m:r>
                                      <m:r>
                                        <a:rPr lang="en-US" altLang="zh-CN" sz="2200" b="0" i="1" smtClean="0">
                                          <a:latin typeface="Cambria Math"/>
                                        </a:rPr>
                                        <m:t>𝜇</m:t>
                                      </m:r>
                                    </m:e>
                                  </m:d>
                                </m:e>
                                <m:sup>
                                  <m:r>
                                    <a:rPr lang="en-US" altLang="zh-CN" sz="2200" i="1">
                                      <a:latin typeface="Cambria Math"/>
                                    </a:rPr>
                                    <m:t>2</m:t>
                                  </m:r>
                                </m:sup>
                              </m:sSup>
                              <m:r>
                                <a:rPr lang="en-US" altLang="zh-CN" sz="2200" i="1">
                                  <a:latin typeface="Cambria Math"/>
                                </a:rPr>
                                <m:t>/</m:t>
                              </m:r>
                              <m:r>
                                <a:rPr lang="en-US" altLang="zh-CN" sz="2200" b="0" i="1" smtClean="0">
                                  <a:latin typeface="Cambria Math"/>
                                </a:rPr>
                                <m:t>(</m:t>
                              </m:r>
                              <m:r>
                                <a:rPr lang="en-US" altLang="zh-CN" sz="2200" i="1">
                                  <a:latin typeface="Cambria Math"/>
                                </a:rPr>
                                <m:t>2</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r>
                                <a:rPr lang="en-US" altLang="zh-CN" sz="2200" b="0" i="1" smtClean="0">
                                  <a:latin typeface="Cambria Math"/>
                                </a:rPr>
                                <m:t>)</m:t>
                              </m:r>
                            </m:sup>
                          </m:sSup>
                          <m:r>
                            <a:rPr lang="en-US" altLang="zh-CN" sz="2200" i="1">
                              <a:latin typeface="Cambria Math"/>
                            </a:rPr>
                            <m:t>𝑑𝑧</m:t>
                          </m:r>
                        </m:e>
                      </m:nary>
                    </m:oMath>
                  </m:oMathPara>
                </a14:m>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58435" y="1268760"/>
                <a:ext cx="4770857" cy="82285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137567" y="2258870"/>
                <a:ext cx="4603311"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box>
                                <m:boxPr>
                                  <m:ctrlPr>
                                    <a:rPr lang="en-US" altLang="zh-CN" sz="2200" i="1" smtClean="0">
                                      <a:latin typeface="Cambria Math" panose="02040503050406030204" pitchFamily="18" charset="0"/>
                                    </a:rPr>
                                  </m:ctrlPr>
                                </m:boxPr>
                                <m:e>
                                  <m:argPr>
                                    <m:argSz m:val="-1"/>
                                  </m:argPr>
                                  <m:r>
                                    <m:rPr>
                                      <m:brk m:alnAt="63"/>
                                    </m:rPr>
                                    <a:rPr lang="en-US" altLang="zh-CN" sz="2200" b="0" i="1" smtClean="0">
                                      <a:latin typeface="Cambria Math"/>
                                    </a:rPr>
                                    <m:t>−</m:t>
                                  </m:r>
                                  <m:f>
                                    <m:fPr>
                                      <m:ctrlPr>
                                        <a:rPr lang="en-US" altLang="zh-CN" sz="220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den>
                                  </m:f>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𝑦</m:t>
                                      </m:r>
                                    </m:e>
                                    <m:sup>
                                      <m:r>
                                        <a:rPr lang="en-US" altLang="zh-CN" sz="2200" b="0" i="1" smtClean="0">
                                          <a:latin typeface="Cambria Math"/>
                                        </a:rPr>
                                        <m:t>2</m:t>
                                      </m:r>
                                    </m:sup>
                                  </m:sSup>
                                  <m:r>
                                    <a:rPr lang="en-US" altLang="zh-CN" sz="2200" b="0" i="1" smtClean="0">
                                      <a:latin typeface="Cambria Math"/>
                                    </a:rPr>
                                    <m:t>−2</m:t>
                                  </m:r>
                                  <m:r>
                                    <a:rPr lang="en-US" altLang="zh-CN" sz="2200" b="0" i="1" smtClean="0">
                                      <a:latin typeface="Cambria Math"/>
                                    </a:rPr>
                                    <m:t>𝜇</m:t>
                                  </m:r>
                                  <m:r>
                                    <a:rPr lang="en-US" altLang="zh-CN" sz="2200" b="0" i="1" smtClean="0">
                                      <a:latin typeface="Cambria Math"/>
                                    </a:rPr>
                                    <m:t>𝑦</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𝜇</m:t>
                                      </m:r>
                                    </m:e>
                                    <m:sup>
                                      <m:r>
                                        <a:rPr lang="en-US" altLang="zh-CN" sz="2200" b="0" i="1" smtClean="0">
                                          <a:latin typeface="Cambria Math"/>
                                        </a:rPr>
                                        <m:t>2</m:t>
                                      </m:r>
                                    </m:sup>
                                  </m:sSup>
                                  <m:r>
                                    <a:rPr lang="en-US" altLang="zh-CN" sz="2200" b="0" i="1" smtClean="0">
                                      <a:latin typeface="Cambria Math"/>
                                    </a:rPr>
                                    <m:t>−2</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r>
                                    <a:rPr lang="en-US" altLang="zh-CN" sz="2200" b="0" i="1" smtClean="0">
                                      <a:latin typeface="Cambria Math"/>
                                    </a:rPr>
                                    <m:t>𝑦</m:t>
                                  </m:r>
                                  <m:r>
                                    <a:rPr lang="en-US" altLang="zh-CN" sz="2200" b="0" i="1" smtClean="0">
                                      <a:latin typeface="Cambria Math"/>
                                    </a:rPr>
                                    <m:t>)</m:t>
                                  </m:r>
                                </m:e>
                              </m:box>
                            </m:sup>
                          </m:sSup>
                          <m:r>
                            <a:rPr lang="en-US" altLang="zh-CN" sz="2200" i="1">
                              <a:latin typeface="Cambria Math"/>
                            </a:rPr>
                            <m:t>𝑑𝑧</m:t>
                          </m:r>
                        </m:e>
                      </m:nary>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37567" y="2258870"/>
                <a:ext cx="4603311" cy="82285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83511" y="3115074"/>
                <a:ext cx="6458819"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box>
                                <m:boxPr>
                                  <m:ctrlPr>
                                    <a:rPr lang="en-US" altLang="zh-CN" sz="2200" i="1" smtClean="0">
                                      <a:latin typeface="Cambria Math" panose="02040503050406030204" pitchFamily="18" charset="0"/>
                                    </a:rPr>
                                  </m:ctrlPr>
                                </m:boxPr>
                                <m:e>
                                  <m:argPr>
                                    <m:argSz m:val="-1"/>
                                  </m:argPr>
                                  <m:r>
                                    <m:rPr>
                                      <m:brk m:alnAt="63"/>
                                    </m:rPr>
                                    <a:rPr lang="en-US" altLang="zh-CN" sz="2200" b="0" i="1" smtClean="0">
                                      <a:latin typeface="Cambria Math"/>
                                    </a:rPr>
                                    <m:t>−</m:t>
                                  </m:r>
                                  <m:f>
                                    <m:fPr>
                                      <m:ctrlPr>
                                        <a:rPr lang="en-US" altLang="zh-CN" sz="2200" i="1" smtClean="0">
                                          <a:latin typeface="Cambria Math" panose="02040503050406030204" pitchFamily="18" charset="0"/>
                                        </a:rPr>
                                      </m:ctrlPr>
                                    </m:fPr>
                                    <m:num>
                                      <m:r>
                                        <a:rPr lang="en-US" altLang="zh-CN" sz="2200" b="0" i="1" smtClean="0">
                                          <a:latin typeface="Cambria Math"/>
                                        </a:rPr>
                                        <m:t>1</m:t>
                                      </m:r>
                                    </m:num>
                                    <m:den>
                                      <m:r>
                                        <a:rPr lang="en-US" altLang="zh-CN" sz="2200" b="0" i="1" smtClean="0">
                                          <a:latin typeface="Cambria Math"/>
                                        </a:rPr>
                                        <m:t>2</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den>
                                  </m:f>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𝑦</m:t>
                                      </m:r>
                                    </m:e>
                                    <m:sup>
                                      <m:r>
                                        <a:rPr lang="en-US" altLang="zh-CN" sz="2200" b="0" i="1" smtClean="0">
                                          <a:latin typeface="Cambria Math"/>
                                        </a:rPr>
                                        <m:t>2</m:t>
                                      </m:r>
                                    </m:sup>
                                  </m:sSup>
                                  <m:r>
                                    <a:rPr lang="en-US" altLang="zh-CN" sz="2200" b="0" i="1" smtClean="0">
                                      <a:latin typeface="Cambria Math"/>
                                    </a:rPr>
                                    <m:t>−2</m:t>
                                  </m:r>
                                  <m:d>
                                    <m:dPr>
                                      <m:ctrlPr>
                                        <a:rPr lang="en-US" altLang="zh-CN" sz="2200" b="0" i="1" smtClean="0">
                                          <a:latin typeface="Cambria Math" panose="02040503050406030204" pitchFamily="18" charset="0"/>
                                        </a:rPr>
                                      </m:ctrlPr>
                                    </m:dPr>
                                    <m:e>
                                      <m:r>
                                        <a:rPr lang="en-US" altLang="zh-CN" sz="2200" b="0" i="1" smtClean="0">
                                          <a:latin typeface="Cambria Math"/>
                                        </a:rPr>
                                        <m:t>𝜇</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e>
                                  </m:d>
                                  <m:r>
                                    <a:rPr lang="en-US" altLang="zh-CN" sz="2200" b="0" i="1" smtClean="0">
                                      <a:latin typeface="Cambria Math"/>
                                    </a:rPr>
                                    <m:t>𝑦</m:t>
                                  </m:r>
                                  <m:r>
                                    <a:rPr lang="en-US" altLang="zh-CN" sz="2200" b="0" i="1" smtClean="0">
                                      <a:latin typeface="Cambria Math"/>
                                    </a:rPr>
                                    <m:t>+</m:t>
                                  </m:r>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𝜇</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e>
                                      </m:d>
                                    </m:e>
                                    <m:sup>
                                      <m:r>
                                        <a:rPr lang="en-US" altLang="zh-CN" sz="2200" b="0" i="1" smtClean="0">
                                          <a:latin typeface="Cambria Math"/>
                                        </a:rPr>
                                        <m:t>2</m:t>
                                      </m:r>
                                    </m:sup>
                                  </m:sSup>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d>
                                    <m:dPr>
                                      <m:ctrlPr>
                                        <a:rPr lang="en-US" altLang="zh-CN" sz="2200" b="0" i="1" smtClean="0">
                                          <a:latin typeface="Cambria Math" panose="02040503050406030204" pitchFamily="18" charset="0"/>
                                        </a:rPr>
                                      </m:ctrlPr>
                                    </m:dPr>
                                    <m:e>
                                      <m:r>
                                        <a:rPr lang="en-US" altLang="zh-CN" sz="2200" b="0" i="1" smtClean="0">
                                          <a:latin typeface="Cambria Math"/>
                                        </a:rPr>
                                        <m:t>2</m:t>
                                      </m:r>
                                      <m:r>
                                        <a:rPr lang="en-US" altLang="zh-CN" sz="2200" b="0" i="1" smtClean="0">
                                          <a:latin typeface="Cambria Math"/>
                                        </a:rPr>
                                        <m:t>𝜇</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e>
                                  </m:d>
                                  <m:r>
                                    <a:rPr lang="en-US" altLang="zh-CN" sz="2200" b="0" i="1" smtClean="0">
                                      <a:latin typeface="Cambria Math"/>
                                    </a:rPr>
                                    <m:t>]</m:t>
                                  </m:r>
                                </m:e>
                              </m:box>
                            </m:sup>
                          </m:sSup>
                          <m:r>
                            <a:rPr lang="en-US" altLang="zh-CN" sz="2200" i="1">
                              <a:latin typeface="Cambria Math"/>
                            </a:rPr>
                            <m:t>𝑑𝑧</m:t>
                          </m:r>
                        </m:e>
                      </m:nary>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83511" y="3115074"/>
                <a:ext cx="6458819" cy="82285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66337" y="3965139"/>
                <a:ext cx="5140959"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𝑒</m:t>
                          </m:r>
                        </m:e>
                        <m:sup>
                          <m:r>
                            <a:rPr lang="en-US" altLang="zh-CN" sz="2200" i="1">
                              <a:latin typeface="Cambria Math"/>
                            </a:rPr>
                            <m:t>𝜇</m:t>
                          </m:r>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𝜎</m:t>
                              </m:r>
                            </m:e>
                            <m:sup>
                              <m:r>
                                <a:rPr lang="en-US" altLang="zh-CN" sz="2200" i="1">
                                  <a:latin typeface="Cambria Math"/>
                                </a:rPr>
                                <m:t>2</m:t>
                              </m:r>
                            </m:sup>
                          </m:sSup>
                          <m:r>
                            <a:rPr lang="en-US" altLang="zh-CN" sz="2200" b="0" i="1" smtClean="0">
                              <a:latin typeface="Cambria Math"/>
                            </a:rPr>
                            <m:t>/2</m:t>
                          </m:r>
                        </m:sup>
                      </m:sSup>
                      <m:nary>
                        <m:naryPr>
                          <m:ctrlPr>
                            <a:rPr lang="zh-CN" altLang="en-US" sz="2200" i="1">
                              <a:latin typeface="Cambria Math" panose="02040503050406030204" pitchFamily="18" charset="0"/>
                            </a:rPr>
                          </m:ctrlPr>
                        </m:naryPr>
                        <m:sub>
                          <m:r>
                            <m:rPr>
                              <m:brk m:alnAt="23"/>
                            </m:rPr>
                            <a:rPr lang="en-US" altLang="zh-CN" sz="2200" i="1">
                              <a:latin typeface="Cambria Math"/>
                            </a:rPr>
                            <m:t>−</m:t>
                          </m:r>
                          <m:r>
                            <a:rPr lang="en-US" altLang="zh-CN" sz="2200" i="1">
                              <a:latin typeface="Cambria Math"/>
                            </a:rPr>
                            <m:t>∞</m:t>
                          </m:r>
                        </m:sub>
                        <m:sup>
                          <m:r>
                            <a:rPr lang="en-US" altLang="zh-CN" sz="2200" i="1">
                              <a:latin typeface="Cambria Math"/>
                            </a:rPr>
                            <m:t>∞</m:t>
                          </m:r>
                        </m:sup>
                        <m:e>
                          <m:f>
                            <m:fPr>
                              <m:ctrlPr>
                                <a:rPr lang="en-US" altLang="zh-CN" sz="2200" i="1">
                                  <a:latin typeface="Cambria Math" panose="02040503050406030204" pitchFamily="18" charset="0"/>
                                </a:rPr>
                              </m:ctrlPr>
                            </m:fPr>
                            <m:num>
                              <m:r>
                                <a:rPr lang="en-US" altLang="zh-CN" sz="2200" i="1">
                                  <a:latin typeface="Cambria Math"/>
                                </a:rPr>
                                <m:t>1</m:t>
                              </m:r>
                            </m:num>
                            <m:den>
                              <m:rad>
                                <m:radPr>
                                  <m:degHide m:val="on"/>
                                  <m:ctrlPr>
                                    <a:rPr lang="en-US" altLang="zh-CN" sz="2200" i="1">
                                      <a:latin typeface="Cambria Math" panose="02040503050406030204" pitchFamily="18" charset="0"/>
                                    </a:rPr>
                                  </m:ctrlPr>
                                </m:radPr>
                                <m:deg/>
                                <m:e>
                                  <m:r>
                                    <a:rPr lang="en-US" altLang="zh-CN" sz="2200" i="1">
                                      <a:latin typeface="Cambria Math"/>
                                    </a:rPr>
                                    <m:t>2</m:t>
                                  </m:r>
                                  <m:r>
                                    <a:rPr lang="en-US" altLang="zh-CN" sz="2200" i="1">
                                      <a:latin typeface="Cambria Math"/>
                                    </a:rPr>
                                    <m:t>𝜋</m:t>
                                  </m:r>
                                </m:e>
                              </m:rad>
                            </m:den>
                          </m:f>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m:t>
                              </m:r>
                              <m:sSup>
                                <m:sSupPr>
                                  <m:ctrlPr>
                                    <a:rPr lang="en-US" altLang="zh-CN" sz="2200" i="1">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a:rPr>
                                        <m:t>𝑦</m:t>
                                      </m:r>
                                      <m:r>
                                        <a:rPr lang="en-US" altLang="zh-CN" sz="2200" b="0" i="1" smtClean="0">
                                          <a:latin typeface="Cambria Math"/>
                                        </a:rPr>
                                        <m:t>−(</m:t>
                                      </m:r>
                                      <m:r>
                                        <a:rPr lang="en-US" altLang="zh-CN" sz="2200" b="0" i="1" smtClean="0">
                                          <a:latin typeface="Cambria Math"/>
                                        </a:rPr>
                                        <m:t>𝜇</m:t>
                                      </m:r>
                                      <m:r>
                                        <a:rPr lang="en-US" altLang="zh-CN" sz="2200" b="0" i="1" smtClean="0">
                                          <a:latin typeface="Cambria Math"/>
                                        </a:rPr>
                                        <m:t>+</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r>
                                        <a:rPr lang="en-US" altLang="zh-CN" sz="2200" b="0" i="1" smtClean="0">
                                          <a:latin typeface="Cambria Math"/>
                                        </a:rPr>
                                        <m:t>)</m:t>
                                      </m:r>
                                    </m:e>
                                  </m:d>
                                </m:e>
                                <m:sup>
                                  <m:r>
                                    <a:rPr lang="en-US" altLang="zh-CN" sz="2200" i="1">
                                      <a:latin typeface="Cambria Math"/>
                                    </a:rPr>
                                    <m:t>2</m:t>
                                  </m:r>
                                </m:sup>
                              </m:sSup>
                              <m:r>
                                <a:rPr lang="en-US" altLang="zh-CN" sz="2200" i="1">
                                  <a:latin typeface="Cambria Math"/>
                                </a:rPr>
                                <m:t>/</m:t>
                              </m:r>
                              <m:r>
                                <a:rPr lang="en-US" altLang="zh-CN" sz="2200" b="0" i="1" smtClean="0">
                                  <a:latin typeface="Cambria Math"/>
                                </a:rPr>
                                <m:t>(</m:t>
                              </m:r>
                              <m:r>
                                <a:rPr lang="en-US" altLang="zh-CN" sz="2200" i="1">
                                  <a:latin typeface="Cambria Math"/>
                                </a:rPr>
                                <m:t>2</m:t>
                              </m:r>
                              <m:sSup>
                                <m:sSupPr>
                                  <m:ctrlPr>
                                    <a:rPr lang="en-US" altLang="zh-CN" sz="2200" b="0" i="1" smtClean="0">
                                      <a:latin typeface="Cambria Math" panose="02040503050406030204" pitchFamily="18" charset="0"/>
                                    </a:rPr>
                                  </m:ctrlPr>
                                </m:sSupPr>
                                <m:e>
                                  <m:r>
                                    <a:rPr lang="en-US" altLang="zh-CN" sz="2200" b="0" i="1" smtClean="0">
                                      <a:latin typeface="Cambria Math"/>
                                    </a:rPr>
                                    <m:t>𝜎</m:t>
                                  </m:r>
                                </m:e>
                                <m:sup>
                                  <m:r>
                                    <a:rPr lang="en-US" altLang="zh-CN" sz="2200" b="0" i="1" smtClean="0">
                                      <a:latin typeface="Cambria Math"/>
                                    </a:rPr>
                                    <m:t>2</m:t>
                                  </m:r>
                                </m:sup>
                              </m:sSup>
                              <m:r>
                                <a:rPr lang="en-US" altLang="zh-CN" sz="2200" b="0" i="1" smtClean="0">
                                  <a:latin typeface="Cambria Math"/>
                                </a:rPr>
                                <m:t>)</m:t>
                              </m:r>
                            </m:sup>
                          </m:sSup>
                          <m:r>
                            <a:rPr lang="en-US" altLang="zh-CN" sz="2200" i="1">
                              <a:latin typeface="Cambria Math"/>
                            </a:rPr>
                            <m:t>𝑑𝑧</m:t>
                          </m:r>
                        </m:e>
                      </m:nary>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66337" y="3965139"/>
                <a:ext cx="5140959" cy="822854"/>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98319" y="4824155"/>
                <a:ext cx="1475917"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sSup>
                        <m:sSupPr>
                          <m:ctrlPr>
                            <a:rPr lang="en-US" altLang="zh-CN" sz="2200" i="1">
                              <a:latin typeface="Cambria Math" panose="02040503050406030204" pitchFamily="18" charset="0"/>
                            </a:rPr>
                          </m:ctrlPr>
                        </m:sSupPr>
                        <m:e>
                          <m:r>
                            <a:rPr lang="en-US" altLang="zh-CN" sz="2200" i="1">
                              <a:latin typeface="Cambria Math"/>
                            </a:rPr>
                            <m:t>𝑒</m:t>
                          </m:r>
                        </m:e>
                        <m:sup>
                          <m:r>
                            <a:rPr lang="en-US" altLang="zh-CN" sz="2200" i="1">
                              <a:latin typeface="Cambria Math"/>
                            </a:rPr>
                            <m:t>𝜇</m:t>
                          </m:r>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𝜎</m:t>
                              </m:r>
                            </m:e>
                            <m:sup>
                              <m:r>
                                <a:rPr lang="en-US" altLang="zh-CN" sz="2200" i="1">
                                  <a:latin typeface="Cambria Math"/>
                                </a:rPr>
                                <m:t>2</m:t>
                              </m:r>
                            </m:sup>
                          </m:sSup>
                          <m:r>
                            <a:rPr lang="en-US" altLang="zh-CN" sz="2200" i="1">
                              <a:latin typeface="Cambria Math"/>
                            </a:rPr>
                            <m:t>/2</m:t>
                          </m:r>
                        </m:sup>
                      </m:sSup>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98319" y="4824155"/>
                <a:ext cx="1475917" cy="477438"/>
              </a:xfrm>
              <a:prstGeom prst="rect">
                <a:avLst/>
              </a:prstGeom>
              <a:blipFill rotWithShape="1">
                <a:blip r:embed="rId7"/>
                <a:stretch>
                  <a:fillRect/>
                </a:stretch>
              </a:blipFill>
            </p:spPr>
            <p:txBody>
              <a:bodyPr/>
              <a:lstStyle/>
              <a:p>
                <a:r>
                  <a:rPr lang="zh-CN" altLang="en-US">
                    <a:noFill/>
                  </a:rPr>
                  <a:t> </a:t>
                </a:r>
              </a:p>
            </p:txBody>
          </p:sp>
        </mc:Fallback>
      </mc:AlternateContent>
      <p:sp>
        <p:nvSpPr>
          <p:cNvPr id="8" name="幻灯片编号占位符 7"/>
          <p:cNvSpPr>
            <a:spLocks noGrp="1"/>
          </p:cNvSpPr>
          <p:nvPr>
            <p:ph type="sldNum" sz="quarter" idx="11"/>
          </p:nvPr>
        </p:nvSpPr>
        <p:spPr/>
        <p:txBody>
          <a:bodyPr/>
          <a:lstStyle/>
          <a:p>
            <a:pPr>
              <a:defRPr/>
            </a:pPr>
            <a:fld id="{DF2308B0-52A9-437D-9700-D7B37876F5B1}" type="slidenum">
              <a:rPr lang="zh-CN" altLang="en-US" smtClean="0"/>
              <a:pPr>
                <a:defRPr/>
              </a:pPr>
              <a:t>88</a:t>
            </a:fld>
            <a:endParaRPr lang="en-US" altLang="zh-CN" dirty="0"/>
          </a:p>
        </p:txBody>
      </p:sp>
    </p:spTree>
    <p:extLst>
      <p:ext uri="{BB962C8B-B14F-4D97-AF65-F5344CB8AC3E}">
        <p14:creationId xmlns:p14="http://schemas.microsoft.com/office/powerpoint/2010/main" val="127168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311086" y="1124307"/>
                <a:ext cx="8686985" cy="4784900"/>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Example3: </a:t>
                </a:r>
                <a:r>
                  <a:rPr lang="en-US" altLang="zh-CN" sz="2100" dirty="0">
                    <a:latin typeface="Times New Roman" charset="0"/>
                    <a:ea typeface="Times New Roman" charset="0"/>
                    <a:cs typeface="Times New Roman" charset="0"/>
                  </a:rPr>
                  <a:t>According to the article “Predictive Model for Pitting Corrosion in Buried Oil and Gas Pipelines” ,</a:t>
                </a:r>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 lognormal distribution has been reported as the best option for describing the distribution of </a:t>
                </a:r>
                <a:r>
                  <a:rPr lang="en-US" altLang="zh-CN" sz="2100" dirty="0">
                    <a:solidFill>
                      <a:srgbClr val="FF0000"/>
                    </a:solidFill>
                    <a:latin typeface="Times New Roman" charset="0"/>
                    <a:ea typeface="Times New Roman" charset="0"/>
                    <a:cs typeface="Times New Roman" charset="0"/>
                  </a:rPr>
                  <a:t>maximum pit depth (</a:t>
                </a:r>
                <a:r>
                  <a:rPr lang="zh-CN" altLang="en-US" sz="2100" dirty="0">
                    <a:solidFill>
                      <a:srgbClr val="FF0000"/>
                    </a:solidFill>
                    <a:latin typeface="Times New Roman" charset="0"/>
                    <a:ea typeface="Times New Roman" charset="0"/>
                    <a:cs typeface="Times New Roman" charset="0"/>
                  </a:rPr>
                  <a:t>底坑深度</a:t>
                </a:r>
                <a:r>
                  <a:rPr lang="en-US" altLang="zh-CN" sz="2100" dirty="0">
                    <a:solidFill>
                      <a:srgbClr val="FF0000"/>
                    </a:solidFill>
                    <a:latin typeface="Times New Roman" charset="0"/>
                    <a:ea typeface="Times New Roman" charset="0"/>
                    <a:cs typeface="Times New Roman" charset="0"/>
                  </a:rPr>
                  <a:t>) data from cast iron (</a:t>
                </a:r>
                <a:r>
                  <a:rPr lang="zh-CN" altLang="en-US" sz="2100" dirty="0">
                    <a:solidFill>
                      <a:srgbClr val="FF0000"/>
                    </a:solidFill>
                    <a:latin typeface="Times New Roman" charset="0"/>
                    <a:ea typeface="Times New Roman" charset="0"/>
                    <a:cs typeface="Times New Roman" charset="0"/>
                  </a:rPr>
                  <a:t>铸铁</a:t>
                </a:r>
                <a:r>
                  <a:rPr lang="en-US" altLang="zh-CN" sz="2100" dirty="0">
                    <a:solidFill>
                      <a:srgbClr val="FF0000"/>
                    </a:solidFill>
                    <a:latin typeface="Times New Roman" charset="0"/>
                    <a:ea typeface="Times New Roman" charset="0"/>
                    <a:cs typeface="Times New Roman" charset="0"/>
                  </a:rPr>
                  <a:t>) pipes in soil</a:t>
                </a:r>
                <a:r>
                  <a:rPr lang="en-US" altLang="zh-CN" sz="2100" dirty="0">
                    <a:latin typeface="Times New Roman" charset="0"/>
                    <a:ea typeface="Times New Roman" charset="0"/>
                    <a:cs typeface="Times New Roman" charset="0"/>
                  </a:rPr>
                  <a:t>. The authors suggest that a lognormal distribution with </a:t>
                </a:r>
                <a14:m>
                  <m:oMath xmlns:m="http://schemas.openxmlformats.org/officeDocument/2006/math">
                    <m:r>
                      <a:rPr lang="zh-CN" altLang="en-US" sz="2100" i="1">
                        <a:latin typeface="Cambria Math" panose="02040503050406030204" pitchFamily="18" charset="0"/>
                        <a:ea typeface="Times New Roman" charset="0"/>
                        <a:cs typeface="Times New Roman" charset="0"/>
                      </a:rPr>
                      <m:t>𝜇</m:t>
                    </m:r>
                  </m:oMath>
                </a14:m>
                <a:r>
                  <a:rPr lang="en-US" altLang="zh-CN" sz="2100" dirty="0">
                    <a:latin typeface="Times New Roman" charset="0"/>
                    <a:ea typeface="Times New Roman" charset="0"/>
                    <a:cs typeface="Times New Roman" charset="0"/>
                  </a:rPr>
                  <a:t> = .353 and </a:t>
                </a:r>
                <a14:m>
                  <m:oMath xmlns:m="http://schemas.openxmlformats.org/officeDocument/2006/math">
                    <m:r>
                      <a:rPr lang="zh-CN" altLang="en-US" sz="2100" i="1">
                        <a:latin typeface="Cambria Math" panose="02040503050406030204" pitchFamily="18" charset="0"/>
                        <a:ea typeface="Cambria Math" panose="02040503050406030204" pitchFamily="18" charset="0"/>
                        <a:cs typeface="Times New Roman" charset="0"/>
                      </a:rPr>
                      <m:t>𝜎</m:t>
                    </m:r>
                  </m:oMath>
                </a14:m>
                <a:r>
                  <a:rPr lang="en-US" altLang="zh-CN" sz="2100" dirty="0">
                    <a:latin typeface="Times New Roman" charset="0"/>
                    <a:ea typeface="Times New Roman" charset="0"/>
                    <a:cs typeface="Times New Roman" charset="0"/>
                  </a:rPr>
                  <a:t> = .754 is appropriate for maximum pit depth (mm) of buried pipelines. For this distribution, </a:t>
                </a:r>
                <a:r>
                  <a:rPr lang="en-US" altLang="zh-CN" sz="2100" dirty="0">
                    <a:solidFill>
                      <a:srgbClr val="FF0000"/>
                    </a:solidFill>
                    <a:latin typeface="Times New Roman" charset="0"/>
                    <a:ea typeface="Times New Roman" charset="0"/>
                    <a:cs typeface="Times New Roman" charset="0"/>
                  </a:rPr>
                  <a:t>the mean value and variance of pit depth </a:t>
                </a:r>
                <a:r>
                  <a:rPr lang="en-US" altLang="zh-CN" sz="2100" dirty="0">
                    <a:latin typeface="Times New Roman" charset="0"/>
                    <a:ea typeface="Times New Roman" charset="0"/>
                    <a:cs typeface="Times New Roman" charset="0"/>
                  </a:rPr>
                  <a:t>are </a:t>
                </a:r>
                <a:endParaRPr lang="en-US" altLang="zh-CN" sz="2100" i="1" dirty="0">
                  <a:latin typeface="Cambria Math" panose="02040503050406030204" pitchFamily="18" charset="0"/>
                  <a:ea typeface="Times New Roman" charset="0"/>
                  <a:cs typeface="Times New Roman" charset="0"/>
                </a:endParaRPr>
              </a:p>
              <a:p>
                <a:pPr marL="27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cs typeface="Times New Roman" charset="0"/>
                        </a:rPr>
                        <m:t>   </m:t>
                      </m:r>
                      <m:r>
                        <a:rPr lang="en-US" altLang="zh-CN" sz="2100" i="1">
                          <a:latin typeface="Cambria Math" panose="02040503050406030204" pitchFamily="18" charset="0"/>
                          <a:cs typeface="Times New Roman" charset="0"/>
                        </a:rPr>
                        <m:t>𝐸</m:t>
                      </m:r>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𝑋</m:t>
                          </m:r>
                        </m:e>
                      </m:d>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.353+</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(.754)</m:t>
                              </m:r>
                            </m:e>
                            <m:sup>
                              <m:r>
                                <a:rPr lang="en-US" altLang="zh-CN" sz="2100" i="1">
                                  <a:latin typeface="Cambria Math" panose="02040503050406030204" pitchFamily="18" charset="0"/>
                                  <a:cs typeface="Times New Roman" charset="0"/>
                                </a:rPr>
                                <m:t>2</m:t>
                              </m:r>
                            </m:sup>
                          </m:sSup>
                          <m:r>
                            <a:rPr lang="en-US" altLang="zh-CN" sz="2100" i="1">
                              <a:latin typeface="Cambria Math" panose="02040503050406030204" pitchFamily="18" charset="0"/>
                              <a:cs typeface="Times New Roman" charset="0"/>
                            </a:rPr>
                            <m:t>/2</m:t>
                          </m:r>
                        </m:sup>
                      </m:sSup>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.6373</m:t>
                          </m:r>
                        </m:sup>
                      </m:sSup>
                      <m:r>
                        <a:rPr lang="en-US" altLang="zh-CN" sz="2100" i="1">
                          <a:latin typeface="Cambria Math" panose="02040503050406030204" pitchFamily="18" charset="0"/>
                          <a:cs typeface="Times New Roman" charset="0"/>
                        </a:rPr>
                        <m:t>=1.891</m:t>
                      </m:r>
                    </m:oMath>
                  </m:oMathPara>
                </a14:m>
                <a:endParaRPr lang="en-US" altLang="zh-CN" sz="2100" dirty="0">
                  <a:latin typeface="Times New Roman" charset="0"/>
                  <a:cs typeface="Times New Roman" charset="0"/>
                </a:endParaRP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cs typeface="Times New Roman" charset="0"/>
                        </a:rPr>
                        <m:t>𝑉</m:t>
                      </m:r>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𝑋</m:t>
                          </m:r>
                        </m:e>
                      </m:d>
                      <m:r>
                        <a:rPr lang="en-US" altLang="zh-CN" sz="2100" i="1">
                          <a:latin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r>
                            <a:rPr lang="en-US" altLang="zh-CN" sz="2100" i="1">
                              <a:latin typeface="Cambria Math" panose="02040503050406030204" pitchFamily="18" charset="0"/>
                              <a:cs typeface="Times New Roman" charset="0"/>
                            </a:rPr>
                            <m:t>2(.353)+</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(.754)</m:t>
                              </m:r>
                            </m:e>
                            <m:sup>
                              <m:r>
                                <a:rPr lang="en-US" altLang="zh-CN" sz="2100" i="1">
                                  <a:latin typeface="Cambria Math" panose="02040503050406030204" pitchFamily="18" charset="0"/>
                                  <a:cs typeface="Times New Roman" charset="0"/>
                                </a:rPr>
                                <m:t>2</m:t>
                              </m:r>
                            </m:sup>
                          </m:sSup>
                        </m:sup>
                      </m:sSup>
                      <m:r>
                        <a:rPr lang="en-US" altLang="zh-CN" sz="2100" i="1">
                          <a:latin typeface="Cambria Math" panose="02040503050406030204" pitchFamily="18" charset="0"/>
                          <a:ea typeface="Cambria Math" panose="02040503050406030204" pitchFamily="18" charset="0"/>
                          <a:cs typeface="Times New Roman" charset="0"/>
                        </a:rPr>
                        <m:t>∙(</m:t>
                      </m:r>
                      <m:sSup>
                        <m:sSupPr>
                          <m:ctrlPr>
                            <a:rPr lang="en-US" altLang="zh-CN" sz="2100" i="1">
                              <a:latin typeface="Cambria Math" panose="02040503050406030204" pitchFamily="18" charset="0"/>
                              <a:cs typeface="Times New Roman" charset="0"/>
                            </a:rPr>
                          </m:ctrlPr>
                        </m:sSupPr>
                        <m:e>
                          <m:r>
                            <a:rPr lang="en-US" altLang="zh-CN" sz="2100" i="1">
                              <a:latin typeface="Cambria Math" panose="02040503050406030204" pitchFamily="18" charset="0"/>
                              <a:cs typeface="Times New Roman" charset="0"/>
                            </a:rPr>
                            <m:t>𝑒</m:t>
                          </m:r>
                        </m:e>
                        <m:sup>
                          <m:sSup>
                            <m:sSupPr>
                              <m:ctrlPr>
                                <a:rPr lang="en-US" altLang="zh-CN" sz="2100" i="1">
                                  <a:latin typeface="Cambria Math" panose="02040503050406030204" pitchFamily="18" charset="0"/>
                                  <a:cs typeface="Times New Roman" charset="0"/>
                                </a:rPr>
                              </m:ctrlPr>
                            </m:sSupPr>
                            <m:e>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.754</m:t>
                                  </m:r>
                                </m:e>
                              </m:d>
                            </m:e>
                            <m:sup>
                              <m:r>
                                <a:rPr lang="en-US" altLang="zh-CN" sz="2100" i="1">
                                  <a:latin typeface="Cambria Math" panose="02040503050406030204" pitchFamily="18" charset="0"/>
                                  <a:cs typeface="Times New Roman" charset="0"/>
                                </a:rPr>
                                <m:t>2</m:t>
                              </m:r>
                            </m:sup>
                          </m:sSup>
                        </m:sup>
                      </m:sSup>
                      <m:r>
                        <a:rPr lang="en-US" altLang="zh-CN" sz="2100" i="1">
                          <a:latin typeface="Cambria Math" panose="02040503050406030204" pitchFamily="18" charset="0"/>
                          <a:cs typeface="Times New Roman" charset="0"/>
                        </a:rPr>
                        <m:t>−1)</m:t>
                      </m:r>
                      <m:d>
                        <m:dPr>
                          <m:ctrlPr>
                            <a:rPr lang="en-US" altLang="zh-CN" sz="2100" i="1">
                              <a:latin typeface="Cambria Math" panose="02040503050406030204" pitchFamily="18" charset="0"/>
                              <a:ea typeface="Cambria Math" panose="02040503050406030204" pitchFamily="18" charset="0"/>
                              <a:cs typeface="Times New Roman" charset="0"/>
                            </a:rPr>
                          </m:ctrlPr>
                        </m:dPr>
                        <m:e>
                          <m:r>
                            <a:rPr lang="en-US" altLang="zh-CN" sz="2100" i="1">
                              <a:latin typeface="Cambria Math" panose="02040503050406030204" pitchFamily="18" charset="0"/>
                              <a:ea typeface="Cambria Math" panose="02040503050406030204" pitchFamily="18" charset="0"/>
                              <a:cs typeface="Times New Roman" charset="0"/>
                            </a:rPr>
                            <m:t>3.57697</m:t>
                          </m:r>
                        </m:e>
                      </m:d>
                      <m:d>
                        <m:dPr>
                          <m:ctrlPr>
                            <a:rPr lang="en-US" altLang="zh-CN" sz="2100" i="1">
                              <a:latin typeface="Cambria Math" panose="02040503050406030204" pitchFamily="18" charset="0"/>
                              <a:ea typeface="Cambria Math" panose="02040503050406030204" pitchFamily="18" charset="0"/>
                              <a:cs typeface="Times New Roman" charset="0"/>
                            </a:rPr>
                          </m:ctrlPr>
                        </m:dPr>
                        <m:e>
                          <m:r>
                            <a:rPr lang="en-US" altLang="zh-CN" sz="2100" i="1">
                              <a:latin typeface="Cambria Math" panose="02040503050406030204" pitchFamily="18" charset="0"/>
                              <a:ea typeface="Cambria Math" panose="02040503050406030204" pitchFamily="18" charset="0"/>
                              <a:cs typeface="Times New Roman" charset="0"/>
                            </a:rPr>
                            <m:t>.765645</m:t>
                          </m:r>
                        </m:e>
                      </m:d>
                      <m:r>
                        <a:rPr lang="en-US" altLang="zh-CN" sz="2100" i="1">
                          <a:latin typeface="Cambria Math" panose="02040503050406030204" pitchFamily="18" charset="0"/>
                          <a:ea typeface="Cambria Math" panose="02040503050406030204" pitchFamily="18" charset="0"/>
                          <a:cs typeface="Times New Roman" charset="0"/>
                        </a:rPr>
                        <m:t>=2.7387</m:t>
                      </m:r>
                    </m:oMath>
                  </m:oMathPara>
                </a14:m>
                <a:endParaRPr lang="en-US" altLang="zh-CN" sz="2100" dirty="0">
                  <a:latin typeface="Times New Roman" charset="0"/>
                  <a:cs typeface="Times New Roman" charset="0"/>
                </a:endParaRPr>
              </a:p>
              <a:p>
                <a:pPr algn="just"/>
                <a:r>
                  <a:rPr lang="en-US" altLang="zh-CN" sz="2100" dirty="0">
                    <a:latin typeface="Times New Roman" charset="0"/>
                    <a:cs typeface="Times New Roman" charset="0"/>
                  </a:rPr>
                  <a:t>The probability that maximum pit depth is </a:t>
                </a:r>
                <a:r>
                  <a:rPr lang="en-US" altLang="zh-CN" sz="2100" dirty="0">
                    <a:solidFill>
                      <a:srgbClr val="00B0F0"/>
                    </a:solidFill>
                    <a:latin typeface="Times New Roman" charset="0"/>
                    <a:cs typeface="Times New Roman" charset="0"/>
                  </a:rPr>
                  <a:t>between 1 and 2 mm </a:t>
                </a:r>
                <a:r>
                  <a:rPr lang="en-US" altLang="zh-CN" sz="2100" dirty="0">
                    <a:latin typeface="Times New Roman" charset="0"/>
                    <a:cs typeface="Times New Roman" charset="0"/>
                  </a:rPr>
                  <a:t>is </a:t>
                </a:r>
                <a:endParaRPr lang="en-US" altLang="zh-CN" sz="2100" i="1" dirty="0">
                  <a:latin typeface="Cambria Math" panose="02040503050406030204" pitchFamily="18" charset="0"/>
                  <a:ea typeface="Times New Roman" charset="0"/>
                  <a:cs typeface="Times New Roman" charset="0"/>
                </a:endParaRPr>
              </a:p>
              <a:p>
                <a:pPr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1≤</m:t>
                          </m:r>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≤2</m:t>
                          </m:r>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func>
                            <m:funcPr>
                              <m:ctrlPr>
                                <a:rPr lang="en-US" altLang="zh-CN" sz="2100" i="1">
                                  <a:latin typeface="Cambria Math" panose="02040503050406030204" pitchFamily="18" charset="0"/>
                                  <a:ea typeface="Times New Roman" charset="0"/>
                                  <a:cs typeface="Times New Roman" charset="0"/>
                                </a:rPr>
                              </m:ctrlPr>
                            </m:funcPr>
                            <m:fName>
                              <m:r>
                                <m:rPr>
                                  <m:sty m:val="p"/>
                                </m:rPr>
                                <a:rPr lang="en-US" altLang="zh-CN" sz="2100">
                                  <a:latin typeface="Cambria Math" panose="02040503050406030204" pitchFamily="18" charset="0"/>
                                  <a:ea typeface="Times New Roman" charset="0"/>
                                  <a:cs typeface="Times New Roman" charset="0"/>
                                </a:rPr>
                                <m:t>ln</m:t>
                              </m:r>
                            </m:fName>
                            <m:e>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1</m:t>
                                  </m:r>
                                </m:e>
                              </m:d>
                            </m:e>
                          </m:func>
                          <m:r>
                            <a:rPr lang="en-US" altLang="zh-CN" sz="2100" i="1">
                              <a:latin typeface="Cambria Math" panose="02040503050406030204" pitchFamily="18" charset="0"/>
                              <a:ea typeface="Times New Roman" charset="0"/>
                              <a:cs typeface="Times New Roman" charset="0"/>
                            </a:rPr>
                            <m:t>≤</m:t>
                          </m:r>
                          <m:func>
                            <m:funcPr>
                              <m:ctrlPr>
                                <a:rPr lang="en-US" altLang="zh-CN" sz="2100" i="1">
                                  <a:latin typeface="Cambria Math" panose="02040503050406030204" pitchFamily="18" charset="0"/>
                                  <a:ea typeface="Times New Roman" charset="0"/>
                                  <a:cs typeface="Times New Roman" charset="0"/>
                                </a:rPr>
                              </m:ctrlPr>
                            </m:funcPr>
                            <m:fName>
                              <m:r>
                                <m:rPr>
                                  <m:sty m:val="p"/>
                                </m:rPr>
                                <a:rPr lang="en-US" altLang="zh-CN" sz="2100">
                                  <a:latin typeface="Cambria Math" panose="02040503050406030204" pitchFamily="18" charset="0"/>
                                  <a:ea typeface="Times New Roman" charset="0"/>
                                  <a:cs typeface="Times New Roman" charset="0"/>
                                </a:rPr>
                                <m:t>ln</m:t>
                              </m:r>
                            </m:fName>
                            <m:e>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e>
                              </m:d>
                            </m:e>
                          </m:func>
                          <m:r>
                            <a:rPr lang="en-US" altLang="zh-CN" sz="2100" i="1">
                              <a:latin typeface="Cambria Math" panose="02040503050406030204" pitchFamily="18" charset="0"/>
                              <a:ea typeface="Times New Roman" charset="0"/>
                              <a:cs typeface="Times New Roman" charset="0"/>
                            </a:rPr>
                            <m:t>≤</m:t>
                          </m:r>
                          <m:func>
                            <m:funcPr>
                              <m:ctrlPr>
                                <a:rPr lang="en-US" altLang="zh-CN" sz="2100" i="1">
                                  <a:latin typeface="Cambria Math" panose="02040503050406030204" pitchFamily="18" charset="0"/>
                                  <a:ea typeface="Times New Roman" charset="0"/>
                                  <a:cs typeface="Times New Roman" charset="0"/>
                                </a:rPr>
                              </m:ctrlPr>
                            </m:funcPr>
                            <m:fName>
                              <m:r>
                                <m:rPr>
                                  <m:sty m:val="p"/>
                                </m:rPr>
                                <a:rPr lang="en-US" altLang="zh-CN" sz="2100">
                                  <a:latin typeface="Cambria Math" panose="02040503050406030204" pitchFamily="18" charset="0"/>
                                  <a:ea typeface="Times New Roman" charset="0"/>
                                  <a:cs typeface="Times New Roman" charset="0"/>
                                </a:rPr>
                                <m:t>ln</m:t>
                              </m:r>
                            </m:fName>
                            <m:e>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2</m:t>
                                  </m:r>
                                </m:e>
                              </m:d>
                            </m:e>
                          </m:func>
                        </m:e>
                      </m:d>
                      <m:r>
                        <a:rPr lang="en-US" altLang="zh-CN" sz="2100" i="1">
                          <a:latin typeface="Cambria Math" panose="02040503050406030204" pitchFamily="18" charset="0"/>
                          <a:ea typeface="Times New Roman" charset="0"/>
                          <a:cs typeface="Times New Roman" charset="0"/>
                        </a:rPr>
                        <m:t>=</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0≤</m:t>
                          </m:r>
                          <m:func>
                            <m:funcPr>
                              <m:ctrlPr>
                                <a:rPr lang="en-US" altLang="zh-CN" sz="2100" i="1">
                                  <a:latin typeface="Cambria Math" panose="02040503050406030204" pitchFamily="18" charset="0"/>
                                  <a:ea typeface="Times New Roman" charset="0"/>
                                  <a:cs typeface="Times New Roman" charset="0"/>
                                </a:rPr>
                              </m:ctrlPr>
                            </m:funcPr>
                            <m:fName>
                              <m:r>
                                <m:rPr>
                                  <m:sty m:val="p"/>
                                </m:rPr>
                                <a:rPr lang="en-US" altLang="zh-CN" sz="2100">
                                  <a:latin typeface="Cambria Math" panose="02040503050406030204" pitchFamily="18" charset="0"/>
                                  <a:ea typeface="Times New Roman" charset="0"/>
                                  <a:cs typeface="Times New Roman" charset="0"/>
                                </a:rPr>
                                <m:t>ln</m:t>
                              </m:r>
                            </m:fName>
                            <m:e>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e>
                              </m:d>
                            </m:e>
                          </m:func>
                          <m:r>
                            <a:rPr lang="en-US" altLang="zh-CN" sz="2100" i="1">
                              <a:latin typeface="Cambria Math" panose="02040503050406030204" pitchFamily="18" charset="0"/>
                              <a:ea typeface="Times New Roman" charset="0"/>
                              <a:cs typeface="Times New Roman" charset="0"/>
                            </a:rPr>
                            <m:t>≤.693</m:t>
                          </m:r>
                        </m:e>
                      </m:d>
                    </m:oMath>
                  </m:oMathPara>
                </a14:m>
                <a:endParaRPr lang="en-US" altLang="zh-CN" sz="2100" i="1" dirty="0">
                  <a:latin typeface="Cambria Math" panose="02040503050406030204" pitchFamily="18" charset="0"/>
                  <a:ea typeface="Times New Roman" charset="0"/>
                  <a:cs typeface="Times New Roman" charset="0"/>
                </a:endParaRPr>
              </a:p>
              <a:p>
                <a:pPr marL="81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0−.353</m:t>
                              </m:r>
                            </m:num>
                            <m:den>
                              <m:r>
                                <a:rPr lang="en-US" altLang="zh-CN" sz="2100" i="1">
                                  <a:latin typeface="Cambria Math" panose="02040503050406030204" pitchFamily="18" charset="0"/>
                                  <a:cs typeface="Times New Roman" charset="0"/>
                                </a:rPr>
                                <m:t>.754</m:t>
                              </m:r>
                            </m:den>
                          </m:f>
                          <m:r>
                            <a:rPr lang="en-US" altLang="zh-CN" sz="2100" i="1">
                              <a:latin typeface="Cambria Math" panose="02040503050406030204" pitchFamily="18" charset="0"/>
                              <a:cs typeface="Times New Roman" charset="0"/>
                            </a:rPr>
                            <m:t>≤</m:t>
                          </m:r>
                          <m:r>
                            <a:rPr lang="en-US" altLang="zh-CN" sz="2100" i="1">
                              <a:latin typeface="Cambria Math" panose="02040503050406030204" pitchFamily="18" charset="0"/>
                              <a:cs typeface="Times New Roman" charset="0"/>
                            </a:rPr>
                            <m:t>𝑍</m:t>
                          </m:r>
                          <m:r>
                            <a:rPr lang="en-US" altLang="zh-CN" sz="2100" i="1">
                              <a:latin typeface="Cambria Math" panose="02040503050406030204" pitchFamily="18" charset="0"/>
                              <a:cs typeface="Times New Roman" charset="0"/>
                            </a:rPr>
                            <m:t>≤</m:t>
                          </m:r>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.693−.353</m:t>
                              </m:r>
                            </m:num>
                            <m:den>
                              <m:r>
                                <a:rPr lang="en-US" altLang="zh-CN" sz="2100" i="1">
                                  <a:latin typeface="Cambria Math" panose="02040503050406030204" pitchFamily="18" charset="0"/>
                                  <a:cs typeface="Times New Roman" charset="0"/>
                                </a:rPr>
                                <m:t>.754</m:t>
                              </m:r>
                            </m:den>
                          </m:f>
                        </m:e>
                      </m:d>
                    </m:oMath>
                  </m:oMathPara>
                </a14:m>
                <a:endParaRPr lang="en-US" altLang="zh-CN" sz="2100" i="1" dirty="0">
                  <a:latin typeface="Cambria Math" panose="02040503050406030204" pitchFamily="18" charset="0"/>
                  <a:cs typeface="Times New Roman" charset="0"/>
                </a:endParaRPr>
              </a:p>
              <a:p>
                <a:pPr marL="810000" algn="just"/>
                <a:r>
                  <a:rPr lang="en-US" altLang="zh-CN" sz="2100" dirty="0">
                    <a:ea typeface="Times New Roman" charset="0"/>
                    <a:cs typeface="Times New Roman" charset="0"/>
                  </a:rPr>
                  <a:t>           </a:t>
                </a:r>
                <a14:m>
                  <m:oMath xmlns:m="http://schemas.openxmlformats.org/officeDocument/2006/math">
                    <m:r>
                      <a:rPr lang="en-US" altLang="zh-CN" sz="2100" i="1">
                        <a:latin typeface="Cambria Math" panose="02040503050406030204" pitchFamily="18" charset="0"/>
                        <a:ea typeface="Times New Roman" charset="0"/>
                        <a:cs typeface="Times New Roman" charset="0"/>
                      </a:rPr>
                      <m:t>=</m:t>
                    </m:r>
                    <m:r>
                      <m:rPr>
                        <m:sty m:val="p"/>
                      </m:rPr>
                      <a:rPr lang="el-GR" altLang="zh-CN" sz="2100" i="1">
                        <a:latin typeface="Cambria Math" panose="02040503050406030204" pitchFamily="18" charset="0"/>
                        <a:ea typeface="Cambria Math" panose="02040503050406030204" pitchFamily="18" charset="0"/>
                        <a:cs typeface="Times New Roman" charset="0"/>
                      </a:rPr>
                      <m:t>Φ</m:t>
                    </m:r>
                    <m:d>
                      <m:dPr>
                        <m:ctrlPr>
                          <a:rPr lang="en-US" altLang="zh-CN" sz="2100" i="1">
                            <a:latin typeface="Cambria Math" panose="02040503050406030204" pitchFamily="18" charset="0"/>
                            <a:ea typeface="Cambria Math" panose="02040503050406030204" pitchFamily="18" charset="0"/>
                            <a:cs typeface="Times New Roman" charset="0"/>
                          </a:rPr>
                        </m:ctrlPr>
                      </m:dPr>
                      <m:e>
                        <m:r>
                          <a:rPr lang="en-US" altLang="zh-CN" sz="2100" i="1">
                            <a:latin typeface="Cambria Math" panose="02040503050406030204" pitchFamily="18" charset="0"/>
                            <a:ea typeface="Cambria Math" panose="02040503050406030204" pitchFamily="18" charset="0"/>
                            <a:cs typeface="Times New Roman" charset="0"/>
                          </a:rPr>
                          <m:t>.47</m:t>
                        </m:r>
                      </m:e>
                    </m:d>
                    <m:r>
                      <a:rPr lang="en-US" altLang="zh-CN" sz="2100" i="1">
                        <a:latin typeface="Cambria Math" panose="02040503050406030204" pitchFamily="18" charset="0"/>
                        <a:ea typeface="Cambria Math" panose="02040503050406030204" pitchFamily="18" charset="0"/>
                        <a:cs typeface="Times New Roman" charset="0"/>
                      </a:rPr>
                      <m:t>−</m:t>
                    </m:r>
                    <m:r>
                      <m:rPr>
                        <m:sty m:val="p"/>
                      </m:rPr>
                      <a:rPr lang="el-GR" altLang="zh-CN" sz="2100" i="1">
                        <a:latin typeface="Cambria Math" panose="02040503050406030204" pitchFamily="18" charset="0"/>
                        <a:ea typeface="Cambria Math" panose="02040503050406030204" pitchFamily="18" charset="0"/>
                        <a:cs typeface="Times New Roman" charset="0"/>
                      </a:rPr>
                      <m:t>Φ</m:t>
                    </m:r>
                    <m:d>
                      <m:dPr>
                        <m:ctrlPr>
                          <a:rPr lang="en-US" altLang="zh-CN" sz="2100" i="1">
                            <a:latin typeface="Cambria Math" panose="02040503050406030204" pitchFamily="18" charset="0"/>
                            <a:ea typeface="Cambria Math" panose="02040503050406030204" pitchFamily="18" charset="0"/>
                            <a:cs typeface="Times New Roman" charset="0"/>
                          </a:rPr>
                        </m:ctrlPr>
                      </m:dPr>
                      <m:e>
                        <m:r>
                          <a:rPr lang="en-US" altLang="zh-CN" sz="2100" i="1">
                            <a:latin typeface="Cambria Math" panose="02040503050406030204" pitchFamily="18" charset="0"/>
                            <a:ea typeface="Cambria Math" panose="02040503050406030204" pitchFamily="18" charset="0"/>
                            <a:cs typeface="Times New Roman" charset="0"/>
                          </a:rPr>
                          <m:t>−.45</m:t>
                        </m:r>
                      </m:e>
                    </m:d>
                    <m:r>
                      <a:rPr lang="en-US" altLang="zh-CN" sz="2100" i="1">
                        <a:latin typeface="Cambria Math" panose="02040503050406030204" pitchFamily="18" charset="0"/>
                        <a:ea typeface="Cambria Math" panose="02040503050406030204" pitchFamily="18" charset="0"/>
                        <a:cs typeface="Times New Roman" charset="0"/>
                      </a:rPr>
                      <m:t>=.354</m:t>
                    </m:r>
                  </m:oMath>
                </a14:m>
                <a:endParaRPr lang="en-US" altLang="zh-CN" sz="2100" i="1" dirty="0">
                  <a:latin typeface="Cambria Math" panose="02040503050406030204" pitchFamily="18"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311086" y="1124307"/>
                <a:ext cx="8686985" cy="4784900"/>
              </a:xfrm>
              <a:prstGeom prst="rect">
                <a:avLst/>
              </a:prstGeom>
              <a:blipFill>
                <a:blip r:embed="rId2"/>
                <a:stretch>
                  <a:fillRect l="-842" t="-764" r="-189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CCF9DBB-D91E-4C96-8CC3-6A74F7934FBB}"/>
              </a:ext>
            </a:extLst>
          </p:cNvPr>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110904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535" y="1096536"/>
            <a:ext cx="4519186"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Cumulative Distribution Function</a:t>
            </a:r>
          </a:p>
        </p:txBody>
      </p:sp>
      <mc:AlternateContent xmlns:mc="http://schemas.openxmlformats.org/markup-compatibility/2006" xmlns:a14="http://schemas.microsoft.com/office/drawing/2010/main">
        <mc:Choice Requires="a14">
          <p:sp>
            <p:nvSpPr>
              <p:cNvPr id="15" name="矩形 14"/>
              <p:cNvSpPr/>
              <p:nvPr/>
            </p:nvSpPr>
            <p:spPr>
              <a:xfrm>
                <a:off x="373497" y="1716099"/>
                <a:ext cx="8352107"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cumulative distribution function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for an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gives, for any specific number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the probability </a:t>
                </a:r>
                <a14:m>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373497" y="1716099"/>
                <a:ext cx="8352107" cy="769441"/>
              </a:xfrm>
              <a:prstGeom prst="rect">
                <a:avLst/>
              </a:prstGeom>
              <a:blipFill>
                <a:blip r:embed="rId2"/>
                <a:stretch>
                  <a:fillRect l="-949" t="-5556" r="-949"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86535" y="2573905"/>
                <a:ext cx="8339069"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a:latin typeface="Cambria Math"/>
                      </a:rPr>
                      <m:t>𝑝</m:t>
                    </m:r>
                    <m:r>
                      <a:rPr lang="en-US" altLang="zh-CN" sz="2200" i="1" dirty="0">
                        <a:latin typeface="Cambria Math"/>
                      </a:rPr>
                      <m:t>(</m:t>
                    </m:r>
                    <m:r>
                      <a:rPr lang="en-US" altLang="zh-CN" sz="2200" i="1" dirty="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 the cumulative distribution function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a:latin typeface="Cambria Math"/>
                      </a:rPr>
                      <m:t>𝐹</m:t>
                    </m:r>
                    <m:r>
                      <a:rPr lang="en-US" altLang="zh-CN" sz="2200" i="1" dirty="0">
                        <a:latin typeface="Cambria Math"/>
                      </a:rPr>
                      <m:t>(</m:t>
                    </m:r>
                    <m:r>
                      <a:rPr lang="en-US" altLang="zh-CN" sz="2200" i="1" dirty="0">
                        <a:latin typeface="Cambria Math"/>
                      </a:rPr>
                      <m:t>𝑥</m:t>
                    </m:r>
                    <m:r>
                      <a:rPr lang="en-US" altLang="zh-CN" sz="2200" i="1" dirty="0">
                        <a:latin typeface="Cambria Math"/>
                      </a:rPr>
                      <m:t>) </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defined for every number</a:t>
                </a:r>
                <a14:m>
                  <m:oMath xmlns:m="http://schemas.openxmlformats.org/officeDocument/2006/math">
                    <m:r>
                      <a:rPr lang="en-US" altLang="zh-CN" sz="2200" i="1" dirty="0">
                        <a:latin typeface="Cambria Math"/>
                      </a:rPr>
                      <m:t> </m:t>
                    </m:r>
                    <m:r>
                      <a:rPr lang="en-US" altLang="zh-CN" sz="2200" i="1" dirty="0">
                        <a:latin typeface="Cambria Math"/>
                      </a:rPr>
                      <m:t>𝑥</m:t>
                    </m:r>
                    <m:r>
                      <a:rPr lang="en-US" altLang="zh-CN" sz="2200" i="1" dirty="0">
                        <a:latin typeface="Cambria Math"/>
                      </a:rPr>
                      <m:t> </m:t>
                    </m:r>
                  </m:oMath>
                </a14:m>
                <a:r>
                  <a:rPr lang="en-US" altLang="zh-CN" sz="2200" dirty="0">
                    <a:latin typeface="Times New Roman" panose="02020603050405020304" pitchFamily="18" charset="0"/>
                    <a:cs typeface="Times New Roman" panose="02020603050405020304" pitchFamily="18" charset="0"/>
                  </a:rPr>
                  <a:t>by</a:t>
                </a:r>
              </a:p>
            </p:txBody>
          </p:sp>
        </mc:Choice>
        <mc:Fallback xmlns="">
          <p:sp>
            <p:nvSpPr>
              <p:cNvPr id="16" name="矩形 15"/>
              <p:cNvSpPr>
                <a:spLocks noRot="1" noChangeAspect="1" noMove="1" noResize="1" noEditPoints="1" noAdjustHandles="1" noChangeArrowheads="1" noChangeShapeType="1" noTextEdit="1"/>
              </p:cNvSpPr>
              <p:nvPr/>
            </p:nvSpPr>
            <p:spPr>
              <a:xfrm>
                <a:off x="386535" y="2573905"/>
                <a:ext cx="8339069" cy="769441"/>
              </a:xfrm>
              <a:prstGeom prst="rect">
                <a:avLst/>
              </a:prstGeom>
              <a:blipFill>
                <a:blip r:embed="rId3"/>
                <a:stretch>
                  <a:fillRect l="-950" t="-5556" r="-585"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803079" y="3429002"/>
                <a:ext cx="5106719" cy="468975"/>
              </a:xfrm>
              <a:prstGeom prst="rect">
                <a:avLst/>
              </a:prstGeom>
            </p:spPr>
            <p:txBody>
              <a:bodyPr wrap="none">
                <a:spAutoFit/>
              </a:bodyPr>
              <a:lstStyle/>
              <a:p>
                <a:pPr algn="ctr"/>
                <a14:m>
                  <m:oMath xmlns:m="http://schemas.openxmlformats.org/officeDocument/2006/math">
                    <m:r>
                      <a:rPr lang="en-US" altLang="zh-CN" sz="2200" i="1">
                        <a:latin typeface="Cambria Math"/>
                      </a:rPr>
                      <m:t>𝐹</m:t>
                    </m:r>
                    <m:d>
                      <m:dPr>
                        <m:ctrlPr>
                          <a:rPr lang="en-US" altLang="zh-CN" sz="2200" i="1">
                            <a:latin typeface="Cambria Math" panose="02040503050406030204" pitchFamily="18" charset="0"/>
                          </a:rPr>
                        </m:ctrlPr>
                      </m:dPr>
                      <m:e>
                        <m:r>
                          <a:rPr lang="en-US" altLang="zh-CN" sz="2200" i="1">
                            <a:latin typeface="Cambria Math"/>
                          </a:rPr>
                          <m:t>𝑥</m:t>
                        </m:r>
                      </m:e>
                    </m:d>
                    <m:r>
                      <a:rPr lang="en-US" altLang="zh-CN" sz="2200" i="1">
                        <a:latin typeface="Cambria Math"/>
                      </a:rPr>
                      <m:t>=</m:t>
                    </m:r>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𝑥</m:t>
                        </m:r>
                      </m:e>
                    </m:d>
                    <m:r>
                      <a:rPr lang="en-US" altLang="zh-CN" sz="2200" i="1">
                        <a:latin typeface="Cambria Math"/>
                      </a:rPr>
                      <m:t>=</m:t>
                    </m:r>
                    <m:nary>
                      <m:naryPr>
                        <m:chr m:val="∑"/>
                        <m:supHide m:val="on"/>
                        <m:ctrlPr>
                          <a:rPr lang="en-US" altLang="zh-CN" sz="2200" i="1">
                            <a:latin typeface="Cambria Math" panose="02040503050406030204" pitchFamily="18" charset="0"/>
                          </a:rPr>
                        </m:ctrlPr>
                      </m:naryPr>
                      <m:sub>
                        <m:r>
                          <a:rPr lang="en-US" altLang="zh-CN" sz="2200" i="1">
                            <a:latin typeface="Cambria Math"/>
                          </a:rPr>
                          <m:t>𝑎𝑙𝑙</m:t>
                        </m:r>
                        <m:r>
                          <a:rPr lang="en-US" altLang="zh-CN" sz="2200" i="1">
                            <a:latin typeface="Cambria Math"/>
                          </a:rPr>
                          <m:t> </m:t>
                        </m:r>
                        <m:r>
                          <a:rPr lang="en-US" altLang="zh-CN" sz="2200" i="1">
                            <a:latin typeface="Cambria Math"/>
                          </a:rPr>
                          <m:t>𝑝𝑜𝑠𝑠𝑖𝑏𝑙𝑒</m:t>
                        </m:r>
                        <m:r>
                          <a:rPr lang="en-US" altLang="zh-CN" sz="2200" i="1">
                            <a:latin typeface="Cambria Math"/>
                          </a:rPr>
                          <m:t> </m:t>
                        </m:r>
                        <m:r>
                          <m:rPr>
                            <m:brk m:alnAt="7"/>
                          </m:rPr>
                          <a:rPr lang="en-US" altLang="zh-CN" sz="2200" i="1">
                            <a:latin typeface="Cambria Math"/>
                          </a:rPr>
                          <m:t>𝑦</m:t>
                        </m:r>
                        <m:r>
                          <a:rPr lang="en-US" altLang="zh-CN" sz="2200" i="1">
                            <a:latin typeface="Cambria Math"/>
                            <a:ea typeface="Cambria Math"/>
                          </a:rPr>
                          <m:t>≤</m:t>
                        </m:r>
                        <m:r>
                          <a:rPr lang="en-US" altLang="zh-CN" sz="2200" i="1">
                            <a:latin typeface="Cambria Math"/>
                            <a:ea typeface="Cambria Math"/>
                          </a:rPr>
                          <m:t>𝑥</m:t>
                        </m:r>
                      </m:sub>
                      <m:sup/>
                      <m:e>
                        <m:r>
                          <a:rPr lang="en-US" altLang="zh-CN" sz="2200" i="1">
                            <a:latin typeface="Cambria Math"/>
                          </a:rPr>
                          <m:t>𝑝</m:t>
                        </m:r>
                        <m:r>
                          <a:rPr lang="en-US" altLang="zh-CN" sz="2200" i="1">
                            <a:latin typeface="Cambria Math"/>
                          </a:rPr>
                          <m:t>(</m:t>
                        </m:r>
                        <m:r>
                          <a:rPr lang="en-US" altLang="zh-CN" sz="2200" i="1">
                            <a:latin typeface="Cambria Math"/>
                          </a:rPr>
                          <m:t>𝑦</m:t>
                        </m:r>
                        <m:r>
                          <a:rPr lang="en-US" altLang="zh-CN" sz="2200" i="1">
                            <a:latin typeface="Cambria Math"/>
                          </a:rPr>
                          <m:t>)</m:t>
                        </m:r>
                      </m:e>
                    </m:nary>
                  </m:oMath>
                </a14:m>
                <a:r>
                  <a:rPr lang="en-US" altLang="zh-CN" sz="2200" dirty="0"/>
                  <a:t>.</a:t>
                </a:r>
              </a:p>
            </p:txBody>
          </p:sp>
        </mc:Choice>
        <mc:Fallback xmlns="">
          <p:sp>
            <p:nvSpPr>
              <p:cNvPr id="17" name="矩形 16"/>
              <p:cNvSpPr>
                <a:spLocks noRot="1" noChangeAspect="1" noMove="1" noResize="1" noEditPoints="1" noAdjustHandles="1" noChangeArrowheads="1" noChangeShapeType="1" noTextEdit="1"/>
              </p:cNvSpPr>
              <p:nvPr/>
            </p:nvSpPr>
            <p:spPr>
              <a:xfrm>
                <a:off x="1803079" y="3429002"/>
                <a:ext cx="5106719" cy="468975"/>
              </a:xfrm>
              <a:prstGeom prst="rect">
                <a:avLst/>
              </a:prstGeom>
              <a:blipFill rotWithShape="1">
                <a:blip r:embed="rId4"/>
                <a:stretch>
                  <a:fillRect t="-117105" r="-1195" b="-16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54755" y="4059070"/>
                <a:ext cx="8370849"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is a continuous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dirty="0" smtClean="0">
                        <a:latin typeface="Cambria Math"/>
                      </a:rPr>
                      <m:t>𝑓</m:t>
                    </m:r>
                    <m:r>
                      <a:rPr lang="en-US" altLang="zh-CN" sz="2200" b="0" i="1" dirty="0" smtClean="0">
                        <a:latin typeface="Cambria Math"/>
                      </a:rPr>
                      <m:t>(</m:t>
                    </m:r>
                    <m:r>
                      <a:rPr lang="en-US" altLang="zh-CN" sz="2200" b="0" i="1" dirty="0" smtClean="0">
                        <a:latin typeface="Cambria Math"/>
                      </a:rPr>
                      <m:t>𝑥</m:t>
                    </m:r>
                    <m:r>
                      <a:rPr lang="en-US" altLang="zh-CN" sz="2200" b="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the cumulative distribution function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b="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is defined for every number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354755" y="4059070"/>
                <a:ext cx="8370849" cy="769441"/>
              </a:xfrm>
              <a:prstGeom prst="rect">
                <a:avLst/>
              </a:prstGeom>
              <a:blipFill>
                <a:blip r:embed="rId5"/>
                <a:stretch>
                  <a:fillRect l="-947" t="-5556" r="-947"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734046" y="5004173"/>
                <a:ext cx="5644046" cy="522515"/>
              </a:xfrm>
              <a:prstGeom prst="rect">
                <a:avLst/>
              </a:prstGeom>
            </p:spPr>
            <p:txBody>
              <a:bodyPr wrap="none">
                <a:spAutoFit/>
              </a:bodyPr>
              <a:lstStyle/>
              <a:p>
                <a14:m>
                  <m:oMath xmlns:m="http://schemas.openxmlformats.org/officeDocument/2006/math">
                    <m:r>
                      <a:rPr lang="en-US" altLang="zh-CN" sz="2200" i="1" smtClean="0">
                        <a:latin typeface="Cambria Math"/>
                      </a:rPr>
                      <m:t>𝐹</m:t>
                    </m:r>
                    <m:d>
                      <m:dPr>
                        <m:ctrlPr>
                          <a:rPr lang="en-US" altLang="zh-CN" sz="2200" i="1">
                            <a:latin typeface="Cambria Math" panose="02040503050406030204" pitchFamily="18" charset="0"/>
                          </a:rPr>
                        </m:ctrlPr>
                      </m:dPr>
                      <m:e>
                        <m:r>
                          <a:rPr lang="en-US" altLang="zh-CN" sz="2200" i="1">
                            <a:latin typeface="Cambria Math"/>
                          </a:rPr>
                          <m:t>𝑥</m:t>
                        </m:r>
                      </m:e>
                    </m:d>
                    <m:r>
                      <a:rPr lang="en-US" altLang="zh-CN" sz="2200" i="1">
                        <a:latin typeface="Cambria Math"/>
                      </a:rPr>
                      <m:t>=</m:t>
                    </m:r>
                    <m:r>
                      <a:rPr lang="en-US" altLang="zh-CN" sz="2200" i="1">
                        <a:latin typeface="Cambria Math"/>
                      </a:rPr>
                      <m:t>𝑃</m:t>
                    </m:r>
                    <m:d>
                      <m:dPr>
                        <m:ctrlPr>
                          <a:rPr lang="en-US" altLang="zh-CN" sz="2200" i="1">
                            <a:latin typeface="Cambria Math" panose="02040503050406030204" pitchFamily="18" charset="0"/>
                          </a:rPr>
                        </m:ctrlPr>
                      </m:dPr>
                      <m:e>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𝑥</m:t>
                        </m:r>
                      </m:e>
                    </m:d>
                    <m:r>
                      <a:rPr lang="en-US" altLang="zh-CN" sz="2200" b="0" i="1" smtClean="0">
                        <a:solidFill>
                          <a:srgbClr val="FF0000"/>
                        </a:solidFill>
                        <a:latin typeface="Cambria Math"/>
                        <a:ea typeface="Cambria Math"/>
                      </a:rPr>
                      <m:t>=</m:t>
                    </m:r>
                    <m:r>
                      <a:rPr lang="en-US" altLang="zh-CN" sz="2200" i="1" dirty="0" smtClean="0">
                        <a:solidFill>
                          <a:srgbClr val="FF0000"/>
                        </a:solidFill>
                        <a:latin typeface="Cambria Math"/>
                        <a:ea typeface="Cambria Math"/>
                      </a:rPr>
                      <m:t>𝑃</m:t>
                    </m:r>
                    <m:r>
                      <a:rPr lang="en-US" altLang="zh-CN" sz="2200" i="1" smtClean="0">
                        <a:solidFill>
                          <a:srgbClr val="FF0000"/>
                        </a:solidFill>
                        <a:latin typeface="Cambria Math"/>
                        <a:ea typeface="Cambria Math"/>
                      </a:rPr>
                      <m:t>(</m:t>
                    </m:r>
                    <m:r>
                      <a:rPr lang="en-US" altLang="zh-CN" sz="2200" b="0" i="1" smtClean="0">
                        <a:solidFill>
                          <a:srgbClr val="FF0000"/>
                        </a:solidFill>
                        <a:latin typeface="Cambria Math"/>
                        <a:ea typeface="Cambria Math"/>
                      </a:rPr>
                      <m:t>𝑋</m:t>
                    </m:r>
                    <m:r>
                      <a:rPr lang="en-US" altLang="zh-CN" sz="2200" b="0" i="1" smtClean="0">
                        <a:solidFill>
                          <a:srgbClr val="FF0000"/>
                        </a:solidFill>
                        <a:latin typeface="Cambria Math"/>
                        <a:ea typeface="Cambria Math"/>
                      </a:rPr>
                      <m:t>&lt;</m:t>
                    </m:r>
                    <m:r>
                      <a:rPr lang="en-US" altLang="zh-CN" sz="2200" b="0" i="1" smtClean="0">
                        <a:solidFill>
                          <a:srgbClr val="FF0000"/>
                        </a:solidFill>
                        <a:latin typeface="Cambria Math"/>
                        <a:ea typeface="Cambria Math"/>
                      </a:rPr>
                      <m:t>𝑥</m:t>
                    </m:r>
                    <m:r>
                      <a:rPr lang="en-US" altLang="zh-CN" sz="2200" i="1" smtClean="0">
                        <a:solidFill>
                          <a:srgbClr val="FF0000"/>
                        </a:solidFill>
                        <a:latin typeface="Cambria Math"/>
                        <a:ea typeface="Cambria Math"/>
                      </a:rPr>
                      <m:t>)</m:t>
                    </m:r>
                    <m:r>
                      <a:rPr lang="en-US" altLang="zh-CN" sz="2200" i="1" smtClean="0">
                        <a:solidFill>
                          <a:schemeClr val="tx1"/>
                        </a:solidFill>
                        <a:latin typeface="Cambria Math"/>
                      </a:rPr>
                      <m:t>=</m:t>
                    </m:r>
                    <m:nary>
                      <m:naryPr>
                        <m:ctrlPr>
                          <a:rPr lang="en-US" altLang="zh-CN" sz="2200" i="1" smtClean="0">
                            <a:solidFill>
                              <a:schemeClr val="tx1"/>
                            </a:solidFill>
                            <a:latin typeface="Cambria Math" panose="02040503050406030204" pitchFamily="18" charset="0"/>
                          </a:rPr>
                        </m:ctrlPr>
                      </m:naryPr>
                      <m:sub>
                        <m:r>
                          <m:rPr>
                            <m:brk m:alnAt="23"/>
                          </m:rPr>
                          <a:rPr lang="en-US" altLang="zh-CN" sz="2200" b="0" i="1" smtClean="0">
                            <a:solidFill>
                              <a:schemeClr val="tx1"/>
                            </a:solidFill>
                            <a:latin typeface="Cambria Math"/>
                          </a:rPr>
                          <m:t>−</m:t>
                        </m:r>
                        <m:r>
                          <a:rPr lang="en-US" altLang="zh-CN" sz="2200" b="0" i="1" smtClean="0">
                            <a:solidFill>
                              <a:schemeClr val="tx1"/>
                            </a:solidFill>
                            <a:latin typeface="Cambria Math"/>
                          </a:rPr>
                          <m:t>∞</m:t>
                        </m:r>
                      </m:sub>
                      <m:sup>
                        <m:r>
                          <a:rPr lang="en-US" altLang="zh-CN" sz="2200" b="0" i="1" smtClean="0">
                            <a:solidFill>
                              <a:schemeClr val="tx1"/>
                            </a:solidFill>
                            <a:latin typeface="Cambria Math"/>
                          </a:rPr>
                          <m:t>𝑥</m:t>
                        </m:r>
                      </m:sup>
                      <m:e>
                        <m:r>
                          <a:rPr lang="en-US" altLang="zh-CN" sz="2200" b="0" i="1" smtClean="0">
                            <a:solidFill>
                              <a:schemeClr val="tx1"/>
                            </a:solidFill>
                            <a:latin typeface="Cambria Math"/>
                          </a:rPr>
                          <m:t>𝑓</m:t>
                        </m:r>
                        <m:d>
                          <m:dPr>
                            <m:ctrlPr>
                              <a:rPr lang="en-US" altLang="zh-CN" sz="2200" b="0" i="1" smtClean="0">
                                <a:solidFill>
                                  <a:schemeClr val="tx1"/>
                                </a:solidFill>
                                <a:latin typeface="Cambria Math" panose="02040503050406030204" pitchFamily="18" charset="0"/>
                              </a:rPr>
                            </m:ctrlPr>
                          </m:dPr>
                          <m:e>
                            <m:r>
                              <a:rPr lang="en-US" altLang="zh-CN" sz="2200" b="0" i="1" smtClean="0">
                                <a:solidFill>
                                  <a:schemeClr val="tx1"/>
                                </a:solidFill>
                                <a:latin typeface="Cambria Math"/>
                              </a:rPr>
                              <m:t>𝑦</m:t>
                            </m:r>
                          </m:e>
                        </m:d>
                        <m:r>
                          <a:rPr lang="en-US" altLang="zh-CN" sz="2200" b="0" i="1" smtClean="0">
                            <a:solidFill>
                              <a:schemeClr val="tx1"/>
                            </a:solidFill>
                            <a:latin typeface="Cambria Math"/>
                          </a:rPr>
                          <m:t>𝑑𝑦</m:t>
                        </m:r>
                      </m:e>
                    </m:nary>
                  </m:oMath>
                </a14:m>
                <a:r>
                  <a:rPr lang="en-US" altLang="zh-CN" sz="2200" dirty="0">
                    <a:solidFill>
                      <a:schemeClr val="tx1"/>
                    </a:solidFill>
                  </a:rPr>
                  <a:t>. </a:t>
                </a:r>
                <a:endParaRPr lang="zh-CN" altLang="en-US" sz="2200" dirty="0"/>
              </a:p>
            </p:txBody>
          </p:sp>
        </mc:Choice>
        <mc:Fallback xmlns="">
          <p:sp>
            <p:nvSpPr>
              <p:cNvPr id="19" name="矩形 18"/>
              <p:cNvSpPr>
                <a:spLocks noRot="1" noChangeAspect="1" noMove="1" noResize="1" noEditPoints="1" noAdjustHandles="1" noChangeArrowheads="1" noChangeShapeType="1" noTextEdit="1"/>
              </p:cNvSpPr>
              <p:nvPr/>
            </p:nvSpPr>
            <p:spPr>
              <a:xfrm>
                <a:off x="1734046" y="5004173"/>
                <a:ext cx="5644046" cy="522515"/>
              </a:xfrm>
              <a:prstGeom prst="rect">
                <a:avLst/>
              </a:prstGeom>
              <a:blipFill rotWithShape="1">
                <a:blip r:embed="rId6"/>
                <a:stretch>
                  <a:fillRect r="-972" b="-12791"/>
                </a:stretch>
              </a:blipFill>
            </p:spPr>
            <p:txBody>
              <a:bodyPr/>
              <a:lstStyle/>
              <a:p>
                <a:r>
                  <a:rPr lang="zh-CN" altLang="en-US">
                    <a:noFill/>
                  </a:rPr>
                  <a:t> </a:t>
                </a:r>
              </a:p>
            </p:txBody>
          </p:sp>
        </mc:Fallback>
      </mc:AlternateContent>
      <p:sp>
        <p:nvSpPr>
          <p:cNvPr id="8" name="TextBox 6">
            <a:extLst>
              <a:ext uri="{FF2B5EF4-FFF2-40B4-BE49-F238E27FC236}">
                <a16:creationId xmlns:a16="http://schemas.microsoft.com/office/drawing/2014/main" id="{3D5D916A-F8D0-432F-A0F9-0D2FB9843C23}"/>
              </a:ext>
            </a:extLst>
          </p:cNvPr>
          <p:cNvSpPr txBox="1"/>
          <p:nvPr/>
        </p:nvSpPr>
        <p:spPr>
          <a:xfrm>
            <a:off x="431539" y="683695"/>
            <a:ext cx="8370931" cy="461665"/>
          </a:xfrm>
          <a:prstGeom prst="rect">
            <a:avLst/>
          </a:prstGeom>
          <a:noFill/>
        </p:spPr>
        <p:txBody>
          <a:bodyPr wrap="square" rtlCol="0">
            <a:spAutoFit/>
          </a:bodyPr>
          <a:lstStyle/>
          <a:p>
            <a:r>
              <a:rPr lang="en-US" sz="2400" dirty="0">
                <a:solidFill>
                  <a:srgbClr val="3333FF"/>
                </a:solidFill>
                <a:latin typeface="Times New Roman" panose="02020603050405020304" pitchFamily="18" charset="0"/>
                <a:cs typeface="Times New Roman" panose="02020603050405020304" pitchFamily="18" charset="0"/>
              </a:rPr>
              <a:t>4.2 Cumulative Distribution Functions and Expected Values</a:t>
            </a:r>
          </a:p>
        </p:txBody>
      </p:sp>
      <p:sp>
        <p:nvSpPr>
          <p:cNvPr id="3" name="Slide Number Placeholder 2"/>
          <p:cNvSpPr>
            <a:spLocks noGrp="1"/>
          </p:cNvSpPr>
          <p:nvPr>
            <p:ph type="sldNum" sz="quarter" idx="11"/>
          </p:nvPr>
        </p:nvSpPr>
        <p:spPr/>
        <p:txBody>
          <a:bodyPr/>
          <a:lstStyle/>
          <a:p>
            <a:pPr>
              <a:defRPr/>
            </a:pPr>
            <a:fld id="{DF2308B0-52A9-437D-9700-D7B37876F5B1}" type="slidenum">
              <a:rPr lang="zh-CN" altLang="en-US" smtClean="0"/>
              <a:pPr>
                <a:defRPr/>
              </a:pPr>
              <a:t>9</a:t>
            </a:fld>
            <a:endParaRPr lang="en-US" altLang="zh-CN" dirty="0"/>
          </a:p>
        </p:txBody>
      </p:sp>
    </p:spTree>
    <p:extLst>
      <p:ext uri="{BB962C8B-B14F-4D97-AF65-F5344CB8AC3E}">
        <p14:creationId xmlns:p14="http://schemas.microsoft.com/office/powerpoint/2010/main" val="343743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FF12361-5268-4324-8A41-CB0B925CB192}"/>
              </a:ext>
            </a:extLst>
          </p:cNvPr>
          <p:cNvSpPr/>
          <p:nvPr/>
        </p:nvSpPr>
        <p:spPr>
          <a:xfrm>
            <a:off x="346379" y="1412023"/>
            <a:ext cx="8686985" cy="415498"/>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r>
              <a:rPr lang="en-US" altLang="zh-CN" sz="2100" dirty="0">
                <a:latin typeface="Times New Roman" charset="0"/>
                <a:cs typeface="Times New Roman" charset="0"/>
              </a:rPr>
              <a:t>This probability is illustrated in Figure below.</a:t>
            </a:r>
          </a:p>
        </p:txBody>
      </p:sp>
      <p:pic>
        <p:nvPicPr>
          <p:cNvPr id="3" name="图片 2">
            <a:extLst>
              <a:ext uri="{FF2B5EF4-FFF2-40B4-BE49-F238E27FC236}">
                <a16:creationId xmlns:a16="http://schemas.microsoft.com/office/drawing/2014/main" id="{88F108BE-A734-49A1-ACDE-1B4D0E494291}"/>
              </a:ext>
            </a:extLst>
          </p:cNvPr>
          <p:cNvPicPr>
            <a:picLocks noChangeAspect="1"/>
          </p:cNvPicPr>
          <p:nvPr/>
        </p:nvPicPr>
        <p:blipFill>
          <a:blip r:embed="rId2"/>
          <a:stretch>
            <a:fillRect/>
          </a:stretch>
        </p:blipFill>
        <p:spPr>
          <a:xfrm>
            <a:off x="2154991" y="2110979"/>
            <a:ext cx="5069760" cy="3193256"/>
          </a:xfrm>
          <a:prstGeom prst="rect">
            <a:avLst/>
          </a:prstGeom>
        </p:spPr>
      </p:pic>
      <p:sp>
        <p:nvSpPr>
          <p:cNvPr id="2" name="灯片编号占位符 1">
            <a:extLst>
              <a:ext uri="{FF2B5EF4-FFF2-40B4-BE49-F238E27FC236}">
                <a16:creationId xmlns:a16="http://schemas.microsoft.com/office/drawing/2014/main" id="{D50E2FCA-8337-4A84-BFC9-7C5AD0A25333}"/>
              </a:ext>
            </a:extLst>
          </p:cNvPr>
          <p:cNvSpPr>
            <a:spLocks noGrp="1"/>
          </p:cNvSpPr>
          <p:nvPr>
            <p:ph type="sldNum" sz="quarter" idx="12"/>
          </p:nvPr>
        </p:nvSpPr>
        <p:spPr/>
        <p:txBody>
          <a:bodyPr/>
          <a:lstStyle/>
          <a:p>
            <a:fld id="{D57F1E4F-1CFF-5643-939E-217C01CDF565}" type="slidenum">
              <a:rPr lang="en-US" smtClean="0"/>
              <a:pPr/>
              <a:t>90</a:t>
            </a:fld>
            <a:endParaRPr lang="en-US" dirty="0"/>
          </a:p>
        </p:txBody>
      </p:sp>
    </p:spTree>
    <p:extLst>
      <p:ext uri="{BB962C8B-B14F-4D97-AF65-F5344CB8AC3E}">
        <p14:creationId xmlns:p14="http://schemas.microsoft.com/office/powerpoint/2010/main" val="2621357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FF12361-5268-4324-8A41-CB0B925CB192}"/>
                  </a:ext>
                </a:extLst>
              </p:cNvPr>
              <p:cNvSpPr/>
              <p:nvPr/>
            </p:nvSpPr>
            <p:spPr>
              <a:xfrm>
                <a:off x="324949" y="1165563"/>
                <a:ext cx="8686985" cy="3384581"/>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r>
                  <a:rPr lang="zh-CN" altLang="en-US" sz="2100" dirty="0">
                    <a:latin typeface="Times New Roman" charset="0"/>
                    <a:cs typeface="Times New Roman" charset="0"/>
                  </a:rPr>
                  <a:t>      </a:t>
                </a:r>
                <a:r>
                  <a:rPr lang="en-US" altLang="zh-CN" sz="2100" dirty="0">
                    <a:latin typeface="Times New Roman" charset="0"/>
                    <a:cs typeface="Times New Roman" charset="0"/>
                  </a:rPr>
                  <a:t>What value </a:t>
                </a:r>
                <a14:m>
                  <m:oMath xmlns:m="http://schemas.openxmlformats.org/officeDocument/2006/math">
                    <m:r>
                      <a:rPr lang="en-US" altLang="zh-CN" sz="2100" i="1" dirty="0">
                        <a:latin typeface="Cambria Math" panose="02040503050406030204" pitchFamily="18" charset="0"/>
                        <a:cs typeface="Times New Roman" charset="0"/>
                      </a:rPr>
                      <m:t>𝑐</m:t>
                    </m:r>
                  </m:oMath>
                </a14:m>
                <a:r>
                  <a:rPr lang="en-US" altLang="zh-CN" sz="2100" dirty="0">
                    <a:latin typeface="Times New Roman" charset="0"/>
                    <a:cs typeface="Times New Roman" charset="0"/>
                  </a:rPr>
                  <a:t> is such that only 1% of all specimens have a maximum pit depth exceeding </a:t>
                </a:r>
                <a14:m>
                  <m:oMath xmlns:m="http://schemas.openxmlformats.org/officeDocument/2006/math">
                    <m:r>
                      <a:rPr lang="en-US" altLang="zh-CN" sz="2100" i="1" dirty="0">
                        <a:latin typeface="Cambria Math" panose="02040503050406030204" pitchFamily="18" charset="0"/>
                        <a:cs typeface="Times New Roman" charset="0"/>
                      </a:rPr>
                      <m:t>𝑐</m:t>
                    </m:r>
                  </m:oMath>
                </a14:m>
                <a:r>
                  <a:rPr lang="en-US" altLang="zh-CN" sz="2100" dirty="0">
                    <a:latin typeface="Times New Roman" charset="0"/>
                    <a:cs typeface="Times New Roman" charset="0"/>
                  </a:rPr>
                  <a:t>? The desired value satisfies</a:t>
                </a:r>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cs typeface="Times New Roman" charset="0"/>
                        </a:rPr>
                        <m:t>.99=</m:t>
                      </m:r>
                      <m:r>
                        <a:rPr lang="en-US" altLang="zh-CN" sz="2100" i="1">
                          <a:latin typeface="Cambria Math" panose="02040503050406030204" pitchFamily="18" charset="0"/>
                          <a:cs typeface="Times New Roman" charset="0"/>
                        </a:rPr>
                        <m:t>𝑃</m:t>
                      </m:r>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𝑋</m:t>
                          </m:r>
                          <m:r>
                            <a:rPr lang="en-US" altLang="zh-CN" sz="2100" i="1">
                              <a:latin typeface="Cambria Math" panose="02040503050406030204" pitchFamily="18" charset="0"/>
                              <a:cs typeface="Times New Roman" charset="0"/>
                            </a:rPr>
                            <m:t>≤</m:t>
                          </m:r>
                          <m:r>
                            <a:rPr lang="en-US" altLang="zh-CN" sz="2100" i="1">
                              <a:latin typeface="Cambria Math" panose="02040503050406030204" pitchFamily="18" charset="0"/>
                              <a:cs typeface="Times New Roman" charset="0"/>
                            </a:rPr>
                            <m:t>𝑐</m:t>
                          </m:r>
                        </m:e>
                      </m:d>
                      <m:r>
                        <a:rPr lang="en-US" altLang="zh-CN" sz="2100" i="1">
                          <a:latin typeface="Cambria Math" panose="02040503050406030204" pitchFamily="18" charset="0"/>
                          <a:cs typeface="Times New Roman" charset="0"/>
                        </a:rPr>
                        <m:t>=</m:t>
                      </m:r>
                      <m:r>
                        <a:rPr lang="en-US" altLang="zh-CN" sz="2100" i="1">
                          <a:latin typeface="Cambria Math" panose="02040503050406030204" pitchFamily="18" charset="0"/>
                          <a:cs typeface="Times New Roman" charset="0"/>
                        </a:rPr>
                        <m:t>𝑃</m:t>
                      </m:r>
                      <m:d>
                        <m:dPr>
                          <m:ctrlPr>
                            <a:rPr lang="mr-IN"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𝑍</m:t>
                          </m:r>
                          <m:r>
                            <a:rPr lang="en-US" altLang="zh-CN" sz="2100" i="1">
                              <a:latin typeface="Cambria Math" panose="02040503050406030204" pitchFamily="18" charset="0"/>
                              <a:cs typeface="Times New Roman" charset="0"/>
                            </a:rPr>
                            <m:t>≤</m:t>
                          </m:r>
                          <m:f>
                            <m:fPr>
                              <m:ctrlPr>
                                <a:rPr lang="en-US" altLang="zh-CN" sz="2100" i="1">
                                  <a:latin typeface="Cambria Math" panose="02040503050406030204" pitchFamily="18" charset="0"/>
                                  <a:cs typeface="Times New Roman" charset="0"/>
                                </a:rPr>
                              </m:ctrlPr>
                            </m:fPr>
                            <m:num>
                              <m:func>
                                <m:funcPr>
                                  <m:ctrlPr>
                                    <a:rPr lang="en-US" altLang="zh-CN" sz="2100" i="1">
                                      <a:latin typeface="Cambria Math" panose="02040503050406030204" pitchFamily="18" charset="0"/>
                                      <a:cs typeface="Times New Roman" charset="0"/>
                                    </a:rPr>
                                  </m:ctrlPr>
                                </m:funcPr>
                                <m:fName>
                                  <m:r>
                                    <m:rPr>
                                      <m:sty m:val="p"/>
                                    </m:rPr>
                                    <a:rPr lang="en-US" altLang="zh-CN" sz="2100">
                                      <a:latin typeface="Cambria Math" panose="02040503050406030204" pitchFamily="18" charset="0"/>
                                      <a:cs typeface="Times New Roman" charset="0"/>
                                    </a:rPr>
                                    <m:t>ln</m:t>
                                  </m:r>
                                </m:fName>
                                <m:e>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𝑐</m:t>
                                      </m:r>
                                    </m:e>
                                  </m:d>
                                </m:e>
                              </m:func>
                              <m:r>
                                <a:rPr lang="en-US" altLang="zh-CN" sz="2100" i="1">
                                  <a:latin typeface="Cambria Math" panose="02040503050406030204" pitchFamily="18" charset="0"/>
                                  <a:cs typeface="Times New Roman" charset="0"/>
                                </a:rPr>
                                <m:t>−.353</m:t>
                              </m:r>
                            </m:num>
                            <m:den>
                              <m:r>
                                <a:rPr lang="en-US" altLang="zh-CN" sz="2100" i="1">
                                  <a:latin typeface="Cambria Math" panose="02040503050406030204" pitchFamily="18" charset="0"/>
                                  <a:cs typeface="Times New Roman" charset="0"/>
                                </a:rPr>
                                <m:t>.754</m:t>
                              </m:r>
                            </m:den>
                          </m:f>
                        </m:e>
                      </m:d>
                    </m:oMath>
                  </m:oMathPara>
                </a14:m>
                <a:endParaRPr lang="en-US" altLang="zh-CN" sz="2100" dirty="0">
                  <a:latin typeface="Times New Roman" charset="0"/>
                  <a:cs typeface="Times New Roman" charset="0"/>
                </a:endParaRPr>
              </a:p>
              <a:p>
                <a:r>
                  <a:rPr lang="en-US" altLang="zh-CN" sz="2100" dirty="0">
                    <a:latin typeface="Times New Roman" charset="0"/>
                    <a:cs typeface="Times New Roman" charset="0"/>
                  </a:rPr>
                  <a:t>The </a:t>
                </a:r>
                <a14:m>
                  <m:oMath xmlns:m="http://schemas.openxmlformats.org/officeDocument/2006/math">
                    <m:r>
                      <a:rPr lang="en-US" altLang="zh-CN" sz="2100" i="1" dirty="0">
                        <a:latin typeface="Cambria Math" panose="02040503050406030204" pitchFamily="18" charset="0"/>
                        <a:cs typeface="Times New Roman" charset="0"/>
                      </a:rPr>
                      <m:t>𝑧</m:t>
                    </m:r>
                  </m:oMath>
                </a14:m>
                <a:r>
                  <a:rPr lang="en-US" altLang="zh-CN" sz="2100" dirty="0">
                    <a:latin typeface="Times New Roman" charset="0"/>
                    <a:cs typeface="Times New Roman" charset="0"/>
                  </a:rPr>
                  <a:t> critical value 2.33 captures an upper-tail area of .01 (</a:t>
                </a:r>
                <a14:m>
                  <m:oMath xmlns:m="http://schemas.openxmlformats.org/officeDocument/2006/math">
                    <m:sSub>
                      <m:sSubPr>
                        <m:ctrlPr>
                          <a:rPr lang="en-US" altLang="zh-CN" sz="2100" i="1" dirty="0">
                            <a:solidFill>
                              <a:srgbClr val="FF0000"/>
                            </a:solidFill>
                            <a:latin typeface="Cambria Math" panose="02040503050406030204" pitchFamily="18" charset="0"/>
                            <a:cs typeface="Times New Roman" charset="0"/>
                          </a:rPr>
                        </m:ctrlPr>
                      </m:sSubPr>
                      <m:e>
                        <m:r>
                          <a:rPr lang="en-US" altLang="zh-CN" sz="2100" i="1" dirty="0">
                            <a:solidFill>
                              <a:srgbClr val="FF0000"/>
                            </a:solidFill>
                            <a:latin typeface="Cambria Math" panose="02040503050406030204" pitchFamily="18" charset="0"/>
                            <a:cs typeface="Times New Roman" charset="0"/>
                          </a:rPr>
                          <m:t>𝑧</m:t>
                        </m:r>
                      </m:e>
                      <m:sub>
                        <m:r>
                          <a:rPr lang="en-US" altLang="zh-CN" sz="2100" i="1" dirty="0">
                            <a:solidFill>
                              <a:srgbClr val="FF0000"/>
                            </a:solidFill>
                            <a:latin typeface="Cambria Math" panose="02040503050406030204" pitchFamily="18" charset="0"/>
                            <a:cs typeface="Times New Roman" charset="0"/>
                          </a:rPr>
                          <m:t>.01</m:t>
                        </m:r>
                      </m:sub>
                    </m:sSub>
                  </m:oMath>
                </a14:m>
                <a:r>
                  <a:rPr lang="en-US" altLang="zh-CN" sz="2100" dirty="0">
                    <a:solidFill>
                      <a:srgbClr val="FF0000"/>
                    </a:solidFill>
                    <a:latin typeface="Times New Roman" charset="0"/>
                    <a:cs typeface="Times New Roman" charset="0"/>
                  </a:rPr>
                  <a:t>= 2.33</a:t>
                </a:r>
                <a:r>
                  <a:rPr lang="en-US" altLang="zh-CN" sz="2100" dirty="0">
                    <a:latin typeface="Times New Roman" charset="0"/>
                    <a:cs typeface="Times New Roman" charset="0"/>
                  </a:rPr>
                  <a:t>), and thus a cumulative area of .99. This implies that</a:t>
                </a:r>
              </a:p>
              <a:p>
                <a:pPr/>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cs typeface="Times New Roman" charset="0"/>
                        </a:rPr>
                        <m:t>                                         </m:t>
                      </m:r>
                      <m:f>
                        <m:fPr>
                          <m:ctrlPr>
                            <a:rPr lang="en-US" altLang="zh-CN" sz="2100" i="1">
                              <a:latin typeface="Cambria Math" panose="02040503050406030204" pitchFamily="18" charset="0"/>
                              <a:cs typeface="Times New Roman" charset="0"/>
                            </a:rPr>
                          </m:ctrlPr>
                        </m:fPr>
                        <m:num>
                          <m:func>
                            <m:funcPr>
                              <m:ctrlPr>
                                <a:rPr lang="en-US" altLang="zh-CN" sz="2100" i="1">
                                  <a:latin typeface="Cambria Math" panose="02040503050406030204" pitchFamily="18" charset="0"/>
                                  <a:cs typeface="Times New Roman" charset="0"/>
                                </a:rPr>
                              </m:ctrlPr>
                            </m:funcPr>
                            <m:fName>
                              <m:r>
                                <m:rPr>
                                  <m:sty m:val="p"/>
                                </m:rPr>
                                <a:rPr lang="en-US" altLang="zh-CN" sz="2100">
                                  <a:latin typeface="Cambria Math" panose="02040503050406030204" pitchFamily="18" charset="0"/>
                                  <a:cs typeface="Times New Roman" charset="0"/>
                                </a:rPr>
                                <m:t>ln</m:t>
                              </m:r>
                            </m:fName>
                            <m:e>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𝑐</m:t>
                                  </m:r>
                                </m:e>
                              </m:d>
                            </m:e>
                          </m:func>
                          <m:r>
                            <a:rPr lang="en-US" altLang="zh-CN" sz="2100" i="1">
                              <a:latin typeface="Cambria Math" panose="02040503050406030204" pitchFamily="18" charset="0"/>
                              <a:cs typeface="Times New Roman" charset="0"/>
                            </a:rPr>
                            <m:t>−.353</m:t>
                          </m:r>
                        </m:num>
                        <m:den>
                          <m:r>
                            <a:rPr lang="en-US" altLang="zh-CN" sz="2100" i="1">
                              <a:latin typeface="Cambria Math" panose="02040503050406030204" pitchFamily="18" charset="0"/>
                              <a:cs typeface="Times New Roman" charset="0"/>
                            </a:rPr>
                            <m:t>.754</m:t>
                          </m:r>
                        </m:den>
                      </m:f>
                      <m:r>
                        <a:rPr lang="en-US" altLang="zh-CN" sz="2100" i="1">
                          <a:latin typeface="Cambria Math" panose="02040503050406030204" pitchFamily="18" charset="0"/>
                          <a:cs typeface="Times New Roman" charset="0"/>
                        </a:rPr>
                        <m:t>=2.33</m:t>
                      </m:r>
                    </m:oMath>
                  </m:oMathPara>
                </a14:m>
                <a:endParaRPr lang="en-US" altLang="zh-CN" sz="2100" dirty="0">
                  <a:latin typeface="Times New Roman" charset="0"/>
                  <a:cs typeface="Times New Roman" charset="0"/>
                </a:endParaRPr>
              </a:p>
              <a:p>
                <a:r>
                  <a:rPr lang="en-US" altLang="zh-CN" sz="2100" dirty="0">
                    <a:latin typeface="Times New Roman" charset="0"/>
                    <a:cs typeface="Times New Roman" charset="0"/>
                  </a:rPr>
                  <a:t>from which </a:t>
                </a:r>
                <a14:m>
                  <m:oMath xmlns:m="http://schemas.openxmlformats.org/officeDocument/2006/math">
                    <m:r>
                      <m:rPr>
                        <m:sty m:val="p"/>
                      </m:rPr>
                      <a:rPr lang="en-US" altLang="zh-CN" sz="2100" i="1" dirty="0">
                        <a:latin typeface="Cambria Math" panose="02040503050406030204" pitchFamily="18" charset="0"/>
                        <a:cs typeface="Times New Roman" charset="0"/>
                      </a:rPr>
                      <m:t>ln</m:t>
                    </m:r>
                    <m:r>
                      <a:rPr lang="en-US" altLang="zh-CN" sz="2100" i="1" dirty="0">
                        <a:latin typeface="Cambria Math" panose="02040503050406030204" pitchFamily="18" charset="0"/>
                        <a:cs typeface="Times New Roman" charset="0"/>
                      </a:rPr>
                      <m:t>⁡(</m:t>
                    </m:r>
                    <m:r>
                      <a:rPr lang="en-US" altLang="zh-CN" sz="2100" i="1" dirty="0">
                        <a:latin typeface="Cambria Math" panose="02040503050406030204" pitchFamily="18" charset="0"/>
                        <a:cs typeface="Times New Roman" charset="0"/>
                      </a:rPr>
                      <m:t>𝑐</m:t>
                    </m:r>
                    <m:r>
                      <a:rPr lang="en-US" altLang="zh-CN" sz="2100" i="1" dirty="0">
                        <a:latin typeface="Cambria Math" panose="02040503050406030204" pitchFamily="18" charset="0"/>
                        <a:cs typeface="Times New Roman" charset="0"/>
                      </a:rPr>
                      <m:t>) =2.1098 </m:t>
                    </m:r>
                  </m:oMath>
                </a14:m>
                <a:r>
                  <a:rPr lang="en-US" altLang="zh-CN" sz="2100" dirty="0">
                    <a:latin typeface="Times New Roman" charset="0"/>
                    <a:cs typeface="Times New Roman" charset="0"/>
                  </a:rPr>
                  <a:t>and </a:t>
                </a:r>
                <a14:m>
                  <m:oMath xmlns:m="http://schemas.openxmlformats.org/officeDocument/2006/math">
                    <m:r>
                      <a:rPr lang="en-US" altLang="zh-CN" sz="2100" i="1" dirty="0">
                        <a:solidFill>
                          <a:srgbClr val="FF0000"/>
                        </a:solidFill>
                        <a:latin typeface="Cambria Math" panose="02040503050406030204" pitchFamily="18" charset="0"/>
                        <a:cs typeface="Times New Roman" charset="0"/>
                      </a:rPr>
                      <m:t>𝑐</m:t>
                    </m:r>
                    <m:r>
                      <a:rPr lang="en-US" altLang="zh-CN" sz="2100" i="1" dirty="0">
                        <a:solidFill>
                          <a:srgbClr val="FF0000"/>
                        </a:solidFill>
                        <a:latin typeface="Cambria Math" panose="02040503050406030204" pitchFamily="18" charset="0"/>
                        <a:cs typeface="Times New Roman" charset="0"/>
                      </a:rPr>
                      <m:t> =8.247</m:t>
                    </m:r>
                  </m:oMath>
                </a14:m>
                <a:r>
                  <a:rPr lang="en-US" altLang="zh-CN" sz="2100" dirty="0">
                    <a:latin typeface="Times New Roman" charset="0"/>
                    <a:cs typeface="Times New Roman" charset="0"/>
                  </a:rPr>
                  <a:t>. </a:t>
                </a:r>
              </a:p>
              <a:p>
                <a:r>
                  <a:rPr lang="zh-CN" altLang="en-US" sz="2100" dirty="0">
                    <a:latin typeface="Times New Roman" charset="0"/>
                    <a:cs typeface="Times New Roman" charset="0"/>
                  </a:rPr>
                  <a:t>       </a:t>
                </a:r>
                <a:r>
                  <a:rPr lang="en-US" altLang="zh-CN" sz="2100" dirty="0">
                    <a:latin typeface="Times New Roman" charset="0"/>
                    <a:cs typeface="Times New Roman" charset="0"/>
                  </a:rPr>
                  <a:t>Thus 8.247 is the 99th percentile of the</a:t>
                </a:r>
                <a:r>
                  <a:rPr lang="zh-CN" altLang="en-US" sz="2100" dirty="0">
                    <a:latin typeface="Times New Roman" charset="0"/>
                    <a:cs typeface="Times New Roman" charset="0"/>
                  </a:rPr>
                  <a:t> </a:t>
                </a:r>
                <a:r>
                  <a:rPr lang="en-US" altLang="zh-CN" sz="2100" dirty="0">
                    <a:latin typeface="Times New Roman" charset="0"/>
                    <a:cs typeface="Times New Roman" charset="0"/>
                  </a:rPr>
                  <a:t>maximum pit depth distribution.</a:t>
                </a:r>
              </a:p>
            </p:txBody>
          </p:sp>
        </mc:Choice>
        <mc:Fallback xmlns="">
          <p:sp>
            <p:nvSpPr>
              <p:cNvPr id="4"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324949" y="1165563"/>
                <a:ext cx="8686985" cy="3384581"/>
              </a:xfrm>
              <a:prstGeom prst="rect">
                <a:avLst/>
              </a:prstGeom>
              <a:blipFill>
                <a:blip r:embed="rId2"/>
                <a:stretch>
                  <a:fillRect l="-842" t="-1081" b="-288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C1C91FD-5F30-4224-BB98-4AFE5447F533}"/>
              </a:ext>
            </a:extLst>
          </p:cNvPr>
          <p:cNvSpPr>
            <a:spLocks noGrp="1"/>
          </p:cNvSpPr>
          <p:nvPr>
            <p:ph type="sldNum" sz="quarter" idx="12"/>
          </p:nvPr>
        </p:nvSpPr>
        <p:spPr/>
        <p:txBody>
          <a:bodyPr/>
          <a:lstStyle/>
          <a:p>
            <a:fld id="{D57F1E4F-1CFF-5643-939E-217C01CDF565}" type="slidenum">
              <a:rPr lang="en-US" smtClean="0"/>
              <a:pPr/>
              <a:t>91</a:t>
            </a:fld>
            <a:endParaRPr lang="en-US" dirty="0"/>
          </a:p>
        </p:txBody>
      </p:sp>
    </p:spTree>
    <p:extLst>
      <p:ext uri="{BB962C8B-B14F-4D97-AF65-F5344CB8AC3E}">
        <p14:creationId xmlns:p14="http://schemas.microsoft.com/office/powerpoint/2010/main" val="18837545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457201" y="1810416"/>
                <a:ext cx="8355832" cy="3547397"/>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A random variable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 said to have a </a:t>
                </a:r>
                <a:r>
                  <a:rPr lang="en-US" altLang="zh-CN" sz="2100" b="1" dirty="0">
                    <a:solidFill>
                      <a:schemeClr val="tx1"/>
                    </a:solidFill>
                    <a:latin typeface="Times New Roman" charset="0"/>
                    <a:ea typeface="Times New Roman" charset="0"/>
                    <a:cs typeface="Times New Roman" charset="0"/>
                  </a:rPr>
                  <a:t>beta distribution </a:t>
                </a:r>
                <a:r>
                  <a:rPr lang="en-US" altLang="zh-CN" sz="2100" dirty="0">
                    <a:solidFill>
                      <a:schemeClr val="tx1"/>
                    </a:solidFill>
                    <a:latin typeface="Times New Roman" charset="0"/>
                    <a:ea typeface="Times New Roman" charset="0"/>
                    <a:cs typeface="Times New Roman" charset="0"/>
                  </a:rPr>
                  <a:t>with parameters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𝛼</m:t>
                    </m:r>
                    <m:r>
                      <a:rPr lang="en-US" altLang="zh-CN" sz="2100">
                        <a:solidFill>
                          <a:schemeClr val="tx1"/>
                        </a:solidFill>
                        <a:latin typeface="Cambria Math" panose="02040503050406030204" pitchFamily="18" charset="0"/>
                        <a:ea typeface="Times New Roman" charset="0"/>
                        <a:cs typeface="Times New Roman" charset="0"/>
                      </a:rPr>
                      <m:t>,</m:t>
                    </m:r>
                    <m:r>
                      <a:rPr lang="zh-CN" altLang="en-US" sz="2100" i="1">
                        <a:solidFill>
                          <a:schemeClr val="tx1"/>
                        </a:solidFill>
                        <a:latin typeface="Cambria Math" panose="02040503050406030204" pitchFamily="18" charset="0"/>
                        <a:ea typeface="Times New Roman" charset="0"/>
                        <a:cs typeface="Times New Roman" charset="0"/>
                      </a:rPr>
                      <m:t>𝛽</m:t>
                    </m:r>
                  </m:oMath>
                </a14:m>
                <a:r>
                  <a:rPr lang="en-US" altLang="zh-CN" sz="2100" dirty="0">
                    <a:solidFill>
                      <a:schemeClr val="tx1"/>
                    </a:solidFill>
                    <a:latin typeface="Times New Roman" charset="0"/>
                    <a:ea typeface="Times New Roman" charset="0"/>
                    <a:cs typeface="Times New Roman" charset="0"/>
                  </a:rPr>
                  <a:t>(both positive),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𝐴</m:t>
                    </m:r>
                  </m:oMath>
                </a14:m>
                <a:r>
                  <a:rPr lang="en-US" altLang="zh-CN" sz="2100" dirty="0">
                    <a:solidFill>
                      <a:schemeClr val="tx1"/>
                    </a:solidFill>
                    <a:latin typeface="Times New Roman" charset="0"/>
                    <a:ea typeface="Times New Roman" charset="0"/>
                    <a:cs typeface="Times New Roman" charset="0"/>
                  </a:rPr>
                  <a:t>, and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𝐵</m:t>
                    </m:r>
                  </m:oMath>
                </a14:m>
                <a:r>
                  <a:rPr lang="en-US" altLang="zh-CN" sz="2100" dirty="0">
                    <a:solidFill>
                      <a:schemeClr val="tx1"/>
                    </a:solidFill>
                    <a:latin typeface="Times New Roman" charset="0"/>
                    <a:ea typeface="Times New Roman" charset="0"/>
                    <a:cs typeface="Times New Roman" charset="0"/>
                  </a:rPr>
                  <a:t> if the pdf of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𝑋</m:t>
                    </m:r>
                  </m:oMath>
                </a14:m>
                <a:r>
                  <a:rPr lang="en-US" altLang="zh-CN" sz="2100" dirty="0">
                    <a:solidFill>
                      <a:schemeClr val="tx1"/>
                    </a:solidFill>
                    <a:latin typeface="Times New Roman" charset="0"/>
                    <a:ea typeface="Times New Roman" charset="0"/>
                    <a:cs typeface="Times New Roman" charset="0"/>
                  </a:rPr>
                  <a:t> is</a:t>
                </a:r>
              </a:p>
              <a:p>
                <a:pPr marL="0" indent="0" algn="just" defTabSz="685800">
                  <a:spcBef>
                    <a:spcPts val="0"/>
                  </a:spcBef>
                  <a:buClrTx/>
                  <a:buNone/>
                </a:pPr>
                <a14:m>
                  <m:oMathPara xmlns:m="http://schemas.openxmlformats.org/officeDocument/2006/math">
                    <m:oMathParaPr>
                      <m:jc m:val="center"/>
                    </m:oMathParaPr>
                    <m:oMath xmlns:m="http://schemas.openxmlformats.org/officeDocument/2006/math">
                      <m:r>
                        <a:rPr lang="en-US" altLang="zh-CN" sz="1800" i="1">
                          <a:solidFill>
                            <a:schemeClr val="tx1"/>
                          </a:solidFill>
                          <a:latin typeface="Cambria Math" panose="02040503050406030204" pitchFamily="18" charset="0"/>
                          <a:ea typeface="Times New Roman" charset="0"/>
                          <a:cs typeface="Times New Roman" charset="0"/>
                        </a:rPr>
                        <m:t>𝑓</m:t>
                      </m:r>
                      <m:d>
                        <m:dPr>
                          <m:ctrlPr>
                            <a:rPr lang="en-US" altLang="zh-CN" sz="1800" i="1">
                              <a:solidFill>
                                <a:schemeClr val="tx1"/>
                              </a:solidFill>
                              <a:latin typeface="Cambria Math" panose="02040503050406030204" pitchFamily="18" charset="0"/>
                              <a:ea typeface="Times New Roman" charset="0"/>
                              <a:cs typeface="Times New Roman" charset="0"/>
                            </a:rPr>
                          </m:ctrlPr>
                        </m:dPr>
                        <m:e>
                          <m:r>
                            <a:rPr lang="en-US" altLang="zh-CN" sz="1800" i="1">
                              <a:solidFill>
                                <a:schemeClr val="tx1"/>
                              </a:solidFill>
                              <a:latin typeface="Cambria Math" panose="02040503050406030204" pitchFamily="18" charset="0"/>
                              <a:ea typeface="Times New Roman" charset="0"/>
                              <a:cs typeface="Times New Roman" charset="0"/>
                            </a:rPr>
                            <m:t>𝑥</m:t>
                          </m:r>
                          <m:r>
                            <a:rPr lang="en-US" altLang="zh-CN" sz="1800" i="1">
                              <a:solidFill>
                                <a:schemeClr val="tx1"/>
                              </a:solidFill>
                              <a:latin typeface="Cambria Math" panose="02040503050406030204" pitchFamily="18" charset="0"/>
                              <a:ea typeface="Times New Roman" charset="0"/>
                              <a:cs typeface="Times New Roman" charset="0"/>
                            </a:rPr>
                            <m:t>;</m:t>
                          </m:r>
                          <m:r>
                            <a:rPr lang="zh-CN" altLang="en-US" sz="1800" i="1">
                              <a:solidFill>
                                <a:schemeClr val="tx1"/>
                              </a:solidFill>
                              <a:latin typeface="Cambria Math" panose="02040503050406030204" pitchFamily="18" charset="0"/>
                              <a:ea typeface="Times New Roman" charset="0"/>
                              <a:cs typeface="Times New Roman" charset="0"/>
                            </a:rPr>
                            <m:t>𝛼</m:t>
                          </m:r>
                          <m:r>
                            <a:rPr lang="en-US" altLang="zh-CN" sz="1800" i="1">
                              <a:solidFill>
                                <a:schemeClr val="tx1"/>
                              </a:solidFill>
                              <a:latin typeface="Cambria Math" panose="02040503050406030204" pitchFamily="18" charset="0"/>
                              <a:ea typeface="Times New Roman" charset="0"/>
                              <a:cs typeface="Times New Roman" charset="0"/>
                            </a:rPr>
                            <m:t>,</m:t>
                          </m:r>
                          <m:r>
                            <a:rPr lang="zh-CN" altLang="en-US" sz="1800" i="1">
                              <a:solidFill>
                                <a:schemeClr val="tx1"/>
                              </a:solidFill>
                              <a:latin typeface="Cambria Math" panose="02040503050406030204" pitchFamily="18" charset="0"/>
                              <a:ea typeface="Times New Roman" charset="0"/>
                              <a:cs typeface="Times New Roman" charset="0"/>
                            </a:rPr>
                            <m:t>𝛽</m:t>
                          </m:r>
                          <m:r>
                            <a:rPr lang="en-US" altLang="zh-CN" sz="1800" i="1">
                              <a:solidFill>
                                <a:schemeClr val="tx1"/>
                              </a:solidFill>
                              <a:latin typeface="Cambria Math" panose="02040503050406030204" pitchFamily="18" charset="0"/>
                              <a:ea typeface="Times New Roman" charset="0"/>
                              <a:cs typeface="Times New Roman" charset="0"/>
                            </a:rPr>
                            <m:t>,</m:t>
                          </m:r>
                          <m:r>
                            <a:rPr lang="en-US" altLang="zh-CN" sz="1800" i="1">
                              <a:solidFill>
                                <a:schemeClr val="tx1"/>
                              </a:solidFill>
                              <a:latin typeface="Cambria Math" panose="02040503050406030204" pitchFamily="18" charset="0"/>
                              <a:ea typeface="Times New Roman" charset="0"/>
                              <a:cs typeface="Times New Roman" charset="0"/>
                            </a:rPr>
                            <m:t>𝐴</m:t>
                          </m:r>
                          <m:r>
                            <a:rPr lang="en-US" altLang="zh-CN" sz="1800" i="1">
                              <a:solidFill>
                                <a:schemeClr val="tx1"/>
                              </a:solidFill>
                              <a:latin typeface="Cambria Math" panose="02040503050406030204" pitchFamily="18" charset="0"/>
                              <a:ea typeface="Times New Roman" charset="0"/>
                              <a:cs typeface="Times New Roman" charset="0"/>
                            </a:rPr>
                            <m:t>,</m:t>
                          </m:r>
                          <m:r>
                            <a:rPr lang="en-US" altLang="zh-CN" sz="1800" i="1">
                              <a:solidFill>
                                <a:schemeClr val="tx1"/>
                              </a:solidFill>
                              <a:latin typeface="Cambria Math" panose="02040503050406030204" pitchFamily="18" charset="0"/>
                              <a:ea typeface="Times New Roman" charset="0"/>
                              <a:cs typeface="Times New Roman" charset="0"/>
                            </a:rPr>
                            <m:t>𝐵</m:t>
                          </m:r>
                        </m:e>
                      </m:d>
                      <m:r>
                        <a:rPr lang="en-US" altLang="zh-CN" sz="1800" i="1">
                          <a:solidFill>
                            <a:schemeClr val="tx1"/>
                          </a:solidFill>
                          <a:latin typeface="Cambria Math" panose="02040503050406030204" pitchFamily="18" charset="0"/>
                          <a:ea typeface="Times New Roman" charset="0"/>
                          <a:cs typeface="Times New Roman" charset="0"/>
                        </a:rPr>
                        <m:t>=</m:t>
                      </m:r>
                      <m:d>
                        <m:dPr>
                          <m:begChr m:val="{"/>
                          <m:endChr m:val=""/>
                          <m:ctrlPr>
                            <a:rPr lang="en-US" altLang="zh-CN" sz="1800" i="1">
                              <a:solidFill>
                                <a:schemeClr val="tx1"/>
                              </a:solidFill>
                              <a:latin typeface="Cambria Math" panose="02040503050406030204" pitchFamily="18" charset="0"/>
                              <a:cs typeface="Times New Roman" charset="0"/>
                            </a:rPr>
                          </m:ctrlPr>
                        </m:dPr>
                        <m:e>
                          <m:eqArr>
                            <m:eqArrPr>
                              <m:ctrlPr>
                                <a:rPr lang="en-US" altLang="zh-CN" sz="1800" i="1">
                                  <a:solidFill>
                                    <a:schemeClr val="tx1"/>
                                  </a:solidFill>
                                  <a:latin typeface="Cambria Math" panose="02040503050406030204" pitchFamily="18" charset="0"/>
                                  <a:cs typeface="Times New Roman" charset="0"/>
                                </a:rPr>
                              </m:ctrlPr>
                            </m:eqArrPr>
                            <m:e>
                              <m:f>
                                <m:fPr>
                                  <m:ctrlPr>
                                    <a:rPr lang="en-US" altLang="zh-CN" sz="1800" i="1">
                                      <a:solidFill>
                                        <a:schemeClr val="tx1"/>
                                      </a:solidFill>
                                      <a:latin typeface="Cambria Math" panose="02040503050406030204" pitchFamily="18" charset="0"/>
                                      <a:cs typeface="Times New Roman" charset="0"/>
                                    </a:rPr>
                                  </m:ctrlPr>
                                </m:fPr>
                                <m:num>
                                  <m:r>
                                    <a:rPr lang="en-US" altLang="zh-CN" sz="1800" i="1">
                                      <a:solidFill>
                                        <a:schemeClr val="tx1"/>
                                      </a:solidFill>
                                      <a:latin typeface="Cambria Math" panose="02040503050406030204" pitchFamily="18" charset="0"/>
                                      <a:cs typeface="Times New Roman" charset="0"/>
                                    </a:rPr>
                                    <m:t>1</m:t>
                                  </m:r>
                                </m:num>
                                <m:den>
                                  <m:r>
                                    <a:rPr lang="en-US" altLang="zh-CN" sz="1800" i="1">
                                      <a:solidFill>
                                        <a:schemeClr val="tx1"/>
                                      </a:solidFill>
                                      <a:latin typeface="Cambria Math" panose="02040503050406030204" pitchFamily="18" charset="0"/>
                                      <a:cs typeface="Times New Roman" charset="0"/>
                                    </a:rPr>
                                    <m:t>𝐵</m:t>
                                  </m:r>
                                  <m:r>
                                    <a:rPr lang="en-US" altLang="zh-CN" sz="1800" i="1">
                                      <a:solidFill>
                                        <a:schemeClr val="tx1"/>
                                      </a:solidFill>
                                      <a:latin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cs typeface="Times New Roman" charset="0"/>
                                    </a:rPr>
                                    <m:t>𝐴</m:t>
                                  </m:r>
                                </m:den>
                              </m:f>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f>
                                <m:f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fPr>
                                <m:num>
                                  <m:r>
                                    <m:rPr>
                                      <m:sty m:val="p"/>
                                    </m:rPr>
                                    <a:rPr lang="el-GR" altLang="zh-CN" sz="1800">
                                      <a:solidFill>
                                        <a:schemeClr val="tx1"/>
                                      </a:solidFill>
                                      <a:latin typeface="Cambria Math" panose="02040503050406030204" pitchFamily="18" charset="0"/>
                                      <a:ea typeface="Cambria Math" panose="02040503050406030204" pitchFamily="18" charset="0"/>
                                      <a:cs typeface="Times New Roman" charset="0"/>
                                    </a:rPr>
                                    <m:t>Γ</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18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zh-CN" altLang="en-US" sz="1800" i="1">
                                      <a:solidFill>
                                        <a:schemeClr val="tx1"/>
                                      </a:solidFill>
                                      <a:latin typeface="Cambria Math" panose="02040503050406030204" pitchFamily="18" charset="0"/>
                                      <a:ea typeface="Cambria Math" panose="02040503050406030204" pitchFamily="18" charset="0"/>
                                      <a:cs typeface="Times New Roman" charset="0"/>
                                    </a:rPr>
                                    <m:t>𝛽</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num>
                                <m:den>
                                  <m:r>
                                    <m:rPr>
                                      <m:sty m:val="p"/>
                                    </m:rPr>
                                    <a:rPr lang="el-GR" altLang="zh-CN" sz="1800">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1800" i="1">
                                          <a:solidFill>
                                            <a:schemeClr val="tx1"/>
                                          </a:solidFill>
                                          <a:latin typeface="Cambria Math" panose="02040503050406030204" pitchFamily="18" charset="0"/>
                                          <a:ea typeface="Cambria Math" panose="02040503050406030204" pitchFamily="18" charset="0"/>
                                          <a:cs typeface="Times New Roman" charset="0"/>
                                        </a:rPr>
                                        <m:t>𝛼</m:t>
                                      </m:r>
                                    </m:e>
                                  </m:d>
                                  <m:r>
                                    <m:rPr>
                                      <m:sty m:val="p"/>
                                    </m:rPr>
                                    <a:rPr lang="el-GR" altLang="zh-CN" sz="1800">
                                      <a:solidFill>
                                        <a:schemeClr val="tx1"/>
                                      </a:solidFill>
                                      <a:latin typeface="Cambria Math" panose="02040503050406030204" pitchFamily="18" charset="0"/>
                                      <a:ea typeface="Cambria Math" panose="02040503050406030204" pitchFamily="18" charset="0"/>
                                      <a:cs typeface="Times New Roman" charset="0"/>
                                    </a:rPr>
                                    <m:t>Γ</m:t>
                                  </m:r>
                                  <m:d>
                                    <m:d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dPr>
                                    <m:e>
                                      <m:r>
                                        <a:rPr lang="zh-CN" altLang="en-US" sz="1800" i="1">
                                          <a:solidFill>
                                            <a:schemeClr val="tx1"/>
                                          </a:solidFill>
                                          <a:latin typeface="Cambria Math" panose="02040503050406030204" pitchFamily="18" charset="0"/>
                                          <a:ea typeface="Cambria Math" panose="02040503050406030204" pitchFamily="18" charset="0"/>
                                          <a:cs typeface="Times New Roman" charset="0"/>
                                        </a:rPr>
                                        <m:t>𝛽</m:t>
                                      </m:r>
                                    </m:e>
                                  </m:d>
                                </m:den>
                              </m:f>
                              <m:sSup>
                                <m:sSup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sSupPr>
                                <m:e>
                                  <m:d>
                                    <m:d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dPr>
                                    <m:e>
                                      <m:f>
                                        <m:f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fPr>
                                        <m:num>
                                          <m:r>
                                            <a:rPr lang="en-US" altLang="zh-CN" sz="1800" i="1">
                                              <a:solidFill>
                                                <a:schemeClr val="tx1"/>
                                              </a:solidFill>
                                              <a:latin typeface="Cambria Math" panose="02040503050406030204" pitchFamily="18" charset="0"/>
                                              <a:ea typeface="Cambria Math" panose="02040503050406030204" pitchFamily="18" charset="0"/>
                                              <a:cs typeface="Times New Roman" charset="0"/>
                                            </a:rPr>
                                            <m:t>𝑥</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𝐴</m:t>
                                          </m:r>
                                        </m:num>
                                        <m:den>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𝐵</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𝐴</m:t>
                                          </m:r>
                                        </m:den>
                                      </m:f>
                                    </m:e>
                                  </m:d>
                                </m:e>
                                <m:sup>
                                  <m:r>
                                    <a:rPr lang="zh-CN" altLang="en-US" sz="1800" i="1">
                                      <a:solidFill>
                                        <a:schemeClr val="tx1"/>
                                      </a:solidFill>
                                      <a:latin typeface="Cambria Math" panose="02040503050406030204" pitchFamily="18" charset="0"/>
                                      <a:ea typeface="Cambria Math" panose="02040503050406030204" pitchFamily="18" charset="0"/>
                                      <a:cs typeface="Times New Roman" charset="0"/>
                                    </a:rPr>
                                    <m:t>𝛼</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−1</m:t>
                                  </m:r>
                                </m:sup>
                              </m:sSup>
                              <m:sSup>
                                <m:sSup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sSupPr>
                                <m:e>
                                  <m:d>
                                    <m:d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dPr>
                                    <m:e>
                                      <m:f>
                                        <m:fPr>
                                          <m:ctrlPr>
                                            <a:rPr lang="en-US" altLang="zh-CN" sz="1800" i="1">
                                              <a:solidFill>
                                                <a:schemeClr val="tx1"/>
                                              </a:solidFill>
                                              <a:latin typeface="Cambria Math" panose="02040503050406030204" pitchFamily="18" charset="0"/>
                                              <a:ea typeface="Cambria Math" panose="02040503050406030204" pitchFamily="18" charset="0"/>
                                              <a:cs typeface="Times New Roman" charset="0"/>
                                            </a:rPr>
                                          </m:ctrlPr>
                                        </m:fPr>
                                        <m:num>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𝐵</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𝑥</m:t>
                                          </m:r>
                                        </m:num>
                                        <m:den>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𝐵</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𝐴</m:t>
                                          </m:r>
                                        </m:den>
                                      </m:f>
                                    </m:e>
                                  </m:d>
                                </m:e>
                                <m:sup>
                                  <m:r>
                                    <a:rPr lang="zh-CN" altLang="en-US" sz="1800" i="1">
                                      <a:solidFill>
                                        <a:schemeClr val="tx1"/>
                                      </a:solidFill>
                                      <a:latin typeface="Cambria Math" panose="02040503050406030204" pitchFamily="18" charset="0"/>
                                      <a:ea typeface="Cambria Math" panose="02040503050406030204" pitchFamily="18" charset="0"/>
                                      <a:cs typeface="Times New Roman" charset="0"/>
                                    </a:rPr>
                                    <m:t>𝛽</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−1</m:t>
                                  </m:r>
                                </m:sup>
                              </m:sSup>
                              <m:r>
                                <a:rPr lang="en-US" altLang="zh-CN" sz="1800" i="1">
                                  <a:solidFill>
                                    <a:schemeClr val="tx1"/>
                                  </a:solidFill>
                                  <a:latin typeface="Cambria Math" panose="02040503050406030204" pitchFamily="18" charset="0"/>
                                  <a:ea typeface="Cambria Math" panose="02040503050406030204" pitchFamily="18" charset="0"/>
                                  <a:cs typeface="Times New Roman" charset="0"/>
                                </a:rPr>
                                <m:t>𝐴</m:t>
                              </m:r>
                              <m:r>
                                <a:rPr lang="en-US" altLang="zh-CN" sz="1800" i="1">
                                  <a:solidFill>
                                    <a:schemeClr val="tx1"/>
                                  </a:solidFill>
                                  <a:latin typeface="Cambria Math" panose="02040503050406030204" pitchFamily="18" charset="0"/>
                                  <a:ea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cs typeface="Times New Roman" charset="0"/>
                                </a:rPr>
                                <m:t>𝑥</m:t>
                              </m:r>
                              <m:r>
                                <a:rPr lang="en-US" altLang="zh-CN" sz="1800" i="1">
                                  <a:solidFill>
                                    <a:schemeClr val="tx1"/>
                                  </a:solidFill>
                                  <a:latin typeface="Cambria Math" panose="02040503050406030204" pitchFamily="18" charset="0"/>
                                  <a:cs typeface="Times New Roman" charset="0"/>
                                </a:rPr>
                                <m:t>≤</m:t>
                              </m:r>
                              <m:r>
                                <a:rPr lang="en-US" altLang="zh-CN" sz="1800" i="1">
                                  <a:solidFill>
                                    <a:schemeClr val="tx1"/>
                                  </a:solidFill>
                                  <a:latin typeface="Cambria Math" panose="02040503050406030204" pitchFamily="18" charset="0"/>
                                  <a:cs typeface="Times New Roman" charset="0"/>
                                </a:rPr>
                                <m:t>𝐵</m:t>
                              </m:r>
                            </m:e>
                            <m:e>
                              <m:r>
                                <a:rPr lang="en-US" altLang="zh-CN" sz="1800" i="1">
                                  <a:solidFill>
                                    <a:schemeClr val="tx1"/>
                                  </a:solidFill>
                                  <a:latin typeface="Cambria Math" panose="02040503050406030204" pitchFamily="18" charset="0"/>
                                  <a:cs typeface="Times New Roman" charset="0"/>
                                </a:rPr>
                                <m:t>                                      0                                           </m:t>
                              </m:r>
                              <m:r>
                                <m:rPr>
                                  <m:sty m:val="p"/>
                                </m:rPr>
                                <a:rPr lang="en-US" altLang="zh-CN" sz="1800">
                                  <a:solidFill>
                                    <a:schemeClr val="tx1"/>
                                  </a:solidFill>
                                  <a:latin typeface="Cambria Math" panose="02040503050406030204" pitchFamily="18" charset="0"/>
                                  <a:cs typeface="Times New Roman" charset="0"/>
                                </a:rPr>
                                <m:t>otherwise</m:t>
                              </m:r>
                              <m:r>
                                <a:rPr lang="en-US" altLang="zh-CN" sz="1800">
                                  <a:solidFill>
                                    <a:schemeClr val="tx1"/>
                                  </a:solidFill>
                                  <a:latin typeface="Cambria Math" panose="02040503050406030204" pitchFamily="18" charset="0"/>
                                  <a:cs typeface="Times New Roman" charset="0"/>
                                </a:rPr>
                                <m:t> </m:t>
                              </m:r>
                            </m:e>
                          </m:eqArr>
                        </m:e>
                      </m:d>
                    </m:oMath>
                  </m:oMathPara>
                </a14:m>
                <a:endParaRPr lang="en-US" altLang="zh-CN" sz="2100"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The case </a:t>
                </a:r>
                <a14:m>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𝐴</m:t>
                    </m:r>
                    <m:r>
                      <a:rPr lang="en-US" altLang="zh-CN" sz="2100" i="1">
                        <a:solidFill>
                          <a:schemeClr val="tx1"/>
                        </a:solidFill>
                        <a:latin typeface="Cambria Math" panose="02040503050406030204" pitchFamily="18" charset="0"/>
                        <a:ea typeface="Times New Roman" charset="0"/>
                        <a:cs typeface="Times New Roman" charset="0"/>
                      </a:rPr>
                      <m:t>=0,</m:t>
                    </m:r>
                    <m:r>
                      <a:rPr lang="en-US" altLang="zh-CN" sz="2100" i="1">
                        <a:solidFill>
                          <a:schemeClr val="tx1"/>
                        </a:solidFill>
                        <a:latin typeface="Cambria Math" panose="02040503050406030204" pitchFamily="18" charset="0"/>
                        <a:ea typeface="Times New Roman" charset="0"/>
                        <a:cs typeface="Times New Roman" charset="0"/>
                      </a:rPr>
                      <m:t>𝐵</m:t>
                    </m:r>
                    <m:r>
                      <a:rPr lang="en-US" altLang="zh-CN" sz="2100" i="1">
                        <a:solidFill>
                          <a:schemeClr val="tx1"/>
                        </a:solidFill>
                        <a:latin typeface="Cambria Math" panose="02040503050406030204" pitchFamily="18" charset="0"/>
                        <a:ea typeface="Times New Roman" charset="0"/>
                        <a:cs typeface="Times New Roman" charset="0"/>
                      </a:rPr>
                      <m:t>=1</m:t>
                    </m:r>
                  </m:oMath>
                </a14:m>
                <a:r>
                  <a:rPr lang="en-US" altLang="zh-CN" sz="2100" dirty="0">
                    <a:solidFill>
                      <a:schemeClr val="tx1"/>
                    </a:solidFill>
                    <a:latin typeface="Times New Roman" charset="0"/>
                    <a:ea typeface="Times New Roman" charset="0"/>
                    <a:cs typeface="Times New Roman" charset="0"/>
                  </a:rPr>
                  <a:t> gives the </a:t>
                </a:r>
                <a:r>
                  <a:rPr lang="en-US" altLang="zh-CN" sz="2100" b="1" dirty="0">
                    <a:solidFill>
                      <a:schemeClr val="tx1"/>
                    </a:solidFill>
                    <a:latin typeface="Times New Roman" charset="0"/>
                    <a:ea typeface="Times New Roman" charset="0"/>
                    <a:cs typeface="Times New Roman" charset="0"/>
                  </a:rPr>
                  <a:t>standard beta distribution</a:t>
                </a:r>
                <a:r>
                  <a:rPr lang="en-US" altLang="zh-CN" sz="2100" dirty="0">
                    <a:solidFill>
                      <a:schemeClr val="tx1"/>
                    </a:solidFill>
                    <a:latin typeface="Times New Roman" charset="0"/>
                    <a:ea typeface="Times New Roman" charset="0"/>
                    <a:cs typeface="Times New Roman" charset="0"/>
                  </a:rPr>
                  <a:t>.</a:t>
                </a:r>
              </a:p>
              <a:p>
                <a:pPr marL="0" indent="0"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The</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expected</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value</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and</a:t>
                </a: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variance</a:t>
                </a:r>
                <a:br>
                  <a:rPr lang="en-US" altLang="zh-CN" sz="2100" dirty="0">
                    <a:solidFill>
                      <a:schemeClr val="tx1"/>
                    </a:solidFill>
                    <a:latin typeface="Times New Roman" charset="0"/>
                    <a:ea typeface="Times New Roman" charset="0"/>
                    <a:cs typeface="Times New Roman" charset="0"/>
                  </a:rPr>
                </a:br>
                <a14:m>
                  <m:oMathPara xmlns:m="http://schemas.openxmlformats.org/officeDocument/2006/math">
                    <m:oMathParaPr>
                      <m:jc m:val="centerGroup"/>
                    </m:oMathParaPr>
                    <m:oMath xmlns:m="http://schemas.openxmlformats.org/officeDocument/2006/math">
                      <m:r>
                        <a:rPr lang="en-US" altLang="zh-CN" sz="2100" i="1">
                          <a:solidFill>
                            <a:schemeClr val="tx1"/>
                          </a:solidFill>
                          <a:latin typeface="Cambria Math" charset="0"/>
                          <a:ea typeface="Times New Roman" charset="0"/>
                          <a:cs typeface="Times New Roman" charset="0"/>
                        </a:rPr>
                        <m:t>𝜇</m:t>
                      </m:r>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𝐴</m:t>
                      </m:r>
                      <m:r>
                        <a:rPr lang="en-US" altLang="zh-CN" sz="2100" i="1">
                          <a:solidFill>
                            <a:schemeClr val="tx1"/>
                          </a:solidFill>
                          <a:latin typeface="Cambria Math" charset="0"/>
                          <a:ea typeface="Times New Roman" charset="0"/>
                          <a:cs typeface="Times New Roman" charset="0"/>
                        </a:rPr>
                        <m:t>+</m:t>
                      </m:r>
                      <m:f>
                        <m:fPr>
                          <m:ctrlPr>
                            <a:rPr lang="en-US" altLang="zh-CN" sz="2100" i="1">
                              <a:solidFill>
                                <a:schemeClr val="tx1"/>
                              </a:solidFill>
                              <a:latin typeface="Cambria Math" panose="02040503050406030204" pitchFamily="18" charset="0"/>
                              <a:ea typeface="Times New Roman" charset="0"/>
                              <a:cs typeface="Times New Roman" charset="0"/>
                            </a:rPr>
                          </m:ctrlPr>
                        </m:fPr>
                        <m:num>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charset="0"/>
                                  <a:ea typeface="Times New Roman" charset="0"/>
                                  <a:cs typeface="Times New Roman" charset="0"/>
                                </a:rPr>
                                <m:t>𝐵</m:t>
                              </m:r>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𝐴</m:t>
                              </m:r>
                            </m:e>
                          </m:d>
                          <m:r>
                            <a:rPr lang="en-US" altLang="zh-CN" sz="2100" i="1">
                              <a:solidFill>
                                <a:schemeClr val="tx1"/>
                              </a:solidFill>
                              <a:latin typeface="Cambria Math" charset="0"/>
                              <a:ea typeface="Times New Roman" charset="0"/>
                              <a:cs typeface="Times New Roman" charset="0"/>
                            </a:rPr>
                            <m:t>𝛼</m:t>
                          </m:r>
                        </m:num>
                        <m:den>
                          <m:r>
                            <a:rPr lang="en-US" altLang="zh-CN" sz="2100" i="1">
                              <a:solidFill>
                                <a:schemeClr val="tx1"/>
                              </a:solidFill>
                              <a:latin typeface="Cambria Math" charset="0"/>
                              <a:ea typeface="Times New Roman" charset="0"/>
                              <a:cs typeface="Times New Roman" charset="0"/>
                            </a:rPr>
                            <m:t>𝛼</m:t>
                          </m:r>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𝛽</m:t>
                          </m:r>
                        </m:den>
                      </m:f>
                      <m:r>
                        <a:rPr lang="zh-CN" altLang="en-US" sz="2100" i="1">
                          <a:solidFill>
                            <a:schemeClr val="tx1"/>
                          </a:solidFill>
                          <a:latin typeface="Cambria Math" charset="0"/>
                          <a:ea typeface="Times New Roman" charset="0"/>
                          <a:cs typeface="Times New Roman" charset="0"/>
                        </a:rPr>
                        <m:t>        </m:t>
                      </m:r>
                      <m:sSup>
                        <m:sSupPr>
                          <m:ctrlPr>
                            <a:rPr lang="en-US" altLang="zh-CN" sz="2100" i="1">
                              <a:solidFill>
                                <a:schemeClr val="tx1"/>
                              </a:solidFill>
                              <a:latin typeface="Cambria Math" panose="02040503050406030204" pitchFamily="18" charset="0"/>
                              <a:ea typeface="Times New Roman" charset="0"/>
                              <a:cs typeface="Times New Roman" charset="0"/>
                            </a:rPr>
                          </m:ctrlPr>
                        </m:sSupPr>
                        <m:e>
                          <m:r>
                            <a:rPr lang="en-US" altLang="zh-CN" sz="2100" i="1">
                              <a:solidFill>
                                <a:schemeClr val="tx1"/>
                              </a:solidFill>
                              <a:latin typeface="Cambria Math" charset="0"/>
                              <a:ea typeface="Times New Roman" charset="0"/>
                              <a:cs typeface="Times New Roman" charset="0"/>
                            </a:rPr>
                            <m:t>𝜎</m:t>
                          </m:r>
                        </m:e>
                        <m:sup>
                          <m:r>
                            <a:rPr lang="en-US" altLang="zh-CN" sz="2100" i="1">
                              <a:solidFill>
                                <a:schemeClr val="tx1"/>
                              </a:solidFill>
                              <a:latin typeface="Cambria Math" charset="0"/>
                              <a:ea typeface="Times New Roman" charset="0"/>
                              <a:cs typeface="Times New Roman" charset="0"/>
                            </a:rPr>
                            <m:t>2</m:t>
                          </m:r>
                        </m:sup>
                      </m:sSup>
                      <m:r>
                        <a:rPr lang="en-US" altLang="zh-CN" sz="2100" i="1">
                          <a:solidFill>
                            <a:schemeClr val="tx1"/>
                          </a:solidFill>
                          <a:latin typeface="Cambria Math" charset="0"/>
                          <a:ea typeface="Times New Roman" charset="0"/>
                          <a:cs typeface="Times New Roman" charset="0"/>
                        </a:rPr>
                        <m:t>=</m:t>
                      </m:r>
                      <m:f>
                        <m:fPr>
                          <m:ctrlPr>
                            <a:rPr lang="en-US" altLang="zh-CN" sz="2100" i="1">
                              <a:solidFill>
                                <a:schemeClr val="tx1"/>
                              </a:solidFill>
                              <a:latin typeface="Cambria Math" panose="02040503050406030204" pitchFamily="18" charset="0"/>
                              <a:ea typeface="Times New Roman" charset="0"/>
                              <a:cs typeface="Times New Roman" charset="0"/>
                            </a:rPr>
                          </m:ctrlPr>
                        </m:fPr>
                        <m:num>
                          <m:sSup>
                            <m:sSupPr>
                              <m:ctrlPr>
                                <a:rPr lang="en-US" altLang="zh-CN" sz="2100" i="1">
                                  <a:solidFill>
                                    <a:schemeClr val="tx1"/>
                                  </a:solidFill>
                                  <a:latin typeface="Cambria Math" panose="02040503050406030204" pitchFamily="18" charset="0"/>
                                  <a:ea typeface="Times New Roman" charset="0"/>
                                  <a:cs typeface="Times New Roman" charset="0"/>
                                </a:rPr>
                              </m:ctrlPr>
                            </m:sSupPr>
                            <m:e>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charset="0"/>
                                      <a:ea typeface="Times New Roman" charset="0"/>
                                      <a:cs typeface="Times New Roman" charset="0"/>
                                    </a:rPr>
                                    <m:t>𝐵</m:t>
                                  </m:r>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𝐴</m:t>
                                  </m:r>
                                </m:e>
                              </m:d>
                            </m:e>
                            <m:sup>
                              <m:r>
                                <a:rPr lang="en-US" altLang="zh-CN" sz="2100" i="1">
                                  <a:solidFill>
                                    <a:schemeClr val="tx1"/>
                                  </a:solidFill>
                                  <a:latin typeface="Cambria Math" charset="0"/>
                                  <a:ea typeface="Times New Roman" charset="0"/>
                                  <a:cs typeface="Times New Roman" charset="0"/>
                                </a:rPr>
                                <m:t>2</m:t>
                              </m:r>
                            </m:sup>
                          </m:sSup>
                          <m:r>
                            <a:rPr lang="en-US" altLang="zh-CN" sz="2100" i="1">
                              <a:solidFill>
                                <a:schemeClr val="tx1"/>
                              </a:solidFill>
                              <a:latin typeface="Cambria Math" charset="0"/>
                              <a:ea typeface="Times New Roman" charset="0"/>
                              <a:cs typeface="Times New Roman" charset="0"/>
                            </a:rPr>
                            <m:t>𝛼𝛽</m:t>
                          </m:r>
                        </m:num>
                        <m:den>
                          <m:sSup>
                            <m:sSupPr>
                              <m:ctrlPr>
                                <a:rPr lang="en-US" altLang="zh-CN" sz="2100" i="1">
                                  <a:solidFill>
                                    <a:schemeClr val="tx1"/>
                                  </a:solidFill>
                                  <a:latin typeface="Cambria Math" panose="02040503050406030204" pitchFamily="18" charset="0"/>
                                  <a:ea typeface="Times New Roman" charset="0"/>
                                  <a:cs typeface="Times New Roman" charset="0"/>
                                </a:rPr>
                              </m:ctrlPr>
                            </m:sSupPr>
                            <m:e>
                              <m:d>
                                <m:dPr>
                                  <m:ctrlPr>
                                    <a:rPr lang="en-US" altLang="zh-CN" sz="2100" i="1">
                                      <a:solidFill>
                                        <a:schemeClr val="tx1"/>
                                      </a:solidFill>
                                      <a:latin typeface="Cambria Math" panose="02040503050406030204" pitchFamily="18" charset="0"/>
                                      <a:ea typeface="Times New Roman" charset="0"/>
                                      <a:cs typeface="Times New Roman" charset="0"/>
                                    </a:rPr>
                                  </m:ctrlPr>
                                </m:dPr>
                                <m:e>
                                  <m:r>
                                    <a:rPr lang="en-US" altLang="zh-CN" sz="2100" i="1">
                                      <a:solidFill>
                                        <a:schemeClr val="tx1"/>
                                      </a:solidFill>
                                      <a:latin typeface="Cambria Math" charset="0"/>
                                      <a:ea typeface="Times New Roman" charset="0"/>
                                      <a:cs typeface="Times New Roman" charset="0"/>
                                    </a:rPr>
                                    <m:t>𝛼</m:t>
                                  </m:r>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𝛽</m:t>
                                  </m:r>
                                </m:e>
                              </m:d>
                            </m:e>
                            <m:sup>
                              <m:r>
                                <a:rPr lang="en-US" altLang="zh-CN" sz="2100" i="1">
                                  <a:solidFill>
                                    <a:schemeClr val="tx1"/>
                                  </a:solidFill>
                                  <a:latin typeface="Cambria Math" charset="0"/>
                                  <a:ea typeface="Times New Roman" charset="0"/>
                                  <a:cs typeface="Times New Roman" charset="0"/>
                                </a:rPr>
                                <m:t>2</m:t>
                              </m:r>
                            </m:sup>
                          </m:sSup>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𝛼</m:t>
                          </m:r>
                          <m:r>
                            <a:rPr lang="en-US" altLang="zh-CN" sz="2100" i="1">
                              <a:solidFill>
                                <a:schemeClr val="tx1"/>
                              </a:solidFill>
                              <a:latin typeface="Cambria Math" charset="0"/>
                              <a:ea typeface="Times New Roman" charset="0"/>
                              <a:cs typeface="Times New Roman" charset="0"/>
                            </a:rPr>
                            <m:t>+</m:t>
                          </m:r>
                          <m:r>
                            <a:rPr lang="en-US" altLang="zh-CN" sz="2100" i="1">
                              <a:solidFill>
                                <a:schemeClr val="tx1"/>
                              </a:solidFill>
                              <a:latin typeface="Cambria Math" charset="0"/>
                              <a:ea typeface="Times New Roman" charset="0"/>
                              <a:cs typeface="Times New Roman" charset="0"/>
                            </a:rPr>
                            <m:t>𝛽</m:t>
                          </m:r>
                          <m:r>
                            <a:rPr lang="en-US" altLang="zh-CN" sz="2100" i="1">
                              <a:solidFill>
                                <a:schemeClr val="tx1"/>
                              </a:solidFill>
                              <a:latin typeface="Cambria Math" charset="0"/>
                              <a:ea typeface="Times New Roman" charset="0"/>
                              <a:cs typeface="Times New Roman" charset="0"/>
                            </a:rPr>
                            <m:t>+1 )</m:t>
                          </m:r>
                        </m:den>
                      </m:f>
                    </m:oMath>
                  </m:oMathPara>
                </a14:m>
                <a:endParaRPr lang="en-US" altLang="zh-CN" sz="2100" dirty="0">
                  <a:solidFill>
                    <a:schemeClr val="tx1"/>
                  </a:solidFill>
                  <a:latin typeface="Times New Roman" charset="0"/>
                  <a:ea typeface="Times New Roman" charset="0"/>
                  <a:cs typeface="Times New Roman" charset="0"/>
                </a:endParaRP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457201" y="1810416"/>
                <a:ext cx="8355832" cy="3547397"/>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Rectangle 2"/>
          <p:cNvSpPr/>
          <p:nvPr/>
        </p:nvSpPr>
        <p:spPr>
          <a:xfrm>
            <a:off x="457200" y="951212"/>
            <a:ext cx="2563522" cy="415498"/>
          </a:xfrm>
          <a:prstGeom prst="rect">
            <a:avLst/>
          </a:prstGeom>
          <a:solidFill>
            <a:schemeClr val="bg1"/>
          </a:solidFill>
        </p:spPr>
        <p:txBody>
          <a:bodyPr wrap="none">
            <a:spAutoFit/>
          </a:bodyPr>
          <a:lstStyle/>
          <a:p>
            <a:r>
              <a:rPr lang="en-US" altLang="zh-CN" sz="2100" b="1" dirty="0">
                <a:latin typeface="Times New Roman" charset="0"/>
                <a:ea typeface="Times New Roman" charset="0"/>
                <a:cs typeface="Times New Roman" charset="0"/>
              </a:rPr>
              <a:t>3)</a:t>
            </a:r>
            <a:r>
              <a:rPr lang="zh-CN" altLang="en-US" sz="2100" b="1" dirty="0">
                <a:latin typeface="Times New Roman" charset="0"/>
                <a:ea typeface="Times New Roman" charset="0"/>
                <a:cs typeface="Times New Roman" charset="0"/>
              </a:rPr>
              <a:t>  </a:t>
            </a:r>
            <a:r>
              <a:rPr lang="en-US" altLang="zh-CN" sz="2100" b="1" dirty="0">
                <a:latin typeface="Times New Roman" charset="0"/>
                <a:ea typeface="Times New Roman" charset="0"/>
                <a:cs typeface="Times New Roman" charset="0"/>
              </a:rPr>
              <a:t>Beta distribution </a:t>
            </a:r>
            <a:endParaRPr lang="en-US" sz="2100" dirty="0"/>
          </a:p>
        </p:txBody>
      </p:sp>
      <p:sp>
        <p:nvSpPr>
          <p:cNvPr id="4" name="灯片编号占位符 3">
            <a:extLst>
              <a:ext uri="{FF2B5EF4-FFF2-40B4-BE49-F238E27FC236}">
                <a16:creationId xmlns:a16="http://schemas.microsoft.com/office/drawing/2014/main" id="{639C0D34-CA27-47EE-81A3-D263F142F58D}"/>
              </a:ext>
            </a:extLst>
          </p:cNvPr>
          <p:cNvSpPr>
            <a:spLocks noGrp="1"/>
          </p:cNvSpPr>
          <p:nvPr>
            <p:ph type="sldNum" sz="quarter" idx="12"/>
          </p:nvPr>
        </p:nvSpPr>
        <p:spPr/>
        <p:txBody>
          <a:bodyPr/>
          <a:lstStyle/>
          <a:p>
            <a:fld id="{D57F1E4F-1CFF-5643-939E-217C01CDF565}" type="slidenum">
              <a:rPr lang="en-US" smtClean="0"/>
              <a:pPr/>
              <a:t>92</a:t>
            </a:fld>
            <a:endParaRPr lang="en-US" dirty="0"/>
          </a:p>
        </p:txBody>
      </p:sp>
    </p:spTree>
    <p:extLst>
      <p:ext uri="{BB962C8B-B14F-4D97-AF65-F5344CB8AC3E}">
        <p14:creationId xmlns:p14="http://schemas.microsoft.com/office/powerpoint/2010/main" val="20926715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5150" y="1550492"/>
            <a:ext cx="3034748" cy="2454188"/>
          </a:xfrm>
          <a:prstGeom prst="rect">
            <a:avLst/>
          </a:prstGeom>
        </p:spPr>
      </p:pic>
      <p:sp>
        <p:nvSpPr>
          <p:cNvPr id="2" name="灯片编号占位符 1">
            <a:extLst>
              <a:ext uri="{FF2B5EF4-FFF2-40B4-BE49-F238E27FC236}">
                <a16:creationId xmlns:a16="http://schemas.microsoft.com/office/drawing/2014/main" id="{CCB200F9-DFBB-4676-A839-A2989B56CAEA}"/>
              </a:ext>
            </a:extLst>
          </p:cNvPr>
          <p:cNvSpPr>
            <a:spLocks noGrp="1"/>
          </p:cNvSpPr>
          <p:nvPr>
            <p:ph type="sldNum" sz="quarter" idx="12"/>
          </p:nvPr>
        </p:nvSpPr>
        <p:spPr/>
        <p:txBody>
          <a:bodyPr/>
          <a:lstStyle/>
          <a:p>
            <a:fld id="{D57F1E4F-1CFF-5643-939E-217C01CDF565}" type="slidenum">
              <a:rPr lang="en-US" smtClean="0"/>
              <a:pPr/>
              <a:t>93</a:t>
            </a:fld>
            <a:endParaRPr 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E01AB77-1F5F-4998-8C41-EEC8D001FF30}"/>
                  </a:ext>
                </a:extLst>
              </p:cNvPr>
              <p:cNvSpPr txBox="1"/>
              <p:nvPr/>
            </p:nvSpPr>
            <p:spPr>
              <a:xfrm>
                <a:off x="71500" y="381912"/>
                <a:ext cx="8370929" cy="94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𝐵</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𝛼</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𝛽</m:t>
                          </m:r>
                        </m:e>
                      </m:d>
                      <m:r>
                        <a:rPr lang="en-US" altLang="zh-CN" sz="2200" b="0" i="1" smtClean="0">
                          <a:latin typeface="Cambria Math" panose="02040503050406030204" pitchFamily="18" charset="0"/>
                        </a:rPr>
                        <m:t>=</m:t>
                      </m:r>
                      <m:nary>
                        <m:naryPr>
                          <m:ctrlPr>
                            <a:rPr lang="en-US" altLang="zh-CN" sz="2200" b="0" i="1" smtClean="0">
                              <a:latin typeface="Cambria Math" panose="02040503050406030204" pitchFamily="18" charset="0"/>
                            </a:rPr>
                          </m:ctrlPr>
                        </m:naryPr>
                        <m:sub>
                          <m:r>
                            <a:rPr lang="en-US" altLang="zh-CN" sz="2200" b="0" i="1" smtClean="0">
                              <a:latin typeface="Cambria Math" panose="02040503050406030204" pitchFamily="18" charset="0"/>
                            </a:rPr>
                            <m:t>0</m:t>
                          </m:r>
                        </m:sub>
                        <m:sup>
                          <m:r>
                            <a:rPr lang="en-US" altLang="zh-CN" sz="2200" b="0" i="1" smtClean="0">
                              <a:latin typeface="Cambria Math" panose="02040503050406030204" pitchFamily="18" charset="0"/>
                            </a:rPr>
                            <m:t>1</m:t>
                          </m:r>
                        </m:sup>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𝑥</m:t>
                              </m:r>
                            </m:e>
                            <m:sup>
                              <m:r>
                                <a:rPr lang="en-US" altLang="zh-CN" sz="2200" b="0" i="1" smtClean="0">
                                  <a:latin typeface="Cambria Math" panose="02040503050406030204" pitchFamily="18" charset="0"/>
                                </a:rPr>
                                <m:t>𝛼</m:t>
                              </m:r>
                              <m:r>
                                <a:rPr lang="en-US" altLang="zh-CN" sz="2200" b="0" i="1" smtClean="0">
                                  <a:latin typeface="Cambria Math" panose="02040503050406030204" pitchFamily="18" charset="0"/>
                                </a:rPr>
                                <m:t>−1</m:t>
                              </m:r>
                            </m:sup>
                          </m:sSup>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𝑥</m:t>
                                  </m:r>
                                </m:e>
                              </m:d>
                            </m:e>
                            <m:sup>
                              <m:r>
                                <a:rPr lang="en-US" altLang="zh-CN" sz="2200" b="0" i="1" smtClean="0">
                                  <a:latin typeface="Cambria Math" panose="02040503050406030204" pitchFamily="18" charset="0"/>
                                </a:rPr>
                                <m:t>𝛽</m:t>
                              </m:r>
                              <m:r>
                                <a:rPr lang="en-US" altLang="zh-CN" sz="2200" b="0" i="1" smtClean="0">
                                  <a:latin typeface="Cambria Math" panose="02040503050406030204" pitchFamily="18" charset="0"/>
                                </a:rPr>
                                <m:t>−1</m:t>
                              </m:r>
                            </m:sup>
                          </m:sSup>
                          <m:r>
                            <a:rPr lang="en-US" altLang="zh-CN" sz="2200" b="0" i="1" smtClean="0">
                              <a:latin typeface="Cambria Math" panose="02040503050406030204" pitchFamily="18" charset="0"/>
                            </a:rPr>
                            <m:t>𝑑𝑥</m:t>
                          </m:r>
                        </m:e>
                      </m:nary>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2</m:t>
                      </m:r>
                      <m:nary>
                        <m:naryPr>
                          <m:ctrlPr>
                            <a:rPr lang="en-US" altLang="zh-CN" sz="2200" b="0" i="1" smtClean="0">
                              <a:latin typeface="Cambria Math" panose="02040503050406030204" pitchFamily="18" charset="0"/>
                            </a:rPr>
                          </m:ctrlPr>
                        </m:naryPr>
                        <m:sub>
                          <m:r>
                            <a:rPr lang="en-US" altLang="zh-CN" sz="2200" b="0" i="1" smtClean="0">
                              <a:latin typeface="Cambria Math" panose="02040503050406030204" pitchFamily="18" charset="0"/>
                            </a:rPr>
                            <m:t>0</m:t>
                          </m:r>
                        </m:sub>
                        <m:sup>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𝜋</m:t>
                              </m:r>
                            </m:num>
                            <m:den>
                              <m:r>
                                <a:rPr lang="en-US" altLang="zh-CN" sz="2200" b="0" i="1" smtClean="0">
                                  <a:latin typeface="Cambria Math" panose="02040503050406030204" pitchFamily="18" charset="0"/>
                                </a:rPr>
                                <m:t>2</m:t>
                              </m:r>
                            </m:den>
                          </m:f>
                        </m:sup>
                        <m:e>
                          <m:func>
                            <m:funcPr>
                              <m:ctrlPr>
                                <a:rPr lang="en-US" altLang="zh-CN" sz="2200" b="0" i="1" smtClean="0">
                                  <a:latin typeface="Cambria Math" panose="02040503050406030204" pitchFamily="18" charset="0"/>
                                </a:rPr>
                              </m:ctrlPr>
                            </m:funcPr>
                            <m:fName>
                              <m:sSup>
                                <m:sSupPr>
                                  <m:ctrlPr>
                                    <a:rPr lang="en-US" altLang="zh-CN" sz="2200" b="0" i="1" smtClean="0">
                                      <a:latin typeface="Cambria Math" panose="02040503050406030204" pitchFamily="18" charset="0"/>
                                    </a:rPr>
                                  </m:ctrlPr>
                                </m:sSupPr>
                                <m:e>
                                  <m:r>
                                    <m:rPr>
                                      <m:sty m:val="p"/>
                                    </m:rPr>
                                    <a:rPr lang="en-US" altLang="zh-CN" sz="2200" b="0" i="0" smtClean="0">
                                      <a:latin typeface="Cambria Math" panose="02040503050406030204" pitchFamily="18" charset="0"/>
                                    </a:rPr>
                                    <m:t>sin</m:t>
                                  </m:r>
                                </m:e>
                                <m:sup>
                                  <m:r>
                                    <a:rPr lang="en-US" altLang="zh-CN" sz="2200" b="0" i="1" smtClean="0">
                                      <a:latin typeface="Cambria Math" panose="02040503050406030204" pitchFamily="18" charset="0"/>
                                    </a:rPr>
                                    <m:t>2</m:t>
                                  </m:r>
                                  <m:r>
                                    <a:rPr lang="en-US" altLang="zh-CN" sz="2200" b="0" i="1" smtClean="0">
                                      <a:latin typeface="Cambria Math" panose="02040503050406030204" pitchFamily="18" charset="0"/>
                                    </a:rPr>
                                    <m:t>𝛼</m:t>
                                  </m:r>
                                  <m:r>
                                    <a:rPr lang="en-US" altLang="zh-CN" sz="2200" b="0" i="1" smtClean="0">
                                      <a:latin typeface="Cambria Math" panose="02040503050406030204" pitchFamily="18" charset="0"/>
                                    </a:rPr>
                                    <m:t>−1</m:t>
                                  </m:r>
                                </m:sup>
                              </m:sSup>
                              <m:r>
                                <a:rPr lang="en-US" altLang="zh-CN" sz="2200" b="0" i="1" smtClean="0">
                                  <a:latin typeface="Cambria Math" panose="02040503050406030204" pitchFamily="18" charset="0"/>
                                </a:rPr>
                                <m:t>𝜃</m:t>
                              </m:r>
                            </m:fName>
                            <m:e>
                              <m:func>
                                <m:funcPr>
                                  <m:ctrlPr>
                                    <a:rPr lang="en-US" altLang="zh-CN" sz="2200" b="0" i="1" smtClean="0">
                                      <a:latin typeface="Cambria Math" panose="02040503050406030204" pitchFamily="18" charset="0"/>
                                    </a:rPr>
                                  </m:ctrlPr>
                                </m:funcPr>
                                <m:fName>
                                  <m:sSup>
                                    <m:sSupPr>
                                      <m:ctrlPr>
                                        <a:rPr lang="en-US" altLang="zh-CN" sz="2200" b="0" i="1" smtClean="0">
                                          <a:latin typeface="Cambria Math" panose="02040503050406030204" pitchFamily="18" charset="0"/>
                                        </a:rPr>
                                      </m:ctrlPr>
                                    </m:sSupPr>
                                    <m:e>
                                      <m:r>
                                        <m:rPr>
                                          <m:sty m:val="p"/>
                                        </m:rPr>
                                        <a:rPr lang="en-US" altLang="zh-CN" sz="2200" b="0" i="0" smtClean="0">
                                          <a:latin typeface="Cambria Math" panose="02040503050406030204" pitchFamily="18" charset="0"/>
                                        </a:rPr>
                                        <m:t>cos</m:t>
                                      </m:r>
                                    </m:e>
                                    <m:sup>
                                      <m:r>
                                        <a:rPr lang="en-US" altLang="zh-CN" sz="2200" b="0" i="1" smtClean="0">
                                          <a:latin typeface="Cambria Math" panose="02040503050406030204" pitchFamily="18" charset="0"/>
                                        </a:rPr>
                                        <m:t>2</m:t>
                                      </m:r>
                                      <m:r>
                                        <a:rPr lang="en-US" altLang="zh-CN" sz="2200" b="0" i="1" smtClean="0">
                                          <a:latin typeface="Cambria Math" panose="02040503050406030204" pitchFamily="18" charset="0"/>
                                        </a:rPr>
                                        <m:t>𝛽</m:t>
                                      </m:r>
                                      <m:r>
                                        <a:rPr lang="en-US" altLang="zh-CN" sz="2200" b="0" i="1" smtClean="0">
                                          <a:latin typeface="Cambria Math" panose="02040503050406030204" pitchFamily="18" charset="0"/>
                                        </a:rPr>
                                        <m:t>−1</m:t>
                                      </m:r>
                                    </m:sup>
                                  </m:sSup>
                                </m:fName>
                                <m:e>
                                  <m:r>
                                    <a:rPr lang="en-US" altLang="zh-CN" sz="2200" b="0" i="1" smtClean="0">
                                      <a:latin typeface="Cambria Math" panose="02040503050406030204" pitchFamily="18" charset="0"/>
                                    </a:rPr>
                                    <m:t>𝜃</m:t>
                                  </m:r>
                                </m:e>
                              </m:func>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𝑑</m:t>
                              </m:r>
                              <m:r>
                                <a:rPr lang="en-US" altLang="zh-CN" sz="2200" b="0" i="1" smtClean="0">
                                  <a:latin typeface="Cambria Math" panose="02040503050406030204" pitchFamily="18" charset="0"/>
                                </a:rPr>
                                <m:t>𝜃</m:t>
                              </m:r>
                            </m:e>
                          </m:func>
                        </m:e>
                      </m:nary>
                    </m:oMath>
                  </m:oMathPara>
                </a14:m>
                <a:endParaRPr lang="zh-CN" altLang="en-US" sz="2200" dirty="0">
                  <a:latin typeface="+mj-lt"/>
                </a:endParaRPr>
              </a:p>
            </p:txBody>
          </p:sp>
        </mc:Choice>
        <mc:Fallback>
          <p:sp>
            <p:nvSpPr>
              <p:cNvPr id="3" name="文本框 2">
                <a:extLst>
                  <a:ext uri="{FF2B5EF4-FFF2-40B4-BE49-F238E27FC236}">
                    <a16:creationId xmlns:a16="http://schemas.microsoft.com/office/drawing/2014/main" id="{8E01AB77-1F5F-4998-8C41-EEC8D001FF30}"/>
                  </a:ext>
                </a:extLst>
              </p:cNvPr>
              <p:cNvSpPr txBox="1">
                <a:spLocks noRot="1" noChangeAspect="1" noMove="1" noResize="1" noEditPoints="1" noAdjustHandles="1" noChangeArrowheads="1" noChangeShapeType="1" noTextEdit="1"/>
              </p:cNvSpPr>
              <p:nvPr/>
            </p:nvSpPr>
            <p:spPr>
              <a:xfrm>
                <a:off x="71500" y="381912"/>
                <a:ext cx="8370929" cy="944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762CC4-F5C5-4729-A1D3-81911BD1C124}"/>
                  </a:ext>
                </a:extLst>
              </p:cNvPr>
              <p:cNvSpPr txBox="1"/>
              <p:nvPr/>
            </p:nvSpPr>
            <p:spPr>
              <a:xfrm>
                <a:off x="2636785" y="1393358"/>
                <a:ext cx="5847485" cy="28912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𝐵</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𝑞</m:t>
                          </m:r>
                        </m:e>
                      </m:d>
                      <m:r>
                        <a:rPr lang="en-US" altLang="zh-CN" sz="2200" b="0" i="1" smtClean="0">
                          <a:latin typeface="Cambria Math" panose="02040503050406030204" pitchFamily="18" charset="0"/>
                        </a:rPr>
                        <m:t>=</m:t>
                      </m:r>
                      <m:nary>
                        <m:naryPr>
                          <m:ctrlPr>
                            <a:rPr lang="en-US" altLang="zh-CN" sz="2200" b="0" i="1" smtClean="0">
                              <a:latin typeface="Cambria Math" panose="02040503050406030204" pitchFamily="18" charset="0"/>
                            </a:rPr>
                          </m:ctrlPr>
                        </m:naryPr>
                        <m:sub>
                          <m:r>
                            <a:rPr lang="en-US" altLang="zh-CN" sz="2200" b="0" i="1" smtClean="0">
                              <a:latin typeface="Cambria Math" panose="02040503050406030204" pitchFamily="18" charset="0"/>
                            </a:rPr>
                            <m:t>0</m:t>
                          </m:r>
                        </m:sub>
                        <m:sup>
                          <m:r>
                            <a:rPr lang="en-US" altLang="zh-CN" sz="2200" b="0" i="1" smtClean="0">
                              <a:latin typeface="Cambria Math" panose="02040503050406030204" pitchFamily="18" charset="0"/>
                            </a:rPr>
                            <m:t>1</m:t>
                          </m:r>
                        </m:sup>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𝑥</m:t>
                              </m:r>
                            </m:e>
                            <m:sup>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−1</m:t>
                              </m:r>
                            </m:sup>
                          </m:sSup>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𝑥</m:t>
                                  </m:r>
                                </m:e>
                              </m:d>
                            </m:e>
                            <m:sup>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−1</m:t>
                              </m:r>
                            </m:sup>
                          </m:sSup>
                          <m:r>
                            <a:rPr lang="en-US" altLang="zh-CN" sz="2200" b="0" i="1" smtClean="0">
                              <a:latin typeface="Cambria Math" panose="02040503050406030204" pitchFamily="18" charset="0"/>
                            </a:rPr>
                            <m:t>𝑑𝑥</m:t>
                          </m:r>
                        </m:e>
                      </m:nary>
                    </m:oMath>
                  </m:oMathPara>
                </a14:m>
                <a:endParaRPr lang="en-US" altLang="zh-CN" sz="2200" b="0" dirty="0">
                  <a:latin typeface="+mj-lt"/>
                </a:endParaRPr>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𝑝</m:t>
                          </m:r>
                        </m:den>
                      </m:f>
                      <m:nary>
                        <m:naryPr>
                          <m:ctrlPr>
                            <a:rPr lang="en-US" altLang="zh-CN" sz="2200" b="0" i="1" smtClean="0">
                              <a:latin typeface="Cambria Math" panose="02040503050406030204" pitchFamily="18" charset="0"/>
                            </a:rPr>
                          </m:ctrlPr>
                        </m:naryPr>
                        <m:sub>
                          <m:r>
                            <a:rPr lang="en-US" altLang="zh-CN" sz="2200" b="0" i="1" smtClean="0">
                              <a:latin typeface="Cambria Math" panose="02040503050406030204" pitchFamily="18" charset="0"/>
                            </a:rPr>
                            <m:t>0</m:t>
                          </m:r>
                        </m:sub>
                        <m:sup>
                          <m:r>
                            <a:rPr lang="en-US" altLang="zh-CN" sz="2200" b="0" i="1" smtClean="0">
                              <a:latin typeface="Cambria Math" panose="02040503050406030204" pitchFamily="18" charset="0"/>
                            </a:rPr>
                            <m:t>1</m:t>
                          </m:r>
                        </m:sup>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𝑥</m:t>
                              </m:r>
                            </m:e>
                            <m:sup>
                              <m:r>
                                <a:rPr lang="en-US" altLang="zh-CN" sz="2200" b="0" i="1" smtClean="0">
                                  <a:latin typeface="Cambria Math" panose="02040503050406030204" pitchFamily="18" charset="0"/>
                                </a:rPr>
                                <m:t>𝑝</m:t>
                              </m:r>
                            </m:sup>
                          </m:sSup>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𝑥</m:t>
                                  </m:r>
                                </m:e>
                              </m:d>
                            </m:e>
                            <m:sup>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−2</m:t>
                              </m:r>
                            </m:sup>
                          </m:sSup>
                          <m:r>
                            <a:rPr lang="en-US" altLang="zh-CN" sz="2200" b="0" i="1" smtClean="0">
                              <a:latin typeface="Cambria Math" panose="02040503050406030204" pitchFamily="18" charset="0"/>
                            </a:rPr>
                            <m:t>𝑑𝑥</m:t>
                          </m:r>
                        </m:e>
                      </m:nary>
                    </m:oMath>
                  </m:oMathPara>
                </a14:m>
                <a:endParaRPr lang="en-US" altLang="zh-CN" sz="2200" dirty="0">
                  <a:latin typeface="+mj-lt"/>
                </a:endParaRPr>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               =</m:t>
                      </m:r>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𝑞</m:t>
                          </m:r>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𝑝</m:t>
                          </m:r>
                        </m:den>
                      </m:f>
                      <m:nary>
                        <m:naryPr>
                          <m:ctrlPr>
                            <a:rPr lang="en-US" altLang="zh-CN" sz="2200" b="0" i="1" smtClean="0">
                              <a:latin typeface="Cambria Math" panose="02040503050406030204" pitchFamily="18" charset="0"/>
                            </a:rPr>
                          </m:ctrlPr>
                        </m:naryPr>
                        <m:sub>
                          <m:r>
                            <a:rPr lang="en-US" altLang="zh-CN" sz="2200" b="0" i="1" smtClean="0">
                              <a:latin typeface="Cambria Math" panose="02040503050406030204" pitchFamily="18" charset="0"/>
                            </a:rPr>
                            <m:t>0</m:t>
                          </m:r>
                        </m:sub>
                        <m:sup>
                          <m:r>
                            <a:rPr lang="en-US" altLang="zh-CN" sz="2200" b="0" i="1" smtClean="0">
                              <a:latin typeface="Cambria Math" panose="02040503050406030204" pitchFamily="18" charset="0"/>
                            </a:rPr>
                            <m:t>1</m:t>
                          </m:r>
                        </m:sup>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𝑥</m:t>
                              </m:r>
                            </m:e>
                            <m:sup>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−1</m:t>
                              </m:r>
                            </m:sup>
                          </m:sSup>
                          <m:sSup>
                            <m:sSupPr>
                              <m:ctrlPr>
                                <a:rPr lang="en-US" altLang="zh-CN" sz="2200" b="0" i="1" smtClean="0">
                                  <a:latin typeface="Cambria Math" panose="02040503050406030204" pitchFamily="18" charset="0"/>
                                </a:rPr>
                              </m:ctrlPr>
                            </m:sSupPr>
                            <m:e>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𝑥</m:t>
                                  </m:r>
                                </m:e>
                              </m:d>
                            </m:e>
                            <m:sup>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−1</m:t>
                              </m:r>
                            </m:sup>
                          </m:sSup>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𝑥</m:t>
                              </m:r>
                            </m:num>
                            <m:den>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𝑥</m:t>
                              </m:r>
                            </m:den>
                          </m:f>
                          <m:r>
                            <a:rPr lang="en-US" altLang="zh-CN" sz="2200" b="0" i="1" smtClean="0">
                              <a:latin typeface="Cambria Math" panose="02040503050406030204" pitchFamily="18" charset="0"/>
                            </a:rPr>
                            <m:t>𝑑𝑥</m:t>
                          </m:r>
                        </m:e>
                      </m:nary>
                    </m:oMath>
                  </m:oMathPara>
                </a14:m>
                <a:endParaRPr lang="en-US" altLang="zh-CN" sz="2200" b="0" dirty="0">
                  <a:latin typeface="+mj-lt"/>
                </a:endParaRPr>
              </a:p>
              <a:p>
                <a:r>
                  <a:rPr lang="en-US" altLang="zh-CN" sz="2200" b="0" dirty="0"/>
                  <a:t>               </a:t>
                </a:r>
                <a14:m>
                  <m:oMath xmlns:m="http://schemas.openxmlformats.org/officeDocument/2006/math">
                    <m:r>
                      <a:rPr lang="en-US" altLang="zh-CN" sz="2200" b="0" i="1" smtClean="0">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𝑞</m:t>
                        </m:r>
                        <m:r>
                          <a:rPr lang="en-US" altLang="zh-CN" sz="2200" i="1">
                            <a:latin typeface="Cambria Math" panose="02040503050406030204" pitchFamily="18" charset="0"/>
                          </a:rPr>
                          <m:t>−1</m:t>
                        </m:r>
                      </m:num>
                      <m:den>
                        <m:r>
                          <a:rPr lang="en-US" altLang="zh-CN" sz="2200" i="1">
                            <a:latin typeface="Cambria Math" panose="02040503050406030204" pitchFamily="18" charset="0"/>
                          </a:rPr>
                          <m:t>𝑝</m:t>
                        </m:r>
                      </m:den>
                    </m:f>
                    <m:d>
                      <m:dPr>
                        <m:ctrlPr>
                          <a:rPr lang="en-US" altLang="zh-CN" sz="2200" b="0" i="1" smtClean="0">
                            <a:latin typeface="Cambria Math" panose="02040503050406030204" pitchFamily="18" charset="0"/>
                          </a:rPr>
                        </m:ctrlPr>
                      </m:dPr>
                      <m:e>
                        <m:r>
                          <a:rPr lang="en-US" altLang="zh-CN" sz="2200" i="1">
                            <a:latin typeface="Cambria Math" panose="02040503050406030204" pitchFamily="18" charset="0"/>
                          </a:rPr>
                          <m:t>𝐵</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𝑝</m:t>
                            </m:r>
                            <m:r>
                              <a:rPr lang="en-US" altLang="zh-CN" sz="2200" i="1">
                                <a:latin typeface="Cambria Math" panose="02040503050406030204" pitchFamily="18" charset="0"/>
                              </a:rPr>
                              <m:t>,</m:t>
                            </m:r>
                            <m:r>
                              <a:rPr lang="en-US" altLang="zh-CN" sz="2200" i="1">
                                <a:latin typeface="Cambria Math" panose="02040503050406030204" pitchFamily="18" charset="0"/>
                              </a:rPr>
                              <m:t>𝑞</m:t>
                            </m:r>
                            <m:r>
                              <a:rPr lang="en-US" altLang="zh-CN" sz="2200" i="1">
                                <a:latin typeface="Cambria Math" panose="02040503050406030204" pitchFamily="18" charset="0"/>
                              </a:rPr>
                              <m:t>−1</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m:t>
                        </m:r>
                      </m:e>
                    </m:d>
                  </m:oMath>
                </a14:m>
                <a:endParaRPr lang="zh-CN" altLang="en-US" sz="2200" dirty="0">
                  <a:latin typeface="+mj-lt"/>
                </a:endParaRPr>
              </a:p>
            </p:txBody>
          </p:sp>
        </mc:Choice>
        <mc:Fallback xmlns="">
          <p:sp>
            <p:nvSpPr>
              <p:cNvPr id="5" name="文本框 4">
                <a:extLst>
                  <a:ext uri="{FF2B5EF4-FFF2-40B4-BE49-F238E27FC236}">
                    <a16:creationId xmlns:a16="http://schemas.microsoft.com/office/drawing/2014/main" id="{97762CC4-F5C5-4729-A1D3-81911BD1C124}"/>
                  </a:ext>
                </a:extLst>
              </p:cNvPr>
              <p:cNvSpPr txBox="1">
                <a:spLocks noRot="1" noChangeAspect="1" noMove="1" noResize="1" noEditPoints="1" noAdjustHandles="1" noChangeArrowheads="1" noChangeShapeType="1" noTextEdit="1"/>
              </p:cNvSpPr>
              <p:nvPr/>
            </p:nvSpPr>
            <p:spPr>
              <a:xfrm>
                <a:off x="2636785" y="1393358"/>
                <a:ext cx="5847485" cy="28912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73A0677-DF30-43AE-BCA4-AA6C2F61E925}"/>
                  </a:ext>
                </a:extLst>
              </p:cNvPr>
              <p:cNvSpPr txBox="1"/>
              <p:nvPr/>
            </p:nvSpPr>
            <p:spPr>
              <a:xfrm>
                <a:off x="296525" y="4557057"/>
                <a:ext cx="5040560" cy="7854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𝑎</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𝐵</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𝑞</m:t>
                          </m:r>
                        </m:e>
                      </m:d>
                      <m:r>
                        <a:rPr lang="en-US" altLang="zh-CN" sz="2200" b="0" i="1" smtClean="0">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𝑞</m:t>
                          </m:r>
                          <m:r>
                            <a:rPr lang="en-US" altLang="zh-CN" sz="2200" i="1">
                              <a:latin typeface="Cambria Math" panose="02040503050406030204" pitchFamily="18" charset="0"/>
                            </a:rPr>
                            <m:t>−1</m:t>
                          </m:r>
                        </m:num>
                        <m:den>
                          <m:r>
                            <a:rPr lang="en-US" altLang="zh-CN" sz="2200" i="1">
                              <a:latin typeface="Cambria Math" panose="02040503050406030204" pitchFamily="18" charset="0"/>
                            </a:rPr>
                            <m:t>𝑝</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−1</m:t>
                          </m:r>
                        </m:den>
                      </m:f>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m:t>
                      </m:r>
                    </m:oMath>
                  </m:oMathPara>
                </a14:m>
                <a:endParaRPr lang="zh-CN" altLang="en-US" sz="2200" dirty="0">
                  <a:latin typeface="+mj-lt"/>
                </a:endParaRPr>
              </a:p>
            </p:txBody>
          </p:sp>
        </mc:Choice>
        <mc:Fallback xmlns="">
          <p:sp>
            <p:nvSpPr>
              <p:cNvPr id="6" name="文本框 5">
                <a:extLst>
                  <a:ext uri="{FF2B5EF4-FFF2-40B4-BE49-F238E27FC236}">
                    <a16:creationId xmlns:a16="http://schemas.microsoft.com/office/drawing/2014/main" id="{373A0677-DF30-43AE-BCA4-AA6C2F61E925}"/>
                  </a:ext>
                </a:extLst>
              </p:cNvPr>
              <p:cNvSpPr txBox="1">
                <a:spLocks noRot="1" noChangeAspect="1" noMove="1" noResize="1" noEditPoints="1" noAdjustHandles="1" noChangeArrowheads="1" noChangeShapeType="1" noTextEdit="1"/>
              </p:cNvSpPr>
              <p:nvPr/>
            </p:nvSpPr>
            <p:spPr>
              <a:xfrm>
                <a:off x="296525" y="4557057"/>
                <a:ext cx="5040560" cy="785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934FAD8-4338-443A-99F5-EEDC37D277DE}"/>
                  </a:ext>
                </a:extLst>
              </p:cNvPr>
              <p:cNvSpPr txBox="1"/>
              <p:nvPr/>
            </p:nvSpPr>
            <p:spPr>
              <a:xfrm>
                <a:off x="521550" y="5423859"/>
                <a:ext cx="3240360" cy="8095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𝑏</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𝐵</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𝑞</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m:rPr>
                              <m:sty m:val="p"/>
                            </m:rPr>
                            <a:rPr lang="en-US" altLang="zh-CN" sz="2200" b="0" i="0" smtClean="0">
                              <a:latin typeface="Cambria Math" panose="02040503050406030204" pitchFamily="18" charset="0"/>
                            </a:rPr>
                            <m:t>Γ</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𝑝</m:t>
                              </m:r>
                            </m:e>
                          </m:d>
                          <m:r>
                            <m:rPr>
                              <m:sty m:val="p"/>
                            </m:rPr>
                            <a:rPr lang="en-US" altLang="zh-CN" sz="2200" b="0" i="0" smtClean="0">
                              <a:latin typeface="Cambria Math" panose="02040503050406030204" pitchFamily="18" charset="0"/>
                            </a:rPr>
                            <m:t>Γ</m:t>
                          </m:r>
                          <m:d>
                            <m:dPr>
                              <m:ctrlPr>
                                <a:rPr lang="en-US" altLang="zh-CN" sz="2200" b="0" i="1" smtClean="0">
                                  <a:latin typeface="Cambria Math" panose="02040503050406030204" pitchFamily="18" charset="0"/>
                                </a:rPr>
                              </m:ctrlPr>
                            </m:dPr>
                            <m:e>
                              <m:r>
                                <m:rPr>
                                  <m:sty m:val="p"/>
                                </m:rPr>
                                <a:rPr lang="en-US" altLang="zh-CN" sz="2200" b="0" i="0" smtClean="0">
                                  <a:latin typeface="Cambria Math" panose="02040503050406030204" pitchFamily="18" charset="0"/>
                                </a:rPr>
                                <m:t>q</m:t>
                              </m:r>
                            </m:e>
                          </m:d>
                        </m:num>
                        <m:den>
                          <m:r>
                            <m:rPr>
                              <m:sty m:val="p"/>
                            </m:rPr>
                            <a:rPr lang="en-US" altLang="zh-CN" sz="2200" b="0" i="0" smtClean="0">
                              <a:latin typeface="Cambria Math" panose="02040503050406030204" pitchFamily="18" charset="0"/>
                            </a:rPr>
                            <m:t>Γ</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𝑝</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𝑞</m:t>
                          </m:r>
                          <m:r>
                            <a:rPr lang="en-US" altLang="zh-CN" sz="2200" b="0" i="1" smtClean="0">
                              <a:latin typeface="Cambria Math" panose="02040503050406030204" pitchFamily="18" charset="0"/>
                            </a:rPr>
                            <m:t>)</m:t>
                          </m:r>
                        </m:den>
                      </m:f>
                      <m:r>
                        <a:rPr lang="en-US" altLang="zh-CN" sz="2200" b="0" i="1" smtClean="0">
                          <a:latin typeface="Cambria Math" panose="02040503050406030204" pitchFamily="18" charset="0"/>
                        </a:rPr>
                        <m:t>.</m:t>
                      </m:r>
                    </m:oMath>
                  </m:oMathPara>
                </a14:m>
                <a:endParaRPr lang="zh-CN" altLang="en-US" sz="2200" dirty="0">
                  <a:latin typeface="+mj-lt"/>
                </a:endParaRPr>
              </a:p>
            </p:txBody>
          </p:sp>
        </mc:Choice>
        <mc:Fallback xmlns="">
          <p:sp>
            <p:nvSpPr>
              <p:cNvPr id="7" name="文本框 6">
                <a:extLst>
                  <a:ext uri="{FF2B5EF4-FFF2-40B4-BE49-F238E27FC236}">
                    <a16:creationId xmlns:a16="http://schemas.microsoft.com/office/drawing/2014/main" id="{3934FAD8-4338-443A-99F5-EEDC37D277DE}"/>
                  </a:ext>
                </a:extLst>
              </p:cNvPr>
              <p:cNvSpPr txBox="1">
                <a:spLocks noRot="1" noChangeAspect="1" noMove="1" noResize="1" noEditPoints="1" noAdjustHandles="1" noChangeArrowheads="1" noChangeShapeType="1" noTextEdit="1"/>
              </p:cNvSpPr>
              <p:nvPr/>
            </p:nvSpPr>
            <p:spPr>
              <a:xfrm>
                <a:off x="521550" y="5423859"/>
                <a:ext cx="3240360" cy="8095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691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457200" y="1037146"/>
                <a:ext cx="8297465" cy="4838569"/>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Example4: </a:t>
                </a:r>
                <a:r>
                  <a:rPr lang="en-US" altLang="zh-CN" sz="2100" dirty="0">
                    <a:latin typeface="Times New Roman" charset="0"/>
                    <a:ea typeface="Times New Roman" charset="0"/>
                    <a:cs typeface="Times New Roman" charset="0"/>
                  </a:rPr>
                  <a:t>A standard assumption in PERT analysis is that the time necessary to complete any particular activity once it has been started has a </a:t>
                </a:r>
                <a:r>
                  <a:rPr lang="en-US" altLang="zh-CN" sz="2100" dirty="0">
                    <a:solidFill>
                      <a:srgbClr val="FF0000"/>
                    </a:solidFill>
                    <a:latin typeface="Times New Roman" charset="0"/>
                    <a:ea typeface="Times New Roman" charset="0"/>
                    <a:cs typeface="Times New Roman" charset="0"/>
                  </a:rPr>
                  <a:t>beta distribution with </a:t>
                </a:r>
                <a14:m>
                  <m:oMath xmlns:m="http://schemas.openxmlformats.org/officeDocument/2006/math">
                    <m:r>
                      <a:rPr lang="en-US" altLang="zh-CN" sz="2100" i="1">
                        <a:solidFill>
                          <a:srgbClr val="FF0000"/>
                        </a:solidFill>
                        <a:latin typeface="Cambria Math" panose="02040503050406030204" pitchFamily="18" charset="0"/>
                        <a:ea typeface="Times New Roman" charset="0"/>
                        <a:cs typeface="Times New Roman" charset="0"/>
                      </a:rPr>
                      <m:t>𝐴</m:t>
                    </m:r>
                    <m:r>
                      <a:rPr lang="en-US" altLang="zh-CN" sz="2100" i="1">
                        <a:solidFill>
                          <a:srgbClr val="FF0000"/>
                        </a:solidFill>
                        <a:latin typeface="Cambria Math" panose="02040503050406030204" pitchFamily="18" charset="0"/>
                        <a:ea typeface="Times New Roman" charset="0"/>
                        <a:cs typeface="Times New Roman" charset="0"/>
                      </a:rPr>
                      <m:t>=</m:t>
                    </m:r>
                  </m:oMath>
                </a14:m>
                <a:r>
                  <a:rPr lang="en-US" altLang="zh-CN" sz="2100" dirty="0">
                    <a:solidFill>
                      <a:srgbClr val="FF0000"/>
                    </a:solidFill>
                    <a:latin typeface="Times New Roman" charset="0"/>
                    <a:ea typeface="Times New Roman" charset="0"/>
                    <a:cs typeface="Times New Roman" charset="0"/>
                  </a:rPr>
                  <a:t> the optimistic time (if everything goes well) and </a:t>
                </a:r>
                <a14:m>
                  <m:oMath xmlns:m="http://schemas.openxmlformats.org/officeDocument/2006/math">
                    <m:r>
                      <a:rPr lang="en-US" altLang="zh-CN" sz="2100" i="1">
                        <a:solidFill>
                          <a:srgbClr val="FF0000"/>
                        </a:solidFill>
                        <a:latin typeface="Cambria Math" panose="02040503050406030204" pitchFamily="18" charset="0"/>
                        <a:ea typeface="Times New Roman" charset="0"/>
                        <a:cs typeface="Times New Roman" charset="0"/>
                      </a:rPr>
                      <m:t>𝐵</m:t>
                    </m:r>
                    <m:r>
                      <a:rPr lang="en-US" altLang="zh-CN" sz="2100" i="1">
                        <a:solidFill>
                          <a:srgbClr val="FF0000"/>
                        </a:solidFill>
                        <a:latin typeface="Cambria Math" panose="02040503050406030204" pitchFamily="18" charset="0"/>
                        <a:ea typeface="Times New Roman" charset="0"/>
                        <a:cs typeface="Times New Roman" charset="0"/>
                      </a:rPr>
                      <m:t>=</m:t>
                    </m:r>
                  </m:oMath>
                </a14:m>
                <a:r>
                  <a:rPr lang="en-US" altLang="zh-CN" sz="2100" dirty="0">
                    <a:solidFill>
                      <a:srgbClr val="FF0000"/>
                    </a:solidFill>
                    <a:latin typeface="Times New Roman" charset="0"/>
                    <a:ea typeface="Times New Roman" charset="0"/>
                    <a:cs typeface="Times New Roman" charset="0"/>
                  </a:rPr>
                  <a:t> the pessimistic time (if everything goes badly)</a:t>
                </a:r>
                <a:r>
                  <a:rPr lang="en-US" altLang="zh-CN" sz="2100" dirty="0">
                    <a:latin typeface="Times New Roman" charset="0"/>
                    <a:ea typeface="Times New Roman" charset="0"/>
                    <a:cs typeface="Times New Roman" charset="0"/>
                  </a:rPr>
                  <a:t>. Suppose that in constructing a single-family house, the time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𝑋</m:t>
                    </m:r>
                  </m:oMath>
                </a14:m>
                <a:r>
                  <a:rPr lang="en-US" altLang="zh-CN" sz="2100" dirty="0">
                    <a:latin typeface="Times New Roman" charset="0"/>
                    <a:ea typeface="Times New Roman" charset="0"/>
                    <a:cs typeface="Times New Roman" charset="0"/>
                  </a:rPr>
                  <a:t> (in days) necessary for laying the foundation has a beta distribution with </a:t>
                </a:r>
                <a14:m>
                  <m:oMath xmlns:m="http://schemas.openxmlformats.org/officeDocument/2006/math">
                    <m:r>
                      <a:rPr lang="en-US" altLang="zh-CN" sz="2100" i="1">
                        <a:latin typeface="Cambria Math" panose="02040503050406030204" pitchFamily="18" charset="0"/>
                        <a:ea typeface="Times New Roman" charset="0"/>
                        <a:cs typeface="Times New Roman" charset="0"/>
                      </a:rPr>
                      <m:t>𝐴</m:t>
                    </m:r>
                    <m:r>
                      <a:rPr lang="en-US" altLang="zh-CN" sz="2100" i="1">
                        <a:latin typeface="Cambria Math" panose="02040503050406030204" pitchFamily="18" charset="0"/>
                        <a:ea typeface="Times New Roman" charset="0"/>
                        <a:cs typeface="Times New Roman" charset="0"/>
                      </a:rPr>
                      <m:t>=2,</m:t>
                    </m:r>
                    <m:r>
                      <a:rPr lang="en-US" altLang="zh-CN" sz="2100" i="1">
                        <a:latin typeface="Cambria Math" panose="02040503050406030204" pitchFamily="18" charset="0"/>
                        <a:ea typeface="Times New Roman" charset="0"/>
                        <a:cs typeface="Times New Roman" charset="0"/>
                      </a:rPr>
                      <m:t>𝐵</m:t>
                    </m:r>
                    <m:r>
                      <a:rPr lang="en-US" altLang="zh-CN" sz="2100" i="1">
                        <a:latin typeface="Cambria Math" panose="02040503050406030204" pitchFamily="18" charset="0"/>
                        <a:ea typeface="Times New Roman" charset="0"/>
                        <a:cs typeface="Times New Roman" charset="0"/>
                      </a:rPr>
                      <m:t>=5,</m:t>
                    </m:r>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=2</m:t>
                    </m:r>
                  </m:oMath>
                </a14:m>
                <a:r>
                  <a:rPr lang="en-US" altLang="zh-CN" sz="2100" dirty="0">
                    <a:latin typeface="Times New Roman" charset="0"/>
                    <a:ea typeface="Times New Roman" charset="0"/>
                    <a:cs typeface="Times New Roman" charset="0"/>
                  </a:rPr>
                  <a:t>, and </a:t>
                </a:r>
                <a14:m>
                  <m:oMath xmlns:m="http://schemas.openxmlformats.org/officeDocument/2006/math">
                    <m:r>
                      <a:rPr lang="zh-CN" altLang="en-US" sz="2100" i="1">
                        <a:latin typeface="Cambria Math" panose="02040503050406030204" pitchFamily="18" charset="0"/>
                        <a:ea typeface="Times New Roman" charset="0"/>
                        <a:cs typeface="Times New Roman" charset="0"/>
                      </a:rPr>
                      <m:t>𝛽</m:t>
                    </m:r>
                    <m:r>
                      <a:rPr lang="en-US" altLang="zh-CN" sz="2100" i="1">
                        <a:latin typeface="Cambria Math" panose="02040503050406030204" pitchFamily="18" charset="0"/>
                        <a:ea typeface="Times New Roman" charset="0"/>
                        <a:cs typeface="Times New Roman" charset="0"/>
                      </a:rPr>
                      <m:t>=3</m:t>
                    </m:r>
                  </m:oMath>
                </a14:m>
                <a:r>
                  <a:rPr lang="en-US" altLang="zh-CN" sz="2100" dirty="0">
                    <a:latin typeface="Times New Roman" charset="0"/>
                    <a:ea typeface="Times New Roman" charset="0"/>
                    <a:cs typeface="Times New Roman" charset="0"/>
                  </a:rPr>
                  <a:t> . </a:t>
                </a:r>
              </a:p>
              <a:p>
                <a:pPr algn="just"/>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Then </a:t>
                </a:r>
                <a14:m>
                  <m:oMath xmlns:m="http://schemas.openxmlformats.org/officeDocument/2006/math">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𝛼</m:t>
                    </m:r>
                    <m:r>
                      <a:rPr lang="en-US" altLang="zh-CN" sz="2100" i="1">
                        <a:latin typeface="Cambria Math" panose="02040503050406030204" pitchFamily="18" charset="0"/>
                        <a:ea typeface="Times New Roman" charset="0"/>
                        <a:cs typeface="Times New Roman" charset="0"/>
                      </a:rPr>
                      <m:t>+</m:t>
                    </m:r>
                    <m:r>
                      <a:rPr lang="zh-CN" altLang="en-US" sz="2100" i="1">
                        <a:latin typeface="Cambria Math" panose="02040503050406030204" pitchFamily="18" charset="0"/>
                        <a:ea typeface="Times New Roman" charset="0"/>
                        <a:cs typeface="Times New Roman" charset="0"/>
                      </a:rPr>
                      <m:t>𝛽</m:t>
                    </m:r>
                    <m:r>
                      <a:rPr lang="en-US" altLang="zh-CN" sz="2100" i="1">
                        <a:latin typeface="Cambria Math" panose="02040503050406030204" pitchFamily="18" charset="0"/>
                        <a:ea typeface="Times New Roman" charset="0"/>
                        <a:cs typeface="Times New Roman" charset="0"/>
                      </a:rPr>
                      <m:t>)</m:t>
                    </m:r>
                    <m:r>
                      <a:rPr lang="en-US" altLang="zh-CN" sz="2100" i="1" dirty="0">
                        <a:latin typeface="Cambria Math" panose="02040503050406030204" pitchFamily="18" charset="0"/>
                        <a:ea typeface="Times New Roman" charset="0"/>
                        <a:cs typeface="Times New Roman" charset="0"/>
                      </a:rPr>
                      <m:t>=.4</m:t>
                    </m:r>
                  </m:oMath>
                </a14:m>
                <a:r>
                  <a:rPr lang="en-US" altLang="zh-CN" sz="2100" dirty="0">
                    <a:latin typeface="Times New Roman" charset="0"/>
                    <a:ea typeface="Times New Roman" charset="0"/>
                    <a:cs typeface="Times New Roman" charset="0"/>
                  </a:rPr>
                  <a:t>, so </a:t>
                </a:r>
                <a14:m>
                  <m:oMath xmlns:m="http://schemas.openxmlformats.org/officeDocument/2006/math">
                    <m:r>
                      <a:rPr lang="en-US" altLang="zh-CN" sz="2100" i="1">
                        <a:solidFill>
                          <a:srgbClr val="FF0000"/>
                        </a:solidFill>
                        <a:latin typeface="Cambria Math" panose="02040503050406030204" pitchFamily="18" charset="0"/>
                        <a:ea typeface="Times New Roman" charset="0"/>
                        <a:cs typeface="Times New Roman" charset="0"/>
                      </a:rPr>
                      <m:t>𝐸</m:t>
                    </m:r>
                    <m:d>
                      <m:dPr>
                        <m:ctrlPr>
                          <a:rPr lang="en-US" altLang="zh-CN" sz="2100" i="1">
                            <a:solidFill>
                              <a:srgbClr val="FF0000"/>
                            </a:solidFill>
                            <a:latin typeface="Cambria Math" panose="02040503050406030204" pitchFamily="18" charset="0"/>
                            <a:ea typeface="Times New Roman" charset="0"/>
                            <a:cs typeface="Times New Roman" charset="0"/>
                          </a:rPr>
                        </m:ctrlPr>
                      </m:dPr>
                      <m:e>
                        <m:r>
                          <a:rPr lang="en-US" altLang="zh-CN" sz="2100" i="1">
                            <a:solidFill>
                              <a:srgbClr val="FF0000"/>
                            </a:solidFill>
                            <a:latin typeface="Cambria Math" panose="02040503050406030204" pitchFamily="18" charset="0"/>
                            <a:ea typeface="Times New Roman" charset="0"/>
                            <a:cs typeface="Times New Roman" charset="0"/>
                          </a:rPr>
                          <m:t>𝑋</m:t>
                        </m:r>
                      </m:e>
                    </m:d>
                    <m:r>
                      <a:rPr lang="en-US" altLang="zh-CN" sz="2100" i="1">
                        <a:solidFill>
                          <a:srgbClr val="FF0000"/>
                        </a:solidFill>
                        <a:latin typeface="Cambria Math" panose="02040503050406030204" pitchFamily="18" charset="0"/>
                        <a:ea typeface="Times New Roman" charset="0"/>
                        <a:cs typeface="Times New Roman" charset="0"/>
                      </a:rPr>
                      <m:t>=2+</m:t>
                    </m:r>
                    <m:d>
                      <m:dPr>
                        <m:ctrlPr>
                          <a:rPr lang="en-US" altLang="zh-CN" sz="2100" i="1">
                            <a:solidFill>
                              <a:srgbClr val="FF0000"/>
                            </a:solidFill>
                            <a:latin typeface="Cambria Math" panose="02040503050406030204" pitchFamily="18" charset="0"/>
                            <a:ea typeface="Times New Roman" charset="0"/>
                            <a:cs typeface="Times New Roman" charset="0"/>
                          </a:rPr>
                        </m:ctrlPr>
                      </m:dPr>
                      <m:e>
                        <m:r>
                          <a:rPr lang="en-US" altLang="zh-CN" sz="2100" i="1">
                            <a:solidFill>
                              <a:srgbClr val="FF0000"/>
                            </a:solidFill>
                            <a:latin typeface="Cambria Math" panose="02040503050406030204" pitchFamily="18" charset="0"/>
                            <a:ea typeface="Times New Roman" charset="0"/>
                            <a:cs typeface="Times New Roman" charset="0"/>
                          </a:rPr>
                          <m:t>3</m:t>
                        </m:r>
                      </m:e>
                    </m:d>
                    <m:d>
                      <m:dPr>
                        <m:ctrlPr>
                          <a:rPr lang="en-US" altLang="zh-CN" sz="2100" i="1">
                            <a:solidFill>
                              <a:srgbClr val="FF0000"/>
                            </a:solidFill>
                            <a:latin typeface="Cambria Math" panose="02040503050406030204" pitchFamily="18" charset="0"/>
                            <a:ea typeface="Times New Roman" charset="0"/>
                            <a:cs typeface="Times New Roman" charset="0"/>
                          </a:rPr>
                        </m:ctrlPr>
                      </m:dPr>
                      <m:e>
                        <m:r>
                          <a:rPr lang="en-US" altLang="zh-CN" sz="2100" i="1">
                            <a:solidFill>
                              <a:srgbClr val="FF0000"/>
                            </a:solidFill>
                            <a:latin typeface="Cambria Math" panose="02040503050406030204" pitchFamily="18" charset="0"/>
                            <a:ea typeface="Times New Roman" charset="0"/>
                            <a:cs typeface="Times New Roman" charset="0"/>
                          </a:rPr>
                          <m:t>.4</m:t>
                        </m:r>
                      </m:e>
                    </m:d>
                    <m:r>
                      <a:rPr lang="en-US" altLang="zh-CN" sz="2100" i="1">
                        <a:solidFill>
                          <a:srgbClr val="FF0000"/>
                        </a:solidFill>
                        <a:latin typeface="Cambria Math" panose="02040503050406030204" pitchFamily="18" charset="0"/>
                        <a:ea typeface="Times New Roman" charset="0"/>
                        <a:cs typeface="Times New Roman" charset="0"/>
                      </a:rPr>
                      <m:t>=3.2</m:t>
                    </m:r>
                  </m:oMath>
                </a14:m>
                <a:r>
                  <a:rPr lang="en-US" altLang="zh-CN" sz="2100" dirty="0">
                    <a:latin typeface="Times New Roman" charset="0"/>
                    <a:ea typeface="Times New Roman" charset="0"/>
                    <a:cs typeface="Times New Roman" charset="0"/>
                  </a:rPr>
                  <a:t>. For these values of </a:t>
                </a:r>
                <a14:m>
                  <m:oMath xmlns:m="http://schemas.openxmlformats.org/officeDocument/2006/math">
                    <m:r>
                      <a:rPr lang="zh-CN" altLang="en-US" sz="2100" i="1">
                        <a:latin typeface="Cambria Math" panose="02040503050406030204" pitchFamily="18" charset="0"/>
                        <a:ea typeface="Times New Roman" charset="0"/>
                        <a:cs typeface="Times New Roman" charset="0"/>
                      </a:rPr>
                      <m:t>𝛼</m:t>
                    </m:r>
                  </m:oMath>
                </a14:m>
                <a:r>
                  <a:rPr lang="en-US" altLang="zh-CN" sz="2100" dirty="0">
                    <a:latin typeface="Times New Roman" charset="0"/>
                    <a:ea typeface="Times New Roman" charset="0"/>
                    <a:cs typeface="Times New Roman" charset="0"/>
                  </a:rPr>
                  <a:t> and </a:t>
                </a:r>
                <a14:m>
                  <m:oMath xmlns:m="http://schemas.openxmlformats.org/officeDocument/2006/math">
                    <m:r>
                      <a:rPr lang="zh-CN" altLang="en-US" sz="2100" i="1">
                        <a:latin typeface="Cambria Math" panose="02040503050406030204" pitchFamily="18" charset="0"/>
                        <a:ea typeface="Times New Roman" charset="0"/>
                        <a:cs typeface="Times New Roman" charset="0"/>
                      </a:rPr>
                      <m:t>𝛽</m:t>
                    </m:r>
                  </m:oMath>
                </a14:m>
                <a:r>
                  <a:rPr lang="en-US" altLang="zh-CN" sz="2100" dirty="0">
                    <a:latin typeface="Times New Roman" charset="0"/>
                    <a:ea typeface="Times New Roman" charset="0"/>
                    <a:cs typeface="Times New Roman" charset="0"/>
                  </a:rPr>
                  <a:t>, the pdf of </a:t>
                </a:r>
                <a14:m>
                  <m:oMath xmlns:m="http://schemas.openxmlformats.org/officeDocument/2006/math">
                    <m:r>
                      <a:rPr lang="en-US" altLang="zh-CN" sz="2100" i="1" dirty="0">
                        <a:latin typeface="Cambria Math" panose="02040503050406030204" pitchFamily="18" charset="0"/>
                        <a:ea typeface="Times New Roman" charset="0"/>
                        <a:cs typeface="Times New Roman" charset="0"/>
                      </a:rPr>
                      <m:t>𝑋</m:t>
                    </m:r>
                  </m:oMath>
                </a14:m>
                <a:r>
                  <a:rPr lang="en-US" altLang="zh-CN" sz="2100" dirty="0">
                    <a:latin typeface="Times New Roman" charset="0"/>
                    <a:ea typeface="Times New Roman" charset="0"/>
                    <a:cs typeface="Times New Roman" charset="0"/>
                  </a:rPr>
                  <a:t> is a simple polynomial function. </a:t>
                </a:r>
              </a:p>
              <a:p>
                <a:pPr algn="just"/>
                <a:r>
                  <a:rPr lang="zh-CN" altLang="en-US" sz="2100" dirty="0">
                    <a:latin typeface="Times New Roman" charset="0"/>
                    <a:ea typeface="Times New Roman" charset="0"/>
                    <a:cs typeface="Times New Roman" charset="0"/>
                  </a:rPr>
                  <a:t>        </a:t>
                </a:r>
                <a:r>
                  <a:rPr lang="en-US" altLang="zh-CN" sz="2100" dirty="0">
                    <a:latin typeface="Times New Roman" charset="0"/>
                    <a:ea typeface="Times New Roman" charset="0"/>
                    <a:cs typeface="Times New Roman" charset="0"/>
                  </a:rPr>
                  <a:t>The probability that it takes </a:t>
                </a:r>
                <a:r>
                  <a:rPr lang="en-US" altLang="zh-CN" sz="2100" dirty="0">
                    <a:solidFill>
                      <a:srgbClr val="FF0000"/>
                    </a:solidFill>
                    <a:latin typeface="Times New Roman" charset="0"/>
                    <a:ea typeface="Times New Roman" charset="0"/>
                    <a:cs typeface="Times New Roman" charset="0"/>
                  </a:rPr>
                  <a:t>at most 3 days </a:t>
                </a:r>
                <a:r>
                  <a:rPr lang="en-US" altLang="zh-CN" sz="2100" dirty="0">
                    <a:latin typeface="Times New Roman" charset="0"/>
                    <a:ea typeface="Times New Roman" charset="0"/>
                    <a:cs typeface="Times New Roman" charset="0"/>
                  </a:rPr>
                  <a:t>to lay the foundation is </a:t>
                </a:r>
              </a:p>
              <a:p>
                <a:pPr marL="810000" algn="just"/>
                <a14:m>
                  <m:oMathPara xmlns:m="http://schemas.openxmlformats.org/officeDocument/2006/math">
                    <m:oMathParaPr>
                      <m:jc m:val="left"/>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r>
                        <a:rPr lang="en-US" altLang="zh-CN" sz="2100" i="1">
                          <a:latin typeface="Cambria Math" panose="02040503050406030204" pitchFamily="18" charset="0"/>
                          <a:ea typeface="Times New Roman" charset="0"/>
                          <a:cs typeface="Times New Roman" charset="0"/>
                        </a:rPr>
                        <m:t>𝑃</m:t>
                      </m:r>
                      <m:d>
                        <m:dPr>
                          <m:ctrlPr>
                            <a:rPr lang="en-US" altLang="zh-CN" sz="2100" i="1">
                              <a:latin typeface="Cambria Math" panose="02040503050406030204" pitchFamily="18" charset="0"/>
                              <a:ea typeface="Times New Roman" charset="0"/>
                              <a:cs typeface="Times New Roman" charset="0"/>
                            </a:rPr>
                          </m:ctrlPr>
                        </m:dPr>
                        <m:e>
                          <m:r>
                            <a:rPr lang="en-US" altLang="zh-CN" sz="2100" i="1">
                              <a:latin typeface="Cambria Math" panose="02040503050406030204" pitchFamily="18" charset="0"/>
                              <a:ea typeface="Times New Roman" charset="0"/>
                              <a:cs typeface="Times New Roman" charset="0"/>
                            </a:rPr>
                            <m:t>𝑋</m:t>
                          </m:r>
                          <m:r>
                            <a:rPr lang="en-US" altLang="zh-CN" sz="2100" i="1">
                              <a:latin typeface="Cambria Math" panose="02040503050406030204" pitchFamily="18" charset="0"/>
                              <a:ea typeface="Times New Roman" charset="0"/>
                              <a:cs typeface="Times New Roman" charset="0"/>
                            </a:rPr>
                            <m:t>≤3</m:t>
                          </m:r>
                        </m:e>
                      </m:d>
                      <m:r>
                        <a:rPr lang="en-US" altLang="zh-CN" sz="2100" i="1">
                          <a:latin typeface="Cambria Math" panose="02040503050406030204" pitchFamily="18" charset="0"/>
                          <a:ea typeface="Times New Roman" charset="0"/>
                          <a:cs typeface="Times New Roman" charset="0"/>
                        </a:rPr>
                        <m:t>=</m:t>
                      </m:r>
                      <m:nary>
                        <m:naryPr>
                          <m:ctrlPr>
                            <a:rPr lang="en-US" altLang="zh-CN" sz="2100" i="1">
                              <a:latin typeface="Cambria Math" panose="02040503050406030204" pitchFamily="18" charset="0"/>
                              <a:cs typeface="Times New Roman" charset="0"/>
                            </a:rPr>
                          </m:ctrlPr>
                        </m:naryPr>
                        <m:sub>
                          <m:r>
                            <m:rPr>
                              <m:brk m:alnAt="23"/>
                            </m:rPr>
                            <a:rPr lang="en-US" altLang="zh-CN" sz="2100" i="1">
                              <a:latin typeface="Cambria Math" panose="02040503050406030204" pitchFamily="18" charset="0"/>
                              <a:cs typeface="Times New Roman" charset="0"/>
                            </a:rPr>
                            <m:t>2</m:t>
                          </m:r>
                        </m:sub>
                        <m:sup>
                          <m:r>
                            <a:rPr lang="en-US" altLang="zh-CN" sz="2100" i="1">
                              <a:latin typeface="Cambria Math" panose="02040503050406030204" pitchFamily="18" charset="0"/>
                              <a:cs typeface="Times New Roman" charset="0"/>
                            </a:rPr>
                            <m:t>3</m:t>
                          </m:r>
                        </m:sup>
                        <m:e>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1</m:t>
                              </m:r>
                            </m:num>
                            <m:den>
                              <m:r>
                                <a:rPr lang="en-US" altLang="zh-CN" sz="2100" i="1">
                                  <a:latin typeface="Cambria Math" panose="02040503050406030204" pitchFamily="18" charset="0"/>
                                  <a:cs typeface="Times New Roman" charset="0"/>
                                </a:rPr>
                                <m:t>3</m:t>
                              </m:r>
                            </m:den>
                          </m:f>
                          <m:r>
                            <a:rPr lang="en-US" altLang="zh-CN" sz="2100" i="1">
                              <a:latin typeface="Cambria Math" panose="02040503050406030204" pitchFamily="18" charset="0"/>
                              <a:ea typeface="Cambria Math" panose="02040503050406030204" pitchFamily="18" charset="0"/>
                              <a:cs typeface="Times New Roman" charset="0"/>
                            </a:rPr>
                            <m:t>∙</m:t>
                          </m:r>
                          <m:f>
                            <m:fPr>
                              <m:ctrlPr>
                                <a:rPr lang="en-US" altLang="zh-CN" sz="2100" i="1">
                                  <a:latin typeface="Cambria Math" panose="02040503050406030204" pitchFamily="18" charset="0"/>
                                  <a:ea typeface="Cambria Math" panose="02040503050406030204" pitchFamily="18" charset="0"/>
                                  <a:cs typeface="Times New Roman" charset="0"/>
                                </a:rPr>
                              </m:ctrlPr>
                            </m:fPr>
                            <m:num>
                              <m:r>
                                <a:rPr lang="en-US" altLang="zh-CN" sz="2100" i="1">
                                  <a:latin typeface="Cambria Math" panose="02040503050406030204" pitchFamily="18" charset="0"/>
                                  <a:ea typeface="Cambria Math" panose="02040503050406030204" pitchFamily="18" charset="0"/>
                                  <a:cs typeface="Times New Roman" charset="0"/>
                                </a:rPr>
                                <m:t>4</m:t>
                              </m:r>
                              <m:r>
                                <a:rPr lang="zh-CN" altLang="en-US" sz="2100" i="1">
                                  <a:latin typeface="Cambria Math" panose="02040503050406030204" pitchFamily="18" charset="0"/>
                                  <a:ea typeface="Cambria Math" panose="02040503050406030204" pitchFamily="18" charset="0"/>
                                  <a:cs typeface="Times New Roman" charset="0"/>
                                </a:rPr>
                                <m:t>！</m:t>
                              </m:r>
                            </m:num>
                            <m:den>
                              <m:r>
                                <a:rPr lang="en-US" altLang="zh-CN" sz="2100" i="1">
                                  <a:latin typeface="Cambria Math" panose="02040503050406030204" pitchFamily="18" charset="0"/>
                                  <a:ea typeface="Cambria Math" panose="02040503050406030204" pitchFamily="18" charset="0"/>
                                  <a:cs typeface="Times New Roman" charset="0"/>
                                </a:rPr>
                                <m:t>1</m:t>
                              </m:r>
                              <m:r>
                                <a:rPr lang="zh-CN" altLang="en-US" sz="2100" i="1">
                                  <a:latin typeface="Cambria Math" panose="02040503050406030204" pitchFamily="18" charset="0"/>
                                  <a:ea typeface="Cambria Math" panose="02040503050406030204" pitchFamily="18" charset="0"/>
                                  <a:cs typeface="Times New Roman" charset="0"/>
                                </a:rPr>
                                <m:t>！</m:t>
                              </m:r>
                              <m:r>
                                <a:rPr lang="en-US" altLang="zh-CN" sz="2100" i="1">
                                  <a:latin typeface="Cambria Math" panose="02040503050406030204" pitchFamily="18" charset="0"/>
                                  <a:ea typeface="Cambria Math" panose="02040503050406030204" pitchFamily="18" charset="0"/>
                                  <a:cs typeface="Times New Roman" charset="0"/>
                                </a:rPr>
                                <m:t>2!</m:t>
                              </m:r>
                            </m:den>
                          </m:f>
                        </m:e>
                      </m:nary>
                      <m:d>
                        <m:dPr>
                          <m:ctrlPr>
                            <a:rPr lang="en-US" altLang="zh-CN" sz="2100" i="1">
                              <a:latin typeface="Cambria Math" panose="02040503050406030204" pitchFamily="18" charset="0"/>
                              <a:cs typeface="Times New Roman" charset="0"/>
                            </a:rPr>
                          </m:ctrlPr>
                        </m:dPr>
                        <m:e>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𝑥</m:t>
                              </m:r>
                              <m:r>
                                <a:rPr lang="en-US" altLang="zh-CN" sz="2100" i="1">
                                  <a:latin typeface="Cambria Math" panose="02040503050406030204" pitchFamily="18" charset="0"/>
                                  <a:cs typeface="Times New Roman" charset="0"/>
                                </a:rPr>
                                <m:t>−2</m:t>
                              </m:r>
                            </m:num>
                            <m:den>
                              <m:r>
                                <a:rPr lang="en-US" altLang="zh-CN" sz="2100" i="1">
                                  <a:latin typeface="Cambria Math" panose="02040503050406030204" pitchFamily="18" charset="0"/>
                                  <a:cs typeface="Times New Roman" charset="0"/>
                                </a:rPr>
                                <m:t>3</m:t>
                              </m:r>
                            </m:den>
                          </m:f>
                        </m:e>
                      </m:d>
                      <m:sSup>
                        <m:sSupPr>
                          <m:ctrlPr>
                            <a:rPr lang="en-US" altLang="zh-CN" sz="2100" i="1">
                              <a:latin typeface="Cambria Math" panose="02040503050406030204" pitchFamily="18" charset="0"/>
                              <a:cs typeface="Times New Roman" charset="0"/>
                            </a:rPr>
                          </m:ctrlPr>
                        </m:sSupPr>
                        <m:e>
                          <m:d>
                            <m:dPr>
                              <m:ctrlPr>
                                <a:rPr lang="en-US" altLang="zh-CN" sz="2100" i="1">
                                  <a:latin typeface="Cambria Math" panose="02040503050406030204" pitchFamily="18" charset="0"/>
                                  <a:cs typeface="Times New Roman" charset="0"/>
                                </a:rPr>
                              </m:ctrlPr>
                            </m:dPr>
                            <m:e>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5−</m:t>
                                  </m:r>
                                  <m:r>
                                    <a:rPr lang="en-US" altLang="zh-CN" sz="2100" i="1">
                                      <a:latin typeface="Cambria Math" panose="02040503050406030204" pitchFamily="18" charset="0"/>
                                      <a:cs typeface="Times New Roman" charset="0"/>
                                    </a:rPr>
                                    <m:t>𝑥</m:t>
                                  </m:r>
                                </m:num>
                                <m:den>
                                  <m:r>
                                    <a:rPr lang="en-US" altLang="zh-CN" sz="2100" i="1">
                                      <a:latin typeface="Cambria Math" panose="02040503050406030204" pitchFamily="18" charset="0"/>
                                      <a:cs typeface="Times New Roman" charset="0"/>
                                    </a:rPr>
                                    <m:t>3</m:t>
                                  </m:r>
                                </m:den>
                              </m:f>
                            </m:e>
                          </m:d>
                        </m:e>
                        <m:sup>
                          <m:r>
                            <a:rPr lang="en-US" altLang="zh-CN" sz="2100" i="1">
                              <a:latin typeface="Cambria Math" panose="02040503050406030204" pitchFamily="18" charset="0"/>
                              <a:cs typeface="Times New Roman" charset="0"/>
                            </a:rPr>
                            <m:t>2</m:t>
                          </m:r>
                        </m:sup>
                      </m:sSup>
                      <m:r>
                        <a:rPr lang="en-US" altLang="zh-CN" sz="2100" i="1">
                          <a:latin typeface="Cambria Math" panose="02040503050406030204" pitchFamily="18" charset="0"/>
                          <a:cs typeface="Times New Roman" charset="0"/>
                        </a:rPr>
                        <m:t>𝑑𝑥</m:t>
                      </m:r>
                    </m:oMath>
                  </m:oMathPara>
                </a14:m>
                <a:endParaRPr lang="en-US" altLang="zh-CN" sz="2100" i="1" dirty="0">
                  <a:latin typeface="Cambria Math" panose="02040503050406030204" pitchFamily="18" charset="0"/>
                  <a:cs typeface="Times New Roman" charset="0"/>
                </a:endParaRPr>
              </a:p>
              <a:p>
                <a:pPr algn="just"/>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Times New Roman" charset="0"/>
                          <a:cs typeface="Times New Roman" charset="0"/>
                        </a:rPr>
                        <m:t>                   =</m:t>
                      </m:r>
                      <m:f>
                        <m:fPr>
                          <m:ctrlPr>
                            <a:rPr lang="en-US" altLang="zh-CN" sz="2100" i="1">
                              <a:latin typeface="Cambria Math" panose="02040503050406030204" pitchFamily="18" charset="0"/>
                              <a:ea typeface="Times New Roman" charset="0"/>
                              <a:cs typeface="Times New Roman" charset="0"/>
                            </a:rPr>
                          </m:ctrlPr>
                        </m:fPr>
                        <m:num>
                          <m:r>
                            <a:rPr lang="en-US" altLang="zh-CN" sz="2100" i="1">
                              <a:latin typeface="Cambria Math" panose="02040503050406030204" pitchFamily="18" charset="0"/>
                              <a:ea typeface="Times New Roman" charset="0"/>
                              <a:cs typeface="Times New Roman" charset="0"/>
                            </a:rPr>
                            <m:t>4</m:t>
                          </m:r>
                        </m:num>
                        <m:den>
                          <m:r>
                            <a:rPr lang="en-US" altLang="zh-CN" sz="2100" i="1">
                              <a:latin typeface="Cambria Math" panose="02040503050406030204" pitchFamily="18" charset="0"/>
                              <a:ea typeface="Times New Roman" charset="0"/>
                              <a:cs typeface="Times New Roman" charset="0"/>
                            </a:rPr>
                            <m:t>27</m:t>
                          </m:r>
                        </m:den>
                      </m:f>
                      <m:nary>
                        <m:naryPr>
                          <m:ctrlPr>
                            <a:rPr lang="en-US" altLang="zh-CN" sz="2100" i="1">
                              <a:latin typeface="Cambria Math" panose="02040503050406030204" pitchFamily="18" charset="0"/>
                              <a:cs typeface="Times New Roman" charset="0"/>
                            </a:rPr>
                          </m:ctrlPr>
                        </m:naryPr>
                        <m:sub>
                          <m:r>
                            <m:rPr>
                              <m:brk m:alnAt="23"/>
                            </m:rPr>
                            <a:rPr lang="en-US" altLang="zh-CN" sz="2100" i="1">
                              <a:latin typeface="Cambria Math" panose="02040503050406030204" pitchFamily="18" charset="0"/>
                              <a:cs typeface="Times New Roman" charset="0"/>
                            </a:rPr>
                            <m:t>2</m:t>
                          </m:r>
                        </m:sub>
                        <m:sup>
                          <m:r>
                            <a:rPr lang="en-US" altLang="zh-CN" sz="2100" i="1">
                              <a:latin typeface="Cambria Math" panose="02040503050406030204" pitchFamily="18" charset="0"/>
                              <a:cs typeface="Times New Roman" charset="0"/>
                            </a:rPr>
                            <m:t>3</m:t>
                          </m:r>
                        </m:sup>
                        <m:e>
                          <m:r>
                            <a:rPr lang="en-US" altLang="zh-CN" sz="2100" i="1">
                              <a:latin typeface="Cambria Math" panose="02040503050406030204" pitchFamily="18" charset="0"/>
                              <a:cs typeface="Times New Roman" charset="0"/>
                            </a:rPr>
                            <m:t>(</m:t>
                          </m:r>
                          <m:r>
                            <a:rPr lang="en-US" altLang="zh-CN" sz="2100" i="1">
                              <a:latin typeface="Cambria Math" panose="02040503050406030204" pitchFamily="18" charset="0"/>
                              <a:cs typeface="Times New Roman" charset="0"/>
                            </a:rPr>
                            <m:t>𝑥</m:t>
                          </m:r>
                          <m:r>
                            <a:rPr lang="en-US" altLang="zh-CN" sz="2100" i="1">
                              <a:latin typeface="Cambria Math" panose="02040503050406030204" pitchFamily="18" charset="0"/>
                              <a:cs typeface="Times New Roman" charset="0"/>
                            </a:rPr>
                            <m:t>−2)</m:t>
                          </m:r>
                          <m:sSup>
                            <m:sSupPr>
                              <m:ctrlPr>
                                <a:rPr lang="en-US" altLang="zh-CN" sz="2100" i="1">
                                  <a:latin typeface="Cambria Math" panose="02040503050406030204" pitchFamily="18" charset="0"/>
                                  <a:cs typeface="Times New Roman" charset="0"/>
                                </a:rPr>
                              </m:ctrlPr>
                            </m:sSupPr>
                            <m:e>
                              <m:d>
                                <m:dPr>
                                  <m:ctrlPr>
                                    <a:rPr lang="en-US" altLang="zh-CN" sz="2100" i="1">
                                      <a:latin typeface="Cambria Math" panose="02040503050406030204" pitchFamily="18" charset="0"/>
                                      <a:cs typeface="Times New Roman" charset="0"/>
                                    </a:rPr>
                                  </m:ctrlPr>
                                </m:dPr>
                                <m:e>
                                  <m:r>
                                    <a:rPr lang="en-US" altLang="zh-CN" sz="2100" i="1">
                                      <a:latin typeface="Cambria Math" panose="02040503050406030204" pitchFamily="18" charset="0"/>
                                      <a:cs typeface="Times New Roman" charset="0"/>
                                    </a:rPr>
                                    <m:t>5−</m:t>
                                  </m:r>
                                  <m:r>
                                    <a:rPr lang="en-US" altLang="zh-CN" sz="2100" i="1">
                                      <a:latin typeface="Cambria Math" panose="02040503050406030204" pitchFamily="18" charset="0"/>
                                      <a:cs typeface="Times New Roman" charset="0"/>
                                    </a:rPr>
                                    <m:t>𝑥</m:t>
                                  </m:r>
                                </m:e>
                              </m:d>
                            </m:e>
                            <m:sup>
                              <m:r>
                                <a:rPr lang="en-US" altLang="zh-CN" sz="2100" i="1">
                                  <a:latin typeface="Cambria Math" panose="02040503050406030204" pitchFamily="18" charset="0"/>
                                  <a:cs typeface="Times New Roman" charset="0"/>
                                </a:rPr>
                                <m:t>2</m:t>
                              </m:r>
                            </m:sup>
                          </m:sSup>
                        </m:e>
                      </m:nary>
                      <m:r>
                        <a:rPr lang="en-US" altLang="zh-CN" sz="2100" i="1">
                          <a:latin typeface="Cambria Math" panose="02040503050406030204" pitchFamily="18" charset="0"/>
                          <a:cs typeface="Times New Roman" charset="0"/>
                        </a:rPr>
                        <m:t>𝑑𝑥</m:t>
                      </m:r>
                      <m:r>
                        <a:rPr lang="en-US" altLang="zh-CN" sz="2100" i="1">
                          <a:latin typeface="Cambria Math" panose="02040503050406030204" pitchFamily="18" charset="0"/>
                          <a:cs typeface="Times New Roman" charset="0"/>
                        </a:rPr>
                        <m:t>=</m:t>
                      </m:r>
                      <m:f>
                        <m:fPr>
                          <m:ctrlPr>
                            <a:rPr lang="en-US" altLang="zh-CN" sz="2100" i="1">
                              <a:latin typeface="Cambria Math" panose="02040503050406030204" pitchFamily="18" charset="0"/>
                              <a:cs typeface="Times New Roman" charset="0"/>
                            </a:rPr>
                          </m:ctrlPr>
                        </m:fPr>
                        <m:num>
                          <m:r>
                            <a:rPr lang="en-US" altLang="zh-CN" sz="2100" i="1">
                              <a:latin typeface="Cambria Math" panose="02040503050406030204" pitchFamily="18" charset="0"/>
                              <a:cs typeface="Times New Roman" charset="0"/>
                            </a:rPr>
                            <m:t>4</m:t>
                          </m:r>
                        </m:num>
                        <m:den>
                          <m:r>
                            <a:rPr lang="en-US" altLang="zh-CN" sz="2100" i="1">
                              <a:latin typeface="Cambria Math" panose="02040503050406030204" pitchFamily="18" charset="0"/>
                              <a:cs typeface="Times New Roman" charset="0"/>
                            </a:rPr>
                            <m:t>27</m:t>
                          </m:r>
                        </m:den>
                      </m:f>
                      <m:r>
                        <a:rPr lang="en-US" altLang="zh-CN" sz="2100" i="1">
                          <a:latin typeface="Cambria Math" panose="02040503050406030204" pitchFamily="18" charset="0"/>
                          <a:ea typeface="Cambria Math" panose="02040503050406030204" pitchFamily="18" charset="0"/>
                          <a:cs typeface="Times New Roman" charset="0"/>
                        </a:rPr>
                        <m:t>∙</m:t>
                      </m:r>
                      <m:f>
                        <m:fPr>
                          <m:ctrlPr>
                            <a:rPr lang="en-US" altLang="zh-CN" sz="2100" i="1">
                              <a:latin typeface="Cambria Math" panose="02040503050406030204" pitchFamily="18" charset="0"/>
                              <a:ea typeface="Cambria Math" panose="02040503050406030204" pitchFamily="18" charset="0"/>
                              <a:cs typeface="Times New Roman" charset="0"/>
                            </a:rPr>
                          </m:ctrlPr>
                        </m:fPr>
                        <m:num>
                          <m:r>
                            <a:rPr lang="en-US" altLang="zh-CN" sz="2100" i="1">
                              <a:latin typeface="Cambria Math" panose="02040503050406030204" pitchFamily="18" charset="0"/>
                              <a:ea typeface="Cambria Math" panose="02040503050406030204" pitchFamily="18" charset="0"/>
                              <a:cs typeface="Times New Roman" charset="0"/>
                            </a:rPr>
                            <m:t>11</m:t>
                          </m:r>
                        </m:num>
                        <m:den>
                          <m:r>
                            <a:rPr lang="en-US" altLang="zh-CN" sz="2100" i="1">
                              <a:latin typeface="Cambria Math" panose="02040503050406030204" pitchFamily="18" charset="0"/>
                              <a:ea typeface="Cambria Math" panose="02040503050406030204" pitchFamily="18" charset="0"/>
                              <a:cs typeface="Times New Roman" charset="0"/>
                            </a:rPr>
                            <m:t>4</m:t>
                          </m:r>
                        </m:den>
                      </m:f>
                      <m:r>
                        <a:rPr lang="en-US" altLang="zh-CN" sz="2100" i="1">
                          <a:latin typeface="Cambria Math" panose="02040503050406030204" pitchFamily="18" charset="0"/>
                          <a:ea typeface="Cambria Math" panose="02040503050406030204" pitchFamily="18" charset="0"/>
                          <a:cs typeface="Times New Roman" charset="0"/>
                        </a:rPr>
                        <m:t>=</m:t>
                      </m:r>
                      <m:f>
                        <m:fPr>
                          <m:ctrlPr>
                            <a:rPr lang="en-US" altLang="zh-CN" sz="2100" i="1">
                              <a:latin typeface="Cambria Math" panose="02040503050406030204" pitchFamily="18" charset="0"/>
                              <a:ea typeface="Cambria Math" panose="02040503050406030204" pitchFamily="18" charset="0"/>
                              <a:cs typeface="Times New Roman" charset="0"/>
                            </a:rPr>
                          </m:ctrlPr>
                        </m:fPr>
                        <m:num>
                          <m:r>
                            <a:rPr lang="en-US" altLang="zh-CN" sz="2100" i="1">
                              <a:latin typeface="Cambria Math" panose="02040503050406030204" pitchFamily="18" charset="0"/>
                              <a:ea typeface="Cambria Math" panose="02040503050406030204" pitchFamily="18" charset="0"/>
                              <a:cs typeface="Times New Roman" charset="0"/>
                            </a:rPr>
                            <m:t>11</m:t>
                          </m:r>
                        </m:num>
                        <m:den>
                          <m:r>
                            <a:rPr lang="en-US" altLang="zh-CN" sz="2100" i="1">
                              <a:latin typeface="Cambria Math" panose="02040503050406030204" pitchFamily="18" charset="0"/>
                              <a:ea typeface="Cambria Math" panose="02040503050406030204" pitchFamily="18" charset="0"/>
                              <a:cs typeface="Times New Roman" charset="0"/>
                            </a:rPr>
                            <m:t>27</m:t>
                          </m:r>
                        </m:den>
                      </m:f>
                      <m:r>
                        <a:rPr lang="en-US" altLang="zh-CN" sz="2100" i="1">
                          <a:latin typeface="Cambria Math" panose="02040503050406030204" pitchFamily="18" charset="0"/>
                          <a:ea typeface="Cambria Math" panose="02040503050406030204" pitchFamily="18" charset="0"/>
                          <a:cs typeface="Times New Roman" charset="0"/>
                        </a:rPr>
                        <m:t>=.407</m:t>
                      </m:r>
                    </m:oMath>
                  </m:oMathPara>
                </a14:m>
                <a:endParaRPr lang="en-US" altLang="zh-CN" sz="2100" i="1" dirty="0">
                  <a:latin typeface="Cambria Math" panose="02040503050406030204" pitchFamily="18"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457200" y="1037146"/>
                <a:ext cx="8297465" cy="4838569"/>
              </a:xfrm>
              <a:prstGeom prst="rect">
                <a:avLst/>
              </a:prstGeom>
              <a:blipFill>
                <a:blip r:embed="rId3"/>
                <a:stretch>
                  <a:fillRect l="-882" t="-756" r="-88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855EF2A-53CB-41CF-B02B-0CEE140C1F12}"/>
              </a:ext>
            </a:extLst>
          </p:cNvPr>
          <p:cNvSpPr>
            <a:spLocks noGrp="1"/>
          </p:cNvSpPr>
          <p:nvPr>
            <p:ph type="sldNum" sz="quarter" idx="12"/>
          </p:nvPr>
        </p:nvSpPr>
        <p:spPr/>
        <p:txBody>
          <a:bodyPr/>
          <a:lstStyle/>
          <a:p>
            <a:fld id="{D57F1E4F-1CFF-5643-939E-217C01CDF565}" type="slidenum">
              <a:rPr lang="en-US" smtClean="0"/>
              <a:pPr/>
              <a:t>94</a:t>
            </a:fld>
            <a:endParaRPr lang="en-US" dirty="0"/>
          </a:p>
        </p:txBody>
      </p:sp>
    </p:spTree>
    <p:extLst>
      <p:ext uri="{BB962C8B-B14F-4D97-AF65-F5344CB8AC3E}">
        <p14:creationId xmlns:p14="http://schemas.microsoft.com/office/powerpoint/2010/main" val="352443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1076983" y="2239094"/>
                <a:ext cx="7707086" cy="2379812"/>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p>
              <a:p>
                <a:pPr marL="0" indent="0" algn="just" defTabSz="685800">
                  <a:spcBef>
                    <a:spcPts val="0"/>
                  </a:spcBef>
                  <a:buClrTx/>
                  <a:buNone/>
                </a:pP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400" b="1"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Order the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𝑛</m:t>
                    </m:r>
                  </m:oMath>
                </a14:m>
                <a:r>
                  <a:rPr lang="en-US" altLang="zh-CN" sz="2100" dirty="0">
                    <a:solidFill>
                      <a:schemeClr val="tx1"/>
                    </a:solidFill>
                    <a:latin typeface="Times New Roman" charset="0"/>
                    <a:ea typeface="Times New Roman" charset="0"/>
                    <a:cs typeface="Times New Roman" charset="0"/>
                  </a:rPr>
                  <a:t> sample observations from smallest to largest. Then the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𝑖</m:t>
                    </m:r>
                  </m:oMath>
                </a14:m>
                <a:r>
                  <a:rPr lang="en-US" altLang="zh-CN" sz="2100" dirty="0" err="1">
                    <a:solidFill>
                      <a:schemeClr val="tx1"/>
                    </a:solidFill>
                    <a:latin typeface="Times New Roman" charset="0"/>
                    <a:ea typeface="Times New Roman" charset="0"/>
                    <a:cs typeface="Times New Roman" charset="0"/>
                  </a:rPr>
                  <a:t>th</a:t>
                </a:r>
                <a:r>
                  <a:rPr lang="en-US" altLang="zh-CN" sz="2100" dirty="0">
                    <a:solidFill>
                      <a:schemeClr val="tx1"/>
                    </a:solidFill>
                    <a:latin typeface="Times New Roman" charset="0"/>
                    <a:ea typeface="Times New Roman" charset="0"/>
                    <a:cs typeface="Times New Roman" charset="0"/>
                  </a:rPr>
                  <a:t> smallest observation in the list is taken to be the </a:t>
                </a:r>
                <a14:m>
                  <m:oMath xmlns:m="http://schemas.openxmlformats.org/officeDocument/2006/math">
                    <m:r>
                      <a:rPr lang="en-US" altLang="zh-CN" sz="2100" b="1" i="1">
                        <a:solidFill>
                          <a:schemeClr val="tx1"/>
                        </a:solidFill>
                        <a:latin typeface="Cambria Math" panose="02040503050406030204" pitchFamily="18" charset="0"/>
                        <a:ea typeface="Times New Roman" charset="0"/>
                        <a:cs typeface="Times New Roman" charset="0"/>
                      </a:rPr>
                      <m:t>[</m:t>
                    </m:r>
                    <m:r>
                      <a:rPr lang="en-US" altLang="zh-CN" sz="2100" b="1" i="1">
                        <a:solidFill>
                          <a:schemeClr val="tx1"/>
                        </a:solidFill>
                        <a:latin typeface="Cambria Math" panose="02040503050406030204" pitchFamily="18" charset="0"/>
                        <a:ea typeface="Times New Roman" charset="0"/>
                        <a:cs typeface="Times New Roman" charset="0"/>
                      </a:rPr>
                      <m:t>𝟏𝟎𝟎</m:t>
                    </m:r>
                    <m:r>
                      <a:rPr lang="en-US" altLang="zh-CN" sz="2100" b="1" i="1">
                        <a:solidFill>
                          <a:schemeClr val="tx1"/>
                        </a:solidFill>
                        <a:latin typeface="Cambria Math" panose="02040503050406030204" pitchFamily="18" charset="0"/>
                        <a:ea typeface="Times New Roman" charset="0"/>
                        <a:cs typeface="Times New Roman" charset="0"/>
                      </a:rPr>
                      <m:t>(</m:t>
                    </m:r>
                    <m:r>
                      <a:rPr lang="en-US" altLang="zh-CN" sz="2100" b="1" i="1">
                        <a:solidFill>
                          <a:schemeClr val="tx1"/>
                        </a:solidFill>
                        <a:latin typeface="Cambria Math" panose="02040503050406030204" pitchFamily="18" charset="0"/>
                        <a:ea typeface="Times New Roman" charset="0"/>
                        <a:cs typeface="Times New Roman" charset="0"/>
                      </a:rPr>
                      <m:t>𝒊</m:t>
                    </m:r>
                    <m:r>
                      <a:rPr lang="en-US" altLang="zh-CN" sz="2100" b="1" i="1">
                        <a:solidFill>
                          <a:schemeClr val="tx1"/>
                        </a:solidFill>
                        <a:latin typeface="Cambria Math" panose="02040503050406030204" pitchFamily="18" charset="0"/>
                        <a:ea typeface="Times New Roman" charset="0"/>
                        <a:cs typeface="Times New Roman" charset="0"/>
                      </a:rPr>
                      <m:t>−.</m:t>
                    </m:r>
                    <m:r>
                      <a:rPr lang="en-US" altLang="zh-CN" sz="2100" b="1" i="1">
                        <a:solidFill>
                          <a:schemeClr val="tx1"/>
                        </a:solidFill>
                        <a:latin typeface="Cambria Math" panose="02040503050406030204" pitchFamily="18" charset="0"/>
                        <a:ea typeface="Times New Roman" charset="0"/>
                        <a:cs typeface="Times New Roman" charset="0"/>
                      </a:rPr>
                      <m:t>𝟓</m:t>
                    </m:r>
                    <m:r>
                      <a:rPr lang="en-US" altLang="zh-CN" sz="2100" b="1" i="1">
                        <a:solidFill>
                          <a:schemeClr val="tx1"/>
                        </a:solidFill>
                        <a:latin typeface="Cambria Math" panose="02040503050406030204" pitchFamily="18" charset="0"/>
                        <a:ea typeface="Times New Roman" charset="0"/>
                        <a:cs typeface="Times New Roman" charset="0"/>
                      </a:rPr>
                      <m:t>)/</m:t>
                    </m:r>
                    <m:r>
                      <a:rPr lang="en-US" altLang="zh-CN" sz="2100" b="1" i="1">
                        <a:solidFill>
                          <a:schemeClr val="tx1"/>
                        </a:solidFill>
                        <a:latin typeface="Cambria Math" panose="02040503050406030204" pitchFamily="18" charset="0"/>
                        <a:ea typeface="Times New Roman" charset="0"/>
                        <a:cs typeface="Times New Roman" charset="0"/>
                      </a:rPr>
                      <m:t>𝒏</m:t>
                    </m:r>
                    <m:r>
                      <a:rPr lang="en-US" altLang="zh-CN" sz="2100" b="1" i="1">
                        <a:solidFill>
                          <a:schemeClr val="tx1"/>
                        </a:solidFill>
                        <a:latin typeface="Cambria Math" panose="02040503050406030204" pitchFamily="18" charset="0"/>
                        <a:ea typeface="Times New Roman" charset="0"/>
                        <a:cs typeface="Times New Roman" charset="0"/>
                      </a:rPr>
                      <m:t>]</m:t>
                    </m:r>
                  </m:oMath>
                </a14:m>
                <a:r>
                  <a:rPr lang="en-US" altLang="zh-CN" sz="2100" b="1" dirty="0" err="1">
                    <a:solidFill>
                      <a:schemeClr val="tx1"/>
                    </a:solidFill>
                    <a:latin typeface="Times New Roman" charset="0"/>
                    <a:ea typeface="Times New Roman" charset="0"/>
                    <a:cs typeface="Times New Roman" charset="0"/>
                  </a:rPr>
                  <a:t>th</a:t>
                </a:r>
                <a:r>
                  <a:rPr lang="en-US" altLang="zh-CN" sz="2100" b="1" dirty="0">
                    <a:solidFill>
                      <a:schemeClr val="tx1"/>
                    </a:solidFill>
                    <a:latin typeface="Times New Roman" charset="0"/>
                    <a:ea typeface="Times New Roman" charset="0"/>
                    <a:cs typeface="Times New Roman" charset="0"/>
                  </a:rPr>
                  <a:t> sample percentile</a:t>
                </a:r>
                <a:r>
                  <a:rPr lang="en-US" altLang="zh-CN" sz="2100" dirty="0">
                    <a:solidFill>
                      <a:schemeClr val="tx1"/>
                    </a:solidFill>
                    <a:latin typeface="Times New Roman" charset="0"/>
                    <a:ea typeface="Times New Roman" charset="0"/>
                    <a:cs typeface="Times New Roman" charset="0"/>
                  </a:rPr>
                  <a:t>.  </a:t>
                </a:r>
                <a:endParaRPr lang="en-US" altLang="zh-CN" sz="2400" dirty="0">
                  <a:solidFill>
                    <a:schemeClr val="tx1"/>
                  </a:solidFill>
                  <a:latin typeface="Times New Roman" charset="0"/>
                  <a:ea typeface="Times New Roman" charset="0"/>
                  <a:cs typeface="Times New Roman" charset="0"/>
                </a:endParaRP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1076983" y="2239094"/>
                <a:ext cx="7707086" cy="2379812"/>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Rectangle 1">
            <a:extLst>
              <a:ext uri="{FF2B5EF4-FFF2-40B4-BE49-F238E27FC236}">
                <a16:creationId xmlns:a16="http://schemas.microsoft.com/office/drawing/2014/main" id="{4C8CBFE8-4AAB-4943-837A-9858039F35DB}"/>
              </a:ext>
            </a:extLst>
          </p:cNvPr>
          <p:cNvSpPr/>
          <p:nvPr/>
        </p:nvSpPr>
        <p:spPr>
          <a:xfrm>
            <a:off x="1076983" y="1397995"/>
            <a:ext cx="7707086" cy="461665"/>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effectLst>
            <a:outerShdw blurRad="50800" dist="38100" dir="5400000" algn="t" rotWithShape="0">
              <a:prstClr val="black">
                <a:alpha val="40000"/>
              </a:prstClr>
            </a:outerShdw>
          </a:effectLst>
          <a:scene3d>
            <a:camera prst="orthographicFront"/>
            <a:lightRig rig="threePt" dir="t"/>
          </a:scene3d>
          <a:sp3d prstMaterial="softEdge"/>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sz="2400" dirty="0">
                <a:latin typeface="Times New Roman" charset="0"/>
                <a:ea typeface="Times New Roman" charset="0"/>
                <a:cs typeface="Times New Roman" charset="0"/>
              </a:rPr>
              <a:t>4.6</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Probability Plots</a:t>
            </a:r>
            <a:endParaRPr lang="en-US" sz="2400" dirty="0">
              <a:latin typeface="Times New Roman" charset="0"/>
              <a:ea typeface="Times New Roman" charset="0"/>
              <a:cs typeface="Times New Roman" charset="0"/>
            </a:endParaRPr>
          </a:p>
        </p:txBody>
      </p:sp>
      <p:sp>
        <p:nvSpPr>
          <p:cNvPr id="4" name="灯片编号占位符 3">
            <a:extLst>
              <a:ext uri="{FF2B5EF4-FFF2-40B4-BE49-F238E27FC236}">
                <a16:creationId xmlns:a16="http://schemas.microsoft.com/office/drawing/2014/main" id="{C5AD78F1-21E3-4A62-A880-A93AB8A097E2}"/>
              </a:ext>
            </a:extLst>
          </p:cNvPr>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691199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813062" y="1159658"/>
                <a:ext cx="8192078" cy="1708160"/>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2100" b="1" dirty="0">
                    <a:solidFill>
                      <a:srgbClr val="00B0F0"/>
                    </a:solidFill>
                    <a:latin typeface="Times New Roman" charset="0"/>
                    <a:ea typeface="Times New Roman" charset="0"/>
                    <a:cs typeface="Times New Roman" charset="0"/>
                  </a:rPr>
                  <a:t>Example1: </a:t>
                </a:r>
                <a:r>
                  <a:rPr lang="en-US" altLang="zh-CN" sz="2100" dirty="0">
                    <a:latin typeface="Times New Roman" charset="0"/>
                    <a:ea typeface="Times New Roman" charset="0"/>
                    <a:cs typeface="Times New Roman" charset="0"/>
                  </a:rPr>
                  <a:t> The value of a certain physical constant is known to an experimenter. The experimenter makes </a:t>
                </a:r>
                <a14:m>
                  <m:oMath xmlns:m="http://schemas.openxmlformats.org/officeDocument/2006/math">
                    <m:r>
                      <a:rPr lang="en-US" altLang="zh-CN" sz="2100" i="1">
                        <a:latin typeface="Cambria Math" panose="02040503050406030204" pitchFamily="18" charset="0"/>
                        <a:ea typeface="Times New Roman" charset="0"/>
                        <a:cs typeface="Times New Roman" charset="0"/>
                      </a:rPr>
                      <m:t>𝑛</m:t>
                    </m:r>
                    <m:r>
                      <a:rPr lang="en-US" altLang="zh-CN" sz="2100" i="1">
                        <a:latin typeface="Cambria Math" panose="02040503050406030204" pitchFamily="18" charset="0"/>
                        <a:ea typeface="Times New Roman" charset="0"/>
                        <a:cs typeface="Times New Roman" charset="0"/>
                      </a:rPr>
                      <m:t>=10</m:t>
                    </m:r>
                  </m:oMath>
                </a14:m>
                <a:r>
                  <a:rPr lang="en-US" altLang="zh-CN" sz="2100" dirty="0">
                    <a:latin typeface="Times New Roman" charset="0"/>
                    <a:ea typeface="Times New Roman" charset="0"/>
                    <a:cs typeface="Times New Roman" charset="0"/>
                  </a:rPr>
                  <a:t> independent measurements of this value using a particular measurement device and records the resulting measurement errors (error = observed  value </a:t>
                </a:r>
                <a14:m>
                  <m:oMath xmlns:m="http://schemas.openxmlformats.org/officeDocument/2006/math">
                    <m:r>
                      <a:rPr lang="en-US" altLang="zh-CN" sz="2100" i="1">
                        <a:latin typeface="Cambria Math" panose="02040503050406030204" pitchFamily="18" charset="0"/>
                        <a:ea typeface="Times New Roman" charset="0"/>
                        <a:cs typeface="Times New Roman" charset="0"/>
                      </a:rPr>
                      <m:t>−</m:t>
                    </m:r>
                  </m:oMath>
                </a14:m>
                <a:r>
                  <a:rPr lang="en-US" altLang="zh-CN" sz="2100" dirty="0">
                    <a:latin typeface="Times New Roman" charset="0"/>
                    <a:ea typeface="Times New Roman" charset="0"/>
                    <a:cs typeface="Times New Roman" charset="0"/>
                  </a:rPr>
                  <a:t> true  value). These observations appear in the accompanying table.</a:t>
                </a:r>
                <a:endParaRPr lang="en-US" altLang="zh-CN" sz="2100" i="1" dirty="0">
                  <a:latin typeface="Cambria Math" panose="02040503050406030204" pitchFamily="18" charset="0"/>
                  <a:ea typeface="Times New Roman" charset="0"/>
                  <a:cs typeface="Times New Roman" charset="0"/>
                </a:endParaRP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813062" y="1159658"/>
                <a:ext cx="8192078" cy="1708160"/>
              </a:xfrm>
              <a:prstGeom prst="rect">
                <a:avLst/>
              </a:prstGeom>
              <a:blipFill>
                <a:blip r:embed="rId2"/>
                <a:stretch>
                  <a:fillRect l="-893" t="-2143" r="-893" b="-642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D60BD5E-F7CE-4DA2-97A8-688FF532C30E}"/>
              </a:ext>
            </a:extLst>
          </p:cNvPr>
          <p:cNvPicPr>
            <a:picLocks noChangeAspect="1"/>
          </p:cNvPicPr>
          <p:nvPr/>
        </p:nvPicPr>
        <p:blipFill>
          <a:blip r:embed="rId3"/>
          <a:stretch>
            <a:fillRect/>
          </a:stretch>
        </p:blipFill>
        <p:spPr>
          <a:xfrm>
            <a:off x="1347386" y="3006562"/>
            <a:ext cx="6929217" cy="2184422"/>
          </a:xfrm>
          <a:prstGeom prst="rect">
            <a:avLst/>
          </a:prstGeom>
        </p:spPr>
      </p:pic>
      <p:sp>
        <p:nvSpPr>
          <p:cNvPr id="2" name="灯片编号占位符 1">
            <a:extLst>
              <a:ext uri="{FF2B5EF4-FFF2-40B4-BE49-F238E27FC236}">
                <a16:creationId xmlns:a16="http://schemas.microsoft.com/office/drawing/2014/main" id="{05338F39-0EB3-414D-BFBF-E194DEA0BD15}"/>
              </a:ext>
            </a:extLst>
          </p:cNvPr>
          <p:cNvSpPr>
            <a:spLocks noGrp="1"/>
          </p:cNvSpPr>
          <p:nvPr>
            <p:ph type="sldNum" sz="quarter" idx="12"/>
          </p:nvPr>
        </p:nvSpPr>
        <p:spPr/>
        <p:txBody>
          <a:bodyPr/>
          <a:lstStyle/>
          <a:p>
            <a:fld id="{D57F1E4F-1CFF-5643-939E-217C01CDF565}" type="slidenum">
              <a:rPr lang="en-US" smtClean="0"/>
              <a:pPr/>
              <a:t>96</a:t>
            </a:fld>
            <a:endParaRPr lang="en-US" dirty="0"/>
          </a:p>
        </p:txBody>
      </p:sp>
    </p:spTree>
    <p:extLst>
      <p:ext uri="{BB962C8B-B14F-4D97-AF65-F5344CB8AC3E}">
        <p14:creationId xmlns:p14="http://schemas.microsoft.com/office/powerpoint/2010/main" val="67067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593889" y="857251"/>
                <a:ext cx="8192078" cy="2499723"/>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1950" dirty="0">
                    <a:latin typeface="Times New Roman" charset="0"/>
                    <a:ea typeface="Times New Roman" charset="0"/>
                    <a:cs typeface="Times New Roman" charset="0"/>
                  </a:rPr>
                  <a:t>Is it plausible that the random variable </a:t>
                </a:r>
                <a:r>
                  <a:rPr lang="en-US" altLang="zh-CN" sz="1950" i="1" dirty="0">
                    <a:solidFill>
                      <a:srgbClr val="FF0000"/>
                    </a:solidFill>
                    <a:latin typeface="Times New Roman" charset="0"/>
                    <a:ea typeface="Times New Roman" charset="0"/>
                    <a:cs typeface="Times New Roman" charset="0"/>
                  </a:rPr>
                  <a:t>measurement error </a:t>
                </a:r>
                <a:r>
                  <a:rPr lang="en-US" altLang="zh-CN" sz="1950" dirty="0">
                    <a:solidFill>
                      <a:srgbClr val="7BC854"/>
                    </a:solidFill>
                    <a:latin typeface="Times New Roman" charset="0"/>
                    <a:ea typeface="Times New Roman" charset="0"/>
                    <a:cs typeface="Times New Roman" charset="0"/>
                  </a:rPr>
                  <a:t>has a standard normal distribution</a:t>
                </a:r>
                <a:r>
                  <a:rPr lang="en-US" altLang="zh-CN" sz="1950" dirty="0">
                    <a:latin typeface="Times New Roman" charset="0"/>
                    <a:ea typeface="Times New Roman" charset="0"/>
                    <a:cs typeface="Times New Roman" charset="0"/>
                  </a:rPr>
                  <a:t>? The needed standard normal </a:t>
                </a:r>
                <a14:m>
                  <m:oMath xmlns:m="http://schemas.openxmlformats.org/officeDocument/2006/math">
                    <m:r>
                      <a:rPr lang="en-US" altLang="zh-CN" sz="1950" i="1" dirty="0">
                        <a:latin typeface="Cambria Math" panose="02040503050406030204" pitchFamily="18" charset="0"/>
                        <a:ea typeface="Times New Roman" charset="0"/>
                        <a:cs typeface="Times New Roman" charset="0"/>
                      </a:rPr>
                      <m:t>(</m:t>
                    </m:r>
                    <m:r>
                      <a:rPr lang="en-US" altLang="zh-CN" sz="1950" i="1" dirty="0">
                        <a:latin typeface="Cambria Math" panose="02040503050406030204" pitchFamily="18" charset="0"/>
                        <a:ea typeface="Times New Roman" charset="0"/>
                        <a:cs typeface="Times New Roman" charset="0"/>
                      </a:rPr>
                      <m:t>𝑧</m:t>
                    </m:r>
                    <m:r>
                      <a:rPr lang="en-US" altLang="zh-CN" sz="1950" i="1" dirty="0">
                        <a:latin typeface="Cambria Math" panose="02040503050406030204" pitchFamily="18" charset="0"/>
                        <a:ea typeface="Times New Roman" charset="0"/>
                        <a:cs typeface="Times New Roman" charset="0"/>
                      </a:rPr>
                      <m:t>)</m:t>
                    </m:r>
                  </m:oMath>
                </a14:m>
                <a:r>
                  <a:rPr lang="en-US" altLang="zh-CN" sz="1950" dirty="0">
                    <a:latin typeface="Times New Roman" charset="0"/>
                    <a:ea typeface="Times New Roman" charset="0"/>
                    <a:cs typeface="Times New Roman" charset="0"/>
                  </a:rPr>
                  <a:t> percentiles are also displayed in the table. Thus the points in the probability plot are </a:t>
                </a:r>
                <a14:m>
                  <m:oMath xmlns:m="http://schemas.openxmlformats.org/officeDocument/2006/math">
                    <m:d>
                      <m:dPr>
                        <m:ctrlPr>
                          <a:rPr lang="en-US" altLang="zh-CN" sz="1950" i="1" dirty="0">
                            <a:latin typeface="Cambria Math" panose="02040503050406030204" pitchFamily="18" charset="0"/>
                            <a:ea typeface="Times New Roman" charset="0"/>
                            <a:cs typeface="Times New Roman" charset="0"/>
                          </a:rPr>
                        </m:ctrlPr>
                      </m:dPr>
                      <m:e>
                        <m:r>
                          <a:rPr lang="en-US" altLang="zh-CN" sz="1950" i="1" dirty="0">
                            <a:latin typeface="Cambria Math" panose="02040503050406030204" pitchFamily="18" charset="0"/>
                            <a:ea typeface="Times New Roman" charset="0"/>
                            <a:cs typeface="Times New Roman" charset="0"/>
                          </a:rPr>
                          <m:t>−1.645.−1.91</m:t>
                        </m:r>
                      </m:e>
                    </m:d>
                    <m:r>
                      <a:rPr lang="en-US" altLang="zh-CN" sz="1950" i="1" dirty="0">
                        <a:latin typeface="Cambria Math" panose="02040503050406030204" pitchFamily="18" charset="0"/>
                        <a:ea typeface="Times New Roman" charset="0"/>
                        <a:cs typeface="Times New Roman" charset="0"/>
                      </a:rPr>
                      <m:t>,</m:t>
                    </m:r>
                    <m:d>
                      <m:dPr>
                        <m:ctrlPr>
                          <a:rPr lang="en-US" altLang="zh-CN" sz="1950" i="1" dirty="0">
                            <a:latin typeface="Cambria Math" panose="02040503050406030204" pitchFamily="18" charset="0"/>
                            <a:ea typeface="Times New Roman" charset="0"/>
                            <a:cs typeface="Times New Roman" charset="0"/>
                          </a:rPr>
                        </m:ctrlPr>
                      </m:dPr>
                      <m:e>
                        <m:r>
                          <a:rPr lang="en-US" altLang="zh-CN" sz="1950" i="1" dirty="0">
                            <a:latin typeface="Cambria Math" panose="02040503050406030204" pitchFamily="18" charset="0"/>
                            <a:ea typeface="Times New Roman" charset="0"/>
                            <a:cs typeface="Times New Roman" charset="0"/>
                          </a:rPr>
                          <m:t>−1.037,−1.25</m:t>
                        </m:r>
                      </m:e>
                    </m:d>
                  </m:oMath>
                </a14:m>
                <a:r>
                  <a:rPr lang="en-US" altLang="zh-CN" sz="1950" dirty="0">
                    <a:latin typeface="Times New Roman" charset="0"/>
                    <a:ea typeface="Times New Roman" charset="0"/>
                    <a:cs typeface="Times New Roman" charset="0"/>
                  </a:rPr>
                  <a:t>,…, and (1.645, 1.56). Figure below shows the resulting plot. Although the points deviate a bit from the </a:t>
                </a:r>
                <a14:m>
                  <m:oMath xmlns:m="http://schemas.openxmlformats.org/officeDocument/2006/math">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45</m:t>
                        </m:r>
                      </m:e>
                      <m:sup>
                        <m:r>
                          <a:rPr lang="en-US" altLang="zh-CN" sz="1950" i="1">
                            <a:latin typeface="Cambria Math" panose="02040503050406030204" pitchFamily="18" charset="0"/>
                            <a:ea typeface="Cambria Math" panose="02040503050406030204" pitchFamily="18" charset="0"/>
                            <a:cs typeface="Times New Roman" charset="0"/>
                          </a:rPr>
                          <m:t>°</m:t>
                        </m:r>
                      </m:sup>
                    </m:sSup>
                  </m:oMath>
                </a14:m>
                <a:r>
                  <a:rPr lang="en-US" altLang="zh-CN" sz="1950" dirty="0">
                    <a:latin typeface="Times New Roman" charset="0"/>
                    <a:ea typeface="Times New Roman" charset="0"/>
                    <a:cs typeface="Times New Roman" charset="0"/>
                  </a:rPr>
                  <a:t> line, the predominant impression is that this line fits the points very well. </a:t>
                </a:r>
                <a:r>
                  <a:rPr lang="en-US" altLang="zh-CN" sz="1950" dirty="0">
                    <a:solidFill>
                      <a:srgbClr val="FF0000"/>
                    </a:solidFill>
                    <a:latin typeface="Times New Roman" charset="0"/>
                    <a:ea typeface="Times New Roman" charset="0"/>
                    <a:cs typeface="Times New Roman" charset="0"/>
                  </a:rPr>
                  <a:t>The plot suggests that the standard normal distribution is a reasonable probability model for measurement error.</a:t>
                </a: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593889" y="857251"/>
                <a:ext cx="8192078" cy="2499723"/>
              </a:xfrm>
              <a:prstGeom prst="rect">
                <a:avLst/>
              </a:prstGeom>
              <a:blipFill>
                <a:blip r:embed="rId2"/>
                <a:stretch>
                  <a:fillRect l="-744" t="-1463" r="-744" b="-341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B51F0BF-09BE-4F29-9BFB-2C15E1AE0383}"/>
              </a:ext>
            </a:extLst>
          </p:cNvPr>
          <p:cNvPicPr>
            <a:picLocks noChangeAspect="1"/>
          </p:cNvPicPr>
          <p:nvPr/>
        </p:nvPicPr>
        <p:blipFill>
          <a:blip r:embed="rId3"/>
          <a:stretch>
            <a:fillRect/>
          </a:stretch>
        </p:blipFill>
        <p:spPr>
          <a:xfrm>
            <a:off x="4945499" y="3017869"/>
            <a:ext cx="3517415" cy="2982881"/>
          </a:xfrm>
          <a:prstGeom prst="rect">
            <a:avLst/>
          </a:prstGeom>
        </p:spPr>
      </p:pic>
      <p:sp>
        <p:nvSpPr>
          <p:cNvPr id="2" name="灯片编号占位符 1">
            <a:extLst>
              <a:ext uri="{FF2B5EF4-FFF2-40B4-BE49-F238E27FC236}">
                <a16:creationId xmlns:a16="http://schemas.microsoft.com/office/drawing/2014/main" id="{B3991456-5CC4-4DEE-8B09-E46913FB9731}"/>
              </a:ext>
            </a:extLst>
          </p:cNvPr>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2731249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F12361-5268-4324-8A41-CB0B925CB192}"/>
                  </a:ext>
                </a:extLst>
              </p:cNvPr>
              <p:cNvSpPr/>
              <p:nvPr/>
            </p:nvSpPr>
            <p:spPr>
              <a:xfrm>
                <a:off x="593889" y="857251"/>
                <a:ext cx="8192078" cy="2499723"/>
              </a:xfrm>
              <a:prstGeom prst="rect">
                <a:avLst/>
              </a:prstGeo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p:spPr>
            <p:txBody>
              <a:bodyPr wrap="square">
                <a:spAutoFit/>
              </a:bodyPr>
              <a:lstStyle/>
              <a:p>
                <a:pPr algn="just"/>
                <a:r>
                  <a:rPr lang="en-US" altLang="zh-CN" sz="1950" dirty="0">
                    <a:latin typeface="Times New Roman" charset="0"/>
                    <a:ea typeface="Times New Roman" charset="0"/>
                    <a:cs typeface="Times New Roman" charset="0"/>
                  </a:rPr>
                  <a:t>Figure below shows a plot of pairs (</a:t>
                </a:r>
                <a14:m>
                  <m:oMath xmlns:m="http://schemas.openxmlformats.org/officeDocument/2006/math">
                    <m:r>
                      <a:rPr lang="en-US" altLang="zh-CN" sz="1950" i="1" dirty="0">
                        <a:latin typeface="Cambria Math" panose="02040503050406030204" pitchFamily="18" charset="0"/>
                        <a:ea typeface="Times New Roman" charset="0"/>
                        <a:cs typeface="Times New Roman" charset="0"/>
                      </a:rPr>
                      <m:t>𝑧</m:t>
                    </m:r>
                  </m:oMath>
                </a14:m>
                <a:r>
                  <a:rPr lang="en-US" altLang="zh-CN" sz="1950" dirty="0">
                    <a:latin typeface="Times New Roman" charset="0"/>
                    <a:ea typeface="Times New Roman" charset="0"/>
                    <a:cs typeface="Times New Roman" charset="0"/>
                  </a:rPr>
                  <a:t> percentile, observation) </a:t>
                </a:r>
                <a:r>
                  <a:rPr lang="en-US" altLang="zh-CN" sz="1950" dirty="0">
                    <a:solidFill>
                      <a:srgbClr val="FF0000"/>
                    </a:solidFill>
                    <a:latin typeface="Times New Roman" charset="0"/>
                    <a:ea typeface="Times New Roman" charset="0"/>
                    <a:cs typeface="Times New Roman" charset="0"/>
                  </a:rPr>
                  <a:t>for a second sample of ten observations</a:t>
                </a:r>
                <a:r>
                  <a:rPr lang="en-US" altLang="zh-CN" sz="1950" dirty="0">
                    <a:latin typeface="Times New Roman" charset="0"/>
                    <a:ea typeface="Times New Roman" charset="0"/>
                    <a:cs typeface="Times New Roman" charset="0"/>
                  </a:rPr>
                  <a:t>. The </a:t>
                </a:r>
                <a14:m>
                  <m:oMath xmlns:m="http://schemas.openxmlformats.org/officeDocument/2006/math">
                    <m:sSup>
                      <m:sSupPr>
                        <m:ctrlPr>
                          <a:rPr lang="en-US" altLang="zh-CN" sz="1950" i="1">
                            <a:latin typeface="Cambria Math" panose="02040503050406030204" pitchFamily="18" charset="0"/>
                            <a:cs typeface="Times New Roman" charset="0"/>
                          </a:rPr>
                        </m:ctrlPr>
                      </m:sSupPr>
                      <m:e>
                        <m:r>
                          <a:rPr lang="en-US" altLang="zh-CN" sz="1950" i="1">
                            <a:latin typeface="Cambria Math" panose="02040503050406030204" pitchFamily="18" charset="0"/>
                            <a:cs typeface="Times New Roman" charset="0"/>
                          </a:rPr>
                          <m:t>45</m:t>
                        </m:r>
                      </m:e>
                      <m:sup>
                        <m:r>
                          <a:rPr lang="en-US" altLang="zh-CN" sz="1950" i="1">
                            <a:latin typeface="Cambria Math" panose="02040503050406030204" pitchFamily="18" charset="0"/>
                            <a:ea typeface="Cambria Math" panose="02040503050406030204" pitchFamily="18" charset="0"/>
                            <a:cs typeface="Times New Roman" charset="0"/>
                          </a:rPr>
                          <m:t>°</m:t>
                        </m:r>
                      </m:sup>
                    </m:sSup>
                  </m:oMath>
                </a14:m>
                <a:r>
                  <a:rPr lang="en-US" altLang="zh-CN" sz="1950" dirty="0">
                    <a:latin typeface="Times New Roman" charset="0"/>
                    <a:ea typeface="Times New Roman" charset="0"/>
                    <a:cs typeface="Times New Roman" charset="0"/>
                  </a:rPr>
                  <a:t> line gives a good fit to </a:t>
                </a:r>
                <a:r>
                  <a:rPr lang="en-US" altLang="zh-CN" sz="1950" dirty="0">
                    <a:solidFill>
                      <a:srgbClr val="00B0F0"/>
                    </a:solidFill>
                    <a:latin typeface="Times New Roman" charset="0"/>
                    <a:ea typeface="Times New Roman" charset="0"/>
                    <a:cs typeface="Times New Roman" charset="0"/>
                  </a:rPr>
                  <a:t>the middle part </a:t>
                </a:r>
                <a:r>
                  <a:rPr lang="en-US" altLang="zh-CN" sz="1950" dirty="0">
                    <a:latin typeface="Times New Roman" charset="0"/>
                    <a:ea typeface="Times New Roman" charset="0"/>
                    <a:cs typeface="Times New Roman" charset="0"/>
                  </a:rPr>
                  <a:t>of the sample </a:t>
                </a:r>
                <a:r>
                  <a:rPr lang="en-US" altLang="zh-CN" sz="1950" dirty="0">
                    <a:solidFill>
                      <a:srgbClr val="00B0F0"/>
                    </a:solidFill>
                    <a:latin typeface="Times New Roman" charset="0"/>
                    <a:ea typeface="Times New Roman" charset="0"/>
                    <a:cs typeface="Times New Roman" charset="0"/>
                  </a:rPr>
                  <a:t>but not to the extremes</a:t>
                </a:r>
                <a:r>
                  <a:rPr lang="en-US" altLang="zh-CN" sz="1950" dirty="0">
                    <a:latin typeface="Times New Roman" charset="0"/>
                    <a:ea typeface="Times New Roman" charset="0"/>
                    <a:cs typeface="Times New Roman" charset="0"/>
                  </a:rPr>
                  <a:t>. The plot has a well-defined </a:t>
                </a:r>
                <a:r>
                  <a:rPr lang="en-US" altLang="zh-CN" sz="1950" b="1" dirty="0">
                    <a:solidFill>
                      <a:srgbClr val="00B0F0"/>
                    </a:solidFill>
                    <a:latin typeface="Times New Roman" charset="0"/>
                    <a:ea typeface="Times New Roman" charset="0"/>
                    <a:cs typeface="Times New Roman" charset="0"/>
                  </a:rPr>
                  <a:t>S</a:t>
                </a:r>
                <a:r>
                  <a:rPr lang="en-US" altLang="zh-CN" sz="1950" dirty="0">
                    <a:solidFill>
                      <a:srgbClr val="00B0F0"/>
                    </a:solidFill>
                    <a:latin typeface="Times New Roman" charset="0"/>
                    <a:ea typeface="Times New Roman" charset="0"/>
                    <a:cs typeface="Times New Roman" charset="0"/>
                  </a:rPr>
                  <a:t>-shaped appearance</a:t>
                </a:r>
                <a:r>
                  <a:rPr lang="en-US" altLang="zh-CN" sz="1950" dirty="0">
                    <a:latin typeface="Times New Roman" charset="0"/>
                    <a:ea typeface="Times New Roman" charset="0"/>
                    <a:cs typeface="Times New Roman" charset="0"/>
                  </a:rPr>
                  <a:t>. The two </a:t>
                </a:r>
                <a:r>
                  <a:rPr lang="en-US" altLang="zh-CN" sz="1950" dirty="0">
                    <a:solidFill>
                      <a:srgbClr val="00B050"/>
                    </a:solidFill>
                    <a:latin typeface="Times New Roman" charset="0"/>
                    <a:ea typeface="Times New Roman" charset="0"/>
                    <a:cs typeface="Times New Roman" charset="0"/>
                  </a:rPr>
                  <a:t>smallest sample observations </a:t>
                </a:r>
                <a:r>
                  <a:rPr lang="en-US" altLang="zh-CN" sz="1950" dirty="0">
                    <a:latin typeface="Times New Roman" charset="0"/>
                    <a:ea typeface="Times New Roman" charset="0"/>
                    <a:cs typeface="Times New Roman" charset="0"/>
                  </a:rPr>
                  <a:t>are considerably </a:t>
                </a:r>
                <a:r>
                  <a:rPr lang="en-US" altLang="zh-CN" sz="1950" dirty="0">
                    <a:solidFill>
                      <a:srgbClr val="00B050"/>
                    </a:solidFill>
                    <a:latin typeface="Times New Roman" charset="0"/>
                    <a:ea typeface="Times New Roman" charset="0"/>
                    <a:cs typeface="Times New Roman" charset="0"/>
                  </a:rPr>
                  <a:t>larger than the corresponding </a:t>
                </a:r>
                <a14:m>
                  <m:oMath xmlns:m="http://schemas.openxmlformats.org/officeDocument/2006/math">
                    <m:r>
                      <a:rPr lang="en-US" altLang="zh-CN" sz="1950" i="1" dirty="0">
                        <a:solidFill>
                          <a:srgbClr val="00B050"/>
                        </a:solidFill>
                        <a:latin typeface="Cambria Math" panose="02040503050406030204" pitchFamily="18" charset="0"/>
                        <a:ea typeface="Times New Roman" charset="0"/>
                        <a:cs typeface="Times New Roman" charset="0"/>
                      </a:rPr>
                      <m:t>𝑧</m:t>
                    </m:r>
                  </m:oMath>
                </a14:m>
                <a:r>
                  <a:rPr lang="en-US" altLang="zh-CN" sz="1950" dirty="0">
                    <a:solidFill>
                      <a:srgbClr val="00B050"/>
                    </a:solidFill>
                    <a:latin typeface="Times New Roman" charset="0"/>
                    <a:ea typeface="Times New Roman" charset="0"/>
                    <a:cs typeface="Times New Roman" charset="0"/>
                  </a:rPr>
                  <a:t> percentiles</a:t>
                </a:r>
                <a:r>
                  <a:rPr lang="en-US" altLang="zh-CN" sz="1950" dirty="0">
                    <a:latin typeface="Times New Roman" charset="0"/>
                    <a:ea typeface="Times New Roman" charset="0"/>
                    <a:cs typeface="Times New Roman" charset="0"/>
                  </a:rPr>
                  <a:t>. Similarly, the </a:t>
                </a:r>
                <a:r>
                  <a:rPr lang="en-US" altLang="zh-CN" sz="1950" dirty="0">
                    <a:solidFill>
                      <a:srgbClr val="00B050"/>
                    </a:solidFill>
                    <a:latin typeface="Times New Roman" charset="0"/>
                    <a:ea typeface="Times New Roman" charset="0"/>
                    <a:cs typeface="Times New Roman" charset="0"/>
                  </a:rPr>
                  <a:t>two largest sample observations </a:t>
                </a:r>
                <a:r>
                  <a:rPr lang="en-US" altLang="zh-CN" sz="1950" dirty="0">
                    <a:latin typeface="Times New Roman" charset="0"/>
                    <a:ea typeface="Times New Roman" charset="0"/>
                    <a:cs typeface="Times New Roman" charset="0"/>
                  </a:rPr>
                  <a:t>are much </a:t>
                </a:r>
                <a:r>
                  <a:rPr lang="en-US" altLang="zh-CN" sz="1950" dirty="0">
                    <a:solidFill>
                      <a:srgbClr val="00B050"/>
                    </a:solidFill>
                    <a:latin typeface="Times New Roman" charset="0"/>
                    <a:ea typeface="Times New Roman" charset="0"/>
                    <a:cs typeface="Times New Roman" charset="0"/>
                  </a:rPr>
                  <a:t>smaller than the associated </a:t>
                </a:r>
                <a14:m>
                  <m:oMath xmlns:m="http://schemas.openxmlformats.org/officeDocument/2006/math">
                    <m:r>
                      <a:rPr lang="en-US" altLang="zh-CN" sz="1950" i="1" dirty="0">
                        <a:solidFill>
                          <a:srgbClr val="00B050"/>
                        </a:solidFill>
                        <a:latin typeface="Cambria Math" panose="02040503050406030204" pitchFamily="18" charset="0"/>
                        <a:ea typeface="Times New Roman" charset="0"/>
                        <a:cs typeface="Times New Roman" charset="0"/>
                      </a:rPr>
                      <m:t>𝑧</m:t>
                    </m:r>
                  </m:oMath>
                </a14:m>
                <a:r>
                  <a:rPr lang="en-US" altLang="zh-CN" sz="1950" dirty="0">
                    <a:solidFill>
                      <a:srgbClr val="00B050"/>
                    </a:solidFill>
                    <a:latin typeface="Times New Roman" charset="0"/>
                    <a:ea typeface="Times New Roman" charset="0"/>
                    <a:cs typeface="Times New Roman" charset="0"/>
                  </a:rPr>
                  <a:t> percentiles</a:t>
                </a:r>
                <a:r>
                  <a:rPr lang="en-US" altLang="zh-CN" sz="1950" dirty="0">
                    <a:latin typeface="Times New Roman" charset="0"/>
                    <a:ea typeface="Times New Roman" charset="0"/>
                    <a:cs typeface="Times New Roman" charset="0"/>
                  </a:rPr>
                  <a:t>. This plot indicates that the standard normal distribution </a:t>
                </a:r>
                <a:r>
                  <a:rPr lang="en-US" altLang="zh-CN" sz="1950" dirty="0">
                    <a:solidFill>
                      <a:srgbClr val="FF0000"/>
                    </a:solidFill>
                    <a:latin typeface="Times New Roman" charset="0"/>
                    <a:ea typeface="Times New Roman" charset="0"/>
                    <a:cs typeface="Times New Roman" charset="0"/>
                  </a:rPr>
                  <a:t>would not be a plausible choice for the probability model that gave rise to these observed measurement errors</a:t>
                </a:r>
                <a:r>
                  <a:rPr lang="en-US" altLang="zh-CN" sz="1950" dirty="0">
                    <a:latin typeface="Times New Roman" charset="0"/>
                    <a:ea typeface="Times New Roman" charset="0"/>
                    <a:cs typeface="Times New Roman" charset="0"/>
                  </a:rPr>
                  <a:t>. </a:t>
                </a:r>
              </a:p>
            </p:txBody>
          </p:sp>
        </mc:Choice>
        <mc:Fallback xmlns="">
          <p:sp>
            <p:nvSpPr>
              <p:cNvPr id="5" name="Rectangle 3">
                <a:extLst>
                  <a:ext uri="{FF2B5EF4-FFF2-40B4-BE49-F238E27FC236}">
                    <a16:creationId xmlns:a16="http://schemas.microsoft.com/office/drawing/2014/main" id="{4FF12361-5268-4324-8A41-CB0B925CB192}"/>
                  </a:ext>
                </a:extLst>
              </p:cNvPr>
              <p:cNvSpPr>
                <a:spLocks noRot="1" noChangeAspect="1" noMove="1" noResize="1" noEditPoints="1" noAdjustHandles="1" noChangeArrowheads="1" noChangeShapeType="1" noTextEdit="1"/>
              </p:cNvSpPr>
              <p:nvPr/>
            </p:nvSpPr>
            <p:spPr>
              <a:xfrm>
                <a:off x="593889" y="857251"/>
                <a:ext cx="8192078" cy="2499723"/>
              </a:xfrm>
              <a:prstGeom prst="rect">
                <a:avLst/>
              </a:prstGeom>
              <a:blipFill>
                <a:blip r:embed="rId2"/>
                <a:stretch>
                  <a:fillRect l="-744" t="-1463" r="-744" b="-341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B0043F8-ACA1-4969-95E6-A5E61F090AE3}"/>
              </a:ext>
            </a:extLst>
          </p:cNvPr>
          <p:cNvPicPr>
            <a:picLocks noChangeAspect="1"/>
          </p:cNvPicPr>
          <p:nvPr/>
        </p:nvPicPr>
        <p:blipFill>
          <a:blip r:embed="rId3"/>
          <a:stretch>
            <a:fillRect/>
          </a:stretch>
        </p:blipFill>
        <p:spPr>
          <a:xfrm>
            <a:off x="4989049" y="3339751"/>
            <a:ext cx="3796918" cy="2671715"/>
          </a:xfrm>
          <a:prstGeom prst="rect">
            <a:avLst/>
          </a:prstGeom>
        </p:spPr>
      </p:pic>
      <p:sp>
        <p:nvSpPr>
          <p:cNvPr id="2" name="灯片编号占位符 1">
            <a:extLst>
              <a:ext uri="{FF2B5EF4-FFF2-40B4-BE49-F238E27FC236}">
                <a16:creationId xmlns:a16="http://schemas.microsoft.com/office/drawing/2014/main" id="{973CF6B1-0063-4875-92F2-333747D1AB81}"/>
              </a:ext>
            </a:extLst>
          </p:cNvPr>
          <p:cNvSpPr>
            <a:spLocks noGrp="1"/>
          </p:cNvSpPr>
          <p:nvPr>
            <p:ph type="sldNum" sz="quarter" idx="12"/>
          </p:nvPr>
        </p:nvSpPr>
        <p:spPr/>
        <p:txBody>
          <a:bodyPr/>
          <a:lstStyle/>
          <a:p>
            <a:fld id="{D57F1E4F-1CFF-5643-939E-217C01CDF565}" type="slidenum">
              <a:rPr lang="en-US" smtClean="0"/>
              <a:pPr/>
              <a:t>98</a:t>
            </a:fld>
            <a:endParaRPr lang="en-US" dirty="0"/>
          </a:p>
        </p:txBody>
      </p:sp>
    </p:spTree>
    <p:extLst>
      <p:ext uri="{BB962C8B-B14F-4D97-AF65-F5344CB8AC3E}">
        <p14:creationId xmlns:p14="http://schemas.microsoft.com/office/powerpoint/2010/main" val="3270434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a:spLocks noGrp="1"/>
              </p:cNvSpPr>
              <p:nvPr>
                <p:ph idx="1"/>
              </p:nvPr>
            </p:nvSpPr>
            <p:spPr>
              <a:xfrm>
                <a:off x="566555" y="1524652"/>
                <a:ext cx="8248294" cy="3376697"/>
              </a:xfrm>
              <a:gradFill>
                <a:gsLst>
                  <a:gs pos="0">
                    <a:schemeClr val="lt1">
                      <a:tint val="90000"/>
                      <a:satMod val="92000"/>
                      <a:lumMod val="120000"/>
                    </a:schemeClr>
                  </a:gs>
                  <a:gs pos="100000">
                    <a:schemeClr val="lt1">
                      <a:shade val="98000"/>
                      <a:satMod val="120000"/>
                      <a:lumMod val="98000"/>
                    </a:schemeClr>
                  </a:gs>
                </a:gsLst>
                <a:path path="circle">
                  <a:fillToRect l="50000" t="50000" r="100000" b="100000"/>
                </a:path>
              </a:gradFill>
              <a:ln>
                <a:noFill/>
              </a:ln>
              <a:effectLst>
                <a:glow rad="101600">
                  <a:schemeClr val="accent5">
                    <a:satMod val="175000"/>
                    <a:alpha val="40000"/>
                  </a:schemeClr>
                </a:glow>
                <a:outerShdw blurRad="50800" dist="38100" dir="5400000" algn="t" rotWithShape="0">
                  <a:prstClr val="black">
                    <a:alpha val="40000"/>
                  </a:prstClr>
                </a:outerShdw>
                <a:softEdge rad="12700"/>
              </a:effectLst>
              <a:scene3d>
                <a:camera prst="orthographicFront"/>
                <a:lightRig rig="threePt" dir="t"/>
              </a:scene3d>
              <a:sp3d prstMaterial="plastic"/>
            </p:spPr>
            <p:style>
              <a:lnRef idx="1">
                <a:schemeClr val="accent4"/>
              </a:lnRef>
              <a:fillRef idx="1003">
                <a:schemeClr val="lt1"/>
              </a:fillRef>
              <a:effectRef idx="1">
                <a:schemeClr val="accent4"/>
              </a:effectRef>
              <a:fontRef idx="minor">
                <a:schemeClr val="dk1"/>
              </a:fontRef>
            </p:style>
            <p:txBody>
              <a:bodyPr>
                <a:noAutofit/>
              </a:bodyPr>
              <a:lstStyle/>
              <a:p>
                <a:pPr marL="0" indent="0" algn="just" defTabSz="685800">
                  <a:spcBef>
                    <a:spcPts val="0"/>
                  </a:spcBef>
                  <a:buClrTx/>
                  <a:buNone/>
                </a:pPr>
                <a:r>
                  <a:rPr lang="en-US" altLang="zh-CN" sz="2100" b="1" dirty="0">
                    <a:solidFill>
                      <a:srgbClr val="FF0000"/>
                    </a:solidFill>
                    <a:latin typeface="Times New Roman" charset="0"/>
                    <a:ea typeface="Times New Roman" charset="0"/>
                    <a:cs typeface="Times New Roman" charset="0"/>
                  </a:rPr>
                  <a:t>Definition</a:t>
                </a:r>
                <a:endParaRPr lang="en-US" altLang="zh-CN" sz="2100" b="1" dirty="0">
                  <a:solidFill>
                    <a:schemeClr val="tx1"/>
                  </a:solidFill>
                  <a:latin typeface="Times New Roman" charset="0"/>
                  <a:ea typeface="Times New Roman" charset="0"/>
                  <a:cs typeface="Times New Roman" charset="0"/>
                </a:endParaRPr>
              </a:p>
              <a:p>
                <a:pPr marL="0" indent="0" algn="just" defTabSz="685800">
                  <a:spcBef>
                    <a:spcPts val="0"/>
                  </a:spcBef>
                  <a:buClrTx/>
                  <a:buNone/>
                </a:pPr>
                <a:r>
                  <a:rPr lang="zh-CN" altLang="en-US" sz="2100" dirty="0">
                    <a:solidFill>
                      <a:schemeClr val="tx1"/>
                    </a:solidFill>
                    <a:latin typeface="Times New Roman" charset="0"/>
                    <a:ea typeface="Times New Roman" charset="0"/>
                    <a:cs typeface="Times New Roman" charset="0"/>
                  </a:rPr>
                  <a:t>      </a:t>
                </a:r>
                <a:r>
                  <a:rPr lang="en-US" altLang="zh-CN" sz="2100" dirty="0">
                    <a:solidFill>
                      <a:schemeClr val="tx1"/>
                    </a:solidFill>
                    <a:latin typeface="Times New Roman" charset="0"/>
                    <a:ea typeface="Times New Roman" charset="0"/>
                    <a:cs typeface="Times New Roman" charset="0"/>
                  </a:rPr>
                  <a:t>A plot of the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𝑛</m:t>
                    </m:r>
                  </m:oMath>
                </a14:m>
                <a:r>
                  <a:rPr lang="en-US" altLang="zh-CN" sz="2100" dirty="0">
                    <a:solidFill>
                      <a:schemeClr val="tx1"/>
                    </a:solidFill>
                    <a:latin typeface="Times New Roman" charset="0"/>
                    <a:ea typeface="Times New Roman" charset="0"/>
                    <a:cs typeface="Times New Roman" charset="0"/>
                  </a:rPr>
                  <a:t> pairs </a:t>
                </a:r>
              </a:p>
              <a:p>
                <a:pPr marL="0" indent="0" algn="ctr" defTabSz="685800">
                  <a:spcBef>
                    <a:spcPts val="0"/>
                  </a:spcBef>
                  <a:buClrTx/>
                  <a:buNone/>
                </a:pPr>
                <a:r>
                  <a:rPr lang="en-US" altLang="zh-CN" sz="2100" dirty="0">
                    <a:solidFill>
                      <a:schemeClr val="tx1"/>
                    </a:solidFill>
                    <a:latin typeface="Times New Roman" charset="0"/>
                    <a:ea typeface="Times New Roman" charset="0"/>
                    <a:cs typeface="Times New Roman" charset="0"/>
                  </a:rPr>
                  <a:t>(</a:t>
                </a:r>
                <a14:m>
                  <m:oMath xmlns:m="http://schemas.openxmlformats.org/officeDocument/2006/math">
                    <m:r>
                      <a:rPr lang="en-US" altLang="zh-CN" sz="2100" i="1">
                        <a:solidFill>
                          <a:schemeClr val="tx1"/>
                        </a:solidFill>
                        <a:latin typeface="Cambria Math" panose="02040503050406030204" pitchFamily="18" charset="0"/>
                        <a:ea typeface="Times New Roman" charset="0"/>
                        <a:cs typeface="Times New Roman" charset="0"/>
                      </a:rPr>
                      <m:t>[100(</m:t>
                    </m:r>
                    <m:r>
                      <a:rPr lang="en-US" altLang="zh-CN" sz="2100" i="1">
                        <a:solidFill>
                          <a:schemeClr val="tx1"/>
                        </a:solidFill>
                        <a:latin typeface="Cambria Math" panose="02040503050406030204" pitchFamily="18" charset="0"/>
                        <a:ea typeface="Times New Roman" charset="0"/>
                        <a:cs typeface="Times New Roman" charset="0"/>
                      </a:rPr>
                      <m:t>𝑖</m:t>
                    </m:r>
                    <m:r>
                      <a:rPr lang="en-US" altLang="zh-CN" sz="2100" i="1">
                        <a:solidFill>
                          <a:schemeClr val="tx1"/>
                        </a:solidFill>
                        <a:latin typeface="Cambria Math" panose="02040503050406030204" pitchFamily="18" charset="0"/>
                        <a:ea typeface="Times New Roman" charset="0"/>
                        <a:cs typeface="Times New Roman" charset="0"/>
                      </a:rPr>
                      <m:t>−.5)/</m:t>
                    </m:r>
                    <m:r>
                      <a:rPr lang="en-US" altLang="zh-CN" sz="2100" i="1">
                        <a:solidFill>
                          <a:schemeClr val="tx1"/>
                        </a:solidFill>
                        <a:latin typeface="Cambria Math" panose="02040503050406030204" pitchFamily="18" charset="0"/>
                        <a:ea typeface="Times New Roman" charset="0"/>
                        <a:cs typeface="Times New Roman" charset="0"/>
                      </a:rPr>
                      <m:t>𝑛</m:t>
                    </m:r>
                    <m:r>
                      <a:rPr lang="en-US" altLang="zh-CN" sz="2100" i="1">
                        <a:solidFill>
                          <a:schemeClr val="tx1"/>
                        </a:solidFill>
                        <a:latin typeface="Cambria Math" panose="02040503050406030204" pitchFamily="18" charset="0"/>
                        <a:ea typeface="Times New Roman" charset="0"/>
                        <a:cs typeface="Times New Roman" charset="0"/>
                      </a:rPr>
                      <m:t>]</m:t>
                    </m:r>
                  </m:oMath>
                </a14:m>
                <a:r>
                  <a:rPr lang="en-US" altLang="zh-CN" sz="2100" dirty="0" err="1">
                    <a:solidFill>
                      <a:schemeClr val="tx1"/>
                    </a:solidFill>
                    <a:latin typeface="Times New Roman" charset="0"/>
                    <a:ea typeface="Times New Roman" charset="0"/>
                    <a:cs typeface="Times New Roman" charset="0"/>
                  </a:rPr>
                  <a:t>th</a:t>
                </a:r>
                <a:r>
                  <a:rPr lang="en-US" altLang="zh-CN" sz="2100" dirty="0">
                    <a:solidFill>
                      <a:schemeClr val="tx1"/>
                    </a:solidFill>
                    <a:latin typeface="Times New Roman" charset="0"/>
                    <a:ea typeface="Times New Roman" charset="0"/>
                    <a:cs typeface="Times New Roman" charset="0"/>
                  </a:rPr>
                  <a:t>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𝑧</m:t>
                    </m:r>
                  </m:oMath>
                </a14:m>
                <a:r>
                  <a:rPr lang="en-US" altLang="zh-CN" sz="2100" dirty="0">
                    <a:solidFill>
                      <a:schemeClr val="tx1"/>
                    </a:solidFill>
                    <a:latin typeface="Times New Roman" charset="0"/>
                    <a:ea typeface="Times New Roman" charset="0"/>
                    <a:cs typeface="Times New Roman" charset="0"/>
                  </a:rPr>
                  <a:t> percentile, </a:t>
                </a:r>
                <a14:m>
                  <m:oMath xmlns:m="http://schemas.openxmlformats.org/officeDocument/2006/math">
                    <m:r>
                      <a:rPr lang="en-US" altLang="zh-CN" sz="2100" i="1" dirty="0">
                        <a:solidFill>
                          <a:schemeClr val="tx1"/>
                        </a:solidFill>
                        <a:latin typeface="Cambria Math" panose="02040503050406030204" pitchFamily="18" charset="0"/>
                        <a:ea typeface="Times New Roman" charset="0"/>
                        <a:cs typeface="Times New Roman" charset="0"/>
                      </a:rPr>
                      <m:t>𝑖</m:t>
                    </m:r>
                  </m:oMath>
                </a14:m>
                <a:r>
                  <a:rPr lang="en-US" altLang="zh-CN" sz="2100" dirty="0" err="1">
                    <a:solidFill>
                      <a:schemeClr val="tx1"/>
                    </a:solidFill>
                    <a:latin typeface="Times New Roman" charset="0"/>
                    <a:ea typeface="Times New Roman" charset="0"/>
                    <a:cs typeface="Times New Roman" charset="0"/>
                  </a:rPr>
                  <a:t>th</a:t>
                </a:r>
                <a:r>
                  <a:rPr lang="en-US" altLang="zh-CN" sz="2100" dirty="0">
                    <a:solidFill>
                      <a:schemeClr val="tx1"/>
                    </a:solidFill>
                    <a:latin typeface="Times New Roman" charset="0"/>
                    <a:ea typeface="Times New Roman" charset="0"/>
                    <a:cs typeface="Times New Roman" charset="0"/>
                  </a:rPr>
                  <a:t> smallest observation)</a:t>
                </a:r>
              </a:p>
              <a:p>
                <a:pPr marL="0" indent="0" algn="just" defTabSz="685800">
                  <a:spcBef>
                    <a:spcPts val="0"/>
                  </a:spcBef>
                  <a:buClrTx/>
                  <a:buNone/>
                </a:pPr>
                <a:r>
                  <a:rPr lang="en-US" altLang="zh-CN" sz="2100" dirty="0">
                    <a:solidFill>
                      <a:schemeClr val="tx1"/>
                    </a:solidFill>
                    <a:latin typeface="Times New Roman" charset="0"/>
                    <a:ea typeface="Times New Roman" charset="0"/>
                    <a:cs typeface="Times New Roman" charset="0"/>
                  </a:rPr>
                  <a:t>on a two-dimensional coordinate system is called a </a:t>
                </a:r>
                <a:r>
                  <a:rPr lang="en-US" altLang="zh-CN" sz="2100" b="1" dirty="0">
                    <a:solidFill>
                      <a:schemeClr val="tx1"/>
                    </a:solidFill>
                    <a:latin typeface="Times New Roman" charset="0"/>
                    <a:ea typeface="Times New Roman" charset="0"/>
                    <a:cs typeface="Times New Roman" charset="0"/>
                  </a:rPr>
                  <a:t>normal probability plot</a:t>
                </a:r>
                <a:r>
                  <a:rPr lang="en-US" altLang="zh-CN" sz="2100" dirty="0">
                    <a:solidFill>
                      <a:schemeClr val="tx1"/>
                    </a:solidFill>
                    <a:latin typeface="Times New Roman" charset="0"/>
                    <a:ea typeface="Times New Roman" charset="0"/>
                    <a:cs typeface="Times New Roman" charset="0"/>
                  </a:rPr>
                  <a:t>. If the sample observations are in fact drawn from a normal distribution with mean value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𝜇</m:t>
                    </m:r>
                  </m:oMath>
                </a14:m>
                <a:r>
                  <a:rPr lang="en-US" altLang="zh-CN" sz="2100" dirty="0">
                    <a:solidFill>
                      <a:schemeClr val="tx1"/>
                    </a:solidFill>
                    <a:latin typeface="Times New Roman" charset="0"/>
                    <a:ea typeface="Times New Roman" charset="0"/>
                    <a:cs typeface="Times New Roman" charset="0"/>
                  </a:rPr>
                  <a:t> and standard deviation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𝜎</m:t>
                    </m:r>
                  </m:oMath>
                </a14:m>
                <a:r>
                  <a:rPr lang="en-US" altLang="zh-CN" sz="2100" dirty="0">
                    <a:solidFill>
                      <a:schemeClr val="tx1"/>
                    </a:solidFill>
                    <a:latin typeface="Times New Roman" charset="0"/>
                    <a:ea typeface="Times New Roman" charset="0"/>
                    <a:cs typeface="Times New Roman" charset="0"/>
                  </a:rPr>
                  <a:t>, the points should fall close to a straight line with slope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𝜎</m:t>
                    </m:r>
                  </m:oMath>
                </a14:m>
                <a:r>
                  <a:rPr lang="en-US" altLang="zh-CN" sz="2100" dirty="0">
                    <a:solidFill>
                      <a:schemeClr val="tx1"/>
                    </a:solidFill>
                    <a:latin typeface="Times New Roman" charset="0"/>
                    <a:ea typeface="Times New Roman" charset="0"/>
                    <a:cs typeface="Times New Roman" charset="0"/>
                  </a:rPr>
                  <a:t> and intercept </a:t>
                </a:r>
                <a14:m>
                  <m:oMath xmlns:m="http://schemas.openxmlformats.org/officeDocument/2006/math">
                    <m:r>
                      <a:rPr lang="zh-CN" altLang="en-US" sz="2100" i="1">
                        <a:solidFill>
                          <a:schemeClr val="tx1"/>
                        </a:solidFill>
                        <a:latin typeface="Cambria Math" panose="02040503050406030204" pitchFamily="18" charset="0"/>
                        <a:ea typeface="Times New Roman" charset="0"/>
                        <a:cs typeface="Times New Roman" charset="0"/>
                      </a:rPr>
                      <m:t>𝜇</m:t>
                    </m:r>
                  </m:oMath>
                </a14:m>
                <a:r>
                  <a:rPr lang="en-US" altLang="zh-CN" sz="2100" dirty="0">
                    <a:solidFill>
                      <a:schemeClr val="tx1"/>
                    </a:solidFill>
                    <a:latin typeface="Times New Roman" charset="0"/>
                    <a:ea typeface="Times New Roman" charset="0"/>
                    <a:cs typeface="Times New Roman" charset="0"/>
                  </a:rPr>
                  <a:t>. Thus a plot for which the points fall close to some straight line suggests that the assumption of a normal population distribution is plausible. </a:t>
                </a:r>
              </a:p>
            </p:txBody>
          </p:sp>
        </mc:Choice>
        <mc:Fallback xmlns="">
          <p:sp>
            <p:nvSpPr>
              <p:cNvPr id="2" name="Content Placeholder 2"/>
              <p:cNvSpPr>
                <a:spLocks noGrp="1" noRot="1" noChangeAspect="1" noMove="1" noResize="1" noEditPoints="1" noAdjustHandles="1" noChangeArrowheads="1" noChangeShapeType="1" noTextEdit="1"/>
              </p:cNvSpPr>
              <p:nvPr>
                <p:ph idx="1"/>
              </p:nvPr>
            </p:nvSpPr>
            <p:spPr>
              <a:xfrm>
                <a:off x="566555" y="1524652"/>
                <a:ext cx="8248294" cy="3376697"/>
              </a:xfrm>
              <a:blipFill>
                <a:blip r:embed="rId2"/>
                <a:stretch>
                  <a:fillRect/>
                </a:stretch>
              </a:blipFill>
              <a:ln>
                <a:noFill/>
              </a:ln>
              <a:effectLst>
                <a:glow rad="101600">
                  <a:schemeClr val="accent5">
                    <a:satMod val="175000"/>
                    <a:alpha val="40000"/>
                  </a:schemeClr>
                </a:glow>
                <a:outerShdw blurRad="50800" dist="38100" dir="5400000" algn="t" rotWithShape="0">
                  <a:prstClr val="black">
                    <a:alpha val="40000"/>
                  </a:prstClr>
                </a:outerShdw>
                <a:softEdge rad="12700"/>
              </a:effectLst>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886D03D0-A909-4115-B4D0-FC5E96CBB428}"/>
              </a:ext>
            </a:extLst>
          </p:cNvPr>
          <p:cNvSpPr>
            <a:spLocks noGrp="1"/>
          </p:cNvSpPr>
          <p:nvPr>
            <p:ph type="sldNum" sz="quarter" idx="12"/>
          </p:nvPr>
        </p:nvSpPr>
        <p:spPr/>
        <p:txBody>
          <a:bodyPr/>
          <a:lstStyle/>
          <a:p>
            <a:fld id="{D57F1E4F-1CFF-5643-939E-217C01CDF565}" type="slidenum">
              <a:rPr lang="en-US" smtClean="0"/>
              <a:pPr/>
              <a:t>99</a:t>
            </a:fld>
            <a:endParaRPr lang="en-US" dirty="0"/>
          </a:p>
        </p:txBody>
      </p:sp>
    </p:spTree>
    <p:extLst>
      <p:ext uri="{BB962C8B-B14F-4D97-AF65-F5344CB8AC3E}">
        <p14:creationId xmlns:p14="http://schemas.microsoft.com/office/powerpoint/2010/main" val="3436592369"/>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spPr>
      <a:bodyPr wrap="square" rtlCol="0" anchor="ctr">
        <a:spAutoFit/>
      </a:bodyPr>
      <a:lstStyle>
        <a:defPPr algn="ctr">
          <a:defRPr sz="2800" dirty="0"/>
        </a:defPPr>
      </a:lstStyle>
    </a:spDef>
    <a:lnDef>
      <a:spPr>
        <a:ln w="15875">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200" dirty="0" smtClean="0">
            <a:latin typeface="+mj-lt"/>
          </a:defRPr>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50032</TotalTime>
  <Words>7788</Words>
  <Application>Microsoft Office PowerPoint</Application>
  <PresentationFormat>全屏显示(4:3)</PresentationFormat>
  <Paragraphs>728</Paragraphs>
  <Slides>105</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105</vt:i4>
      </vt:variant>
    </vt:vector>
  </HeadingPairs>
  <TitlesOfParts>
    <vt:vector size="114" baseType="lpstr">
      <vt:lpstr>宋体</vt:lpstr>
      <vt:lpstr>Arial</vt:lpstr>
      <vt:lpstr>Arial Black</vt:lpstr>
      <vt:lpstr>Cambria Math</vt:lpstr>
      <vt:lpstr>Times</vt:lpstr>
      <vt:lpstr>Times New Roman</vt:lpstr>
      <vt:lpstr>Wingdings</vt:lpstr>
      <vt:lpstr>Wingdings 3</vt:lpstr>
      <vt:lpstr>Pixel</vt:lpstr>
      <vt:lpstr>Chapter 4: Continuous Random variables and Probability Distributions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MS User</dc:creator>
  <cp:lastModifiedBy>Ling Liming</cp:lastModifiedBy>
  <cp:revision>874</cp:revision>
  <dcterms:created xsi:type="dcterms:W3CDTF">2006-02-21T08:18:43Z</dcterms:created>
  <dcterms:modified xsi:type="dcterms:W3CDTF">2023-04-12T10:56:59Z</dcterms:modified>
</cp:coreProperties>
</file>